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53" r:id="rId2"/>
    <p:sldId id="381" r:id="rId3"/>
    <p:sldId id="382" r:id="rId4"/>
    <p:sldId id="383" r:id="rId5"/>
    <p:sldId id="385" r:id="rId6"/>
    <p:sldId id="386" r:id="rId7"/>
    <p:sldId id="384" r:id="rId8"/>
    <p:sldId id="387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67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8A8"/>
    <a:srgbClr val="A81F08"/>
    <a:srgbClr val="FF0000"/>
    <a:srgbClr val="0066FF"/>
    <a:srgbClr val="0000FF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3" autoAdjust="0"/>
    <p:restoredTop sz="94647" autoAdjust="0"/>
  </p:normalViewPr>
  <p:slideViewPr>
    <p:cSldViewPr snapToGrid="0" snapToObjects="1">
      <p:cViewPr varScale="1">
        <p:scale>
          <a:sx n="132" d="100"/>
          <a:sy n="132" d="100"/>
        </p:scale>
        <p:origin x="121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567"/>
        <p:guide pos="146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16.03.2016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16.03.2016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2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045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526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113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55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2396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809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656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318162"/>
            <a:ext cx="8265984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128"/>
            <a:ext cx="7470648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LIU-SPS-BD-WG, 17/03/2016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Thomas Kaltenbacher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96407"/>
            <a:ext cx="8265984" cy="15289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LIU-SPS</a:t>
            </a:r>
            <a:br>
              <a:rPr lang="en-US" b="0" dirty="0" smtClean="0"/>
            </a:br>
            <a:r>
              <a:rPr lang="en-US" b="0" dirty="0"/>
              <a:t>BD-WG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GB" sz="3200" dirty="0">
                <a:latin typeface="Calibri Light" panose="020F0302020204030204" pitchFamily="34" charset="0"/>
              </a:rPr>
              <a:t>Measurements and EM simulations for vacuum flanges </a:t>
            </a:r>
            <a:r>
              <a:rPr lang="en-US" b="0" dirty="0">
                <a:solidFill>
                  <a:srgbClr val="FF0000"/>
                </a:solidFill>
              </a:rPr>
              <a:t/>
            </a:r>
            <a:br>
              <a:rPr lang="en-US" b="0" dirty="0">
                <a:solidFill>
                  <a:srgbClr val="FF0000"/>
                </a:solidFill>
              </a:rPr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>
                <a:latin typeface="Calibri Light" panose="020F0302020204030204" pitchFamily="34" charset="0"/>
              </a:rPr>
              <a:t>Thomas </a:t>
            </a:r>
            <a:r>
              <a:rPr lang="en-US" sz="2000" b="0" dirty="0">
                <a:latin typeface="Calibri Light" panose="020F0302020204030204" pitchFamily="34" charset="0"/>
              </a:rPr>
              <a:t>Kaltenbacher with help of </a:t>
            </a:r>
            <a:r>
              <a:rPr lang="en-US" sz="2000" b="0" dirty="0" smtClean="0">
                <a:latin typeface="Calibri Light" panose="020F0302020204030204" pitchFamily="34" charset="0"/>
              </a:rPr>
              <a:t/>
            </a:r>
            <a:br>
              <a:rPr lang="en-US" sz="2000" b="0" dirty="0" smtClean="0">
                <a:latin typeface="Calibri Light" panose="020F0302020204030204" pitchFamily="34" charset="0"/>
              </a:rPr>
            </a:br>
            <a:r>
              <a:rPr lang="en-US" sz="2000" b="0" dirty="0" smtClean="0">
                <a:latin typeface="Calibri Light" panose="020F0302020204030204" pitchFamily="34" charset="0"/>
              </a:rPr>
              <a:t>Christine Vollinger</a:t>
            </a:r>
            <a:r>
              <a:rPr lang="en-US" sz="2000" b="0" dirty="0">
                <a:latin typeface="Calibri Light" panose="020F0302020204030204" pitchFamily="34" charset="0"/>
              </a:rPr>
              <a:t> </a:t>
            </a:r>
            <a:r>
              <a:rPr lang="en-US" sz="2000" b="0" dirty="0" smtClean="0">
                <a:latin typeface="Calibri Light" panose="020F0302020204030204" pitchFamily="34" charset="0"/>
              </a:rPr>
              <a:t>and Fritz Caspers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LIU-SPS-BD-WG, 17/03/2016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LIU-SPS-BD-WG, 17/03/2016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Outline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27" y="2251556"/>
            <a:ext cx="8338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Simulation Models – New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Simulation Vs. </a:t>
            </a:r>
            <a:r>
              <a:rPr lang="en-GB" sz="2400" dirty="0" smtClean="0">
                <a:solidFill>
                  <a:srgbClr val="002060"/>
                </a:solidFill>
              </a:rPr>
              <a:t>Measurements – Problems and Verification</a:t>
            </a: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Further Steps</a:t>
            </a:r>
          </a:p>
        </p:txBody>
      </p:sp>
    </p:spTree>
    <p:extLst>
      <p:ext uri="{BB962C8B-B14F-4D97-AF65-F5344CB8AC3E}">
        <p14:creationId xmlns:p14="http://schemas.microsoft.com/office/powerpoint/2010/main" val="33910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LIU-SPS-BD-WG, 17/03/2016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Simulation Models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286" y="1879202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Change in strategy: simulation models are no longer built by ourselves but </a:t>
            </a:r>
            <a:r>
              <a:rPr lang="en-GB" sz="2400" u="sng" dirty="0" smtClean="0">
                <a:solidFill>
                  <a:srgbClr val="002060"/>
                </a:solidFill>
              </a:rPr>
              <a:t>directly imported from CATIA</a:t>
            </a:r>
            <a:r>
              <a:rPr lang="en-GB" sz="2400" dirty="0" smtClean="0">
                <a:solidFill>
                  <a:srgbClr val="002060"/>
                </a:solidFill>
              </a:rPr>
              <a:t> (if available);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Complexity of the model reduced, if necessary;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Traceability will be ensured; creation of simulation model database of SPS devices (EDMS).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7526"/>
            <a:ext cx="4553858" cy="1893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8" y="4187527"/>
            <a:ext cx="4676482" cy="194476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258457" y="5021943"/>
            <a:ext cx="1545772" cy="61685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LIU-SPS-BD-WG, 17/03/2016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Some Confirmed Assumptions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048" y="2064374"/>
            <a:ext cx="52900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Assumptions in the current impedance model:</a:t>
            </a:r>
          </a:p>
          <a:p>
            <a:pPr marL="800100" lvl="1" indent="-342900">
              <a:buFontTx/>
              <a:buChar char="-"/>
            </a:pPr>
            <a:r>
              <a:rPr lang="en-GB" sz="2000" dirty="0" smtClean="0">
                <a:solidFill>
                  <a:srgbClr val="FF0000"/>
                </a:solidFill>
              </a:rPr>
              <a:t>MBA/QF and QF/QF are identical</a:t>
            </a:r>
          </a:p>
          <a:p>
            <a:pPr marL="800100" lvl="1" indent="-342900">
              <a:buFontTx/>
              <a:buChar char="-"/>
            </a:pPr>
            <a:r>
              <a:rPr lang="en-GB" sz="2000" dirty="0" smtClean="0">
                <a:solidFill>
                  <a:srgbClr val="FF0000"/>
                </a:solidFill>
              </a:rPr>
              <a:t>Enamelled QF/MBA and MBA/MBA are identical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Flanges with 4 convolution bellows were investigated.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Note: Non-Enamelled flanges were checked so far.</a:t>
            </a:r>
            <a:endParaRPr lang="en-GB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795482"/>
              </p:ext>
            </p:extLst>
          </p:nvPr>
        </p:nvGraphicFramePr>
        <p:xfrm>
          <a:off x="5273862" y="2435243"/>
          <a:ext cx="3674194" cy="21231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6911"/>
                <a:gridCol w="1151933"/>
                <a:gridCol w="727015"/>
                <a:gridCol w="798335"/>
              </a:tblGrid>
              <a:tr h="3538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</a:t>
                      </a:r>
                      <a:r>
                        <a:rPr lang="en-US" sz="1200" baseline="0" dirty="0" smtClean="0"/>
                        <a:t>nterface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 [GHz]</a:t>
                      </a:r>
                      <a:endParaRPr kumimoji="0" lang="en-GB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R/Q [</a:t>
                      </a:r>
                      <a:r>
                        <a:rPr kumimoji="0" lang="el-G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en-US" sz="1200" dirty="0" smtClean="0"/>
                        <a:t>]</a:t>
                      </a:r>
                      <a:endParaRPr lang="en-US" sz="1200" dirty="0" smtClean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Q0 [-]</a:t>
                      </a:r>
                    </a:p>
                  </a:txBody>
                  <a:tcPr/>
                </a:tc>
              </a:tr>
              <a:tr h="5897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QF/QF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1.406</a:t>
                      </a:r>
                    </a:p>
                    <a:p>
                      <a:pPr algn="ctr"/>
                      <a:r>
                        <a:rPr lang="en-GB" sz="1200" dirty="0" smtClean="0"/>
                        <a:t> 2.402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79.10</a:t>
                      </a:r>
                    </a:p>
                    <a:p>
                      <a:pPr algn="ctr"/>
                      <a:r>
                        <a:rPr lang="en-US" sz="1200" dirty="0" smtClean="0"/>
                        <a:t>13.75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1977</a:t>
                      </a:r>
                      <a:endParaRPr lang="en-GB" sz="1200" dirty="0" smtClean="0"/>
                    </a:p>
                    <a:p>
                      <a:pPr algn="ctr"/>
                      <a:r>
                        <a:rPr lang="en-GB" sz="1200" dirty="0" smtClean="0"/>
                        <a:t>1787</a:t>
                      </a:r>
                      <a:endParaRPr lang="en-GB" sz="1200" dirty="0"/>
                    </a:p>
                  </a:txBody>
                  <a:tcPr/>
                </a:tc>
              </a:tr>
              <a:tr h="5897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MBA/QF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1.409</a:t>
                      </a:r>
                    </a:p>
                    <a:p>
                      <a:pPr algn="ctr"/>
                      <a:r>
                        <a:rPr lang="en-GB" sz="1200" dirty="0" smtClean="0"/>
                        <a:t>2.408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80.45</a:t>
                      </a:r>
                    </a:p>
                    <a:p>
                      <a:pPr algn="ctr"/>
                      <a:r>
                        <a:rPr lang="en-GB" sz="1200" dirty="0" smtClean="0"/>
                        <a:t>13.80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1998</a:t>
                      </a:r>
                      <a:endParaRPr lang="en-GB" sz="1200" dirty="0" smtClean="0"/>
                    </a:p>
                    <a:p>
                      <a:pPr algn="ctr"/>
                      <a:r>
                        <a:rPr lang="en-GB" sz="1200" dirty="0" smtClean="0"/>
                        <a:t>1823</a:t>
                      </a:r>
                      <a:endParaRPr lang="en-GB" sz="1200" dirty="0"/>
                    </a:p>
                  </a:txBody>
                  <a:tcPr/>
                </a:tc>
              </a:tr>
              <a:tr h="5897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MBA/MBA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1.401</a:t>
                      </a:r>
                    </a:p>
                    <a:p>
                      <a:pPr algn="ctr"/>
                      <a:r>
                        <a:rPr lang="en-GB" sz="1200" dirty="0" smtClean="0"/>
                        <a:t>2.349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81.55</a:t>
                      </a:r>
                    </a:p>
                    <a:p>
                      <a:pPr algn="ctr"/>
                      <a:r>
                        <a:rPr lang="en-GB" sz="1200" dirty="0" smtClean="0"/>
                        <a:t>14.60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1909</a:t>
                      </a:r>
                      <a:endParaRPr lang="en-GB" sz="1200" dirty="0" smtClean="0"/>
                    </a:p>
                    <a:p>
                      <a:pPr algn="ctr"/>
                      <a:r>
                        <a:rPr lang="en-GB" sz="1200" dirty="0" smtClean="0"/>
                        <a:t>1677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60033"/>
              </p:ext>
            </p:extLst>
          </p:nvPr>
        </p:nvGraphicFramePr>
        <p:xfrm>
          <a:off x="7407462" y="2435243"/>
          <a:ext cx="743955" cy="21231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3955"/>
              </a:tblGrid>
              <a:tr h="3538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R/Q [</a:t>
                      </a:r>
                      <a:r>
                        <a:rPr kumimoji="0" lang="el-G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en-US" sz="1200" dirty="0" smtClean="0"/>
                        <a:t>]</a:t>
                      </a:r>
                      <a:endParaRPr lang="en-US" sz="1200" dirty="0" smtClean="0"/>
                    </a:p>
                  </a:txBody>
                  <a:tcPr/>
                </a:tc>
              </a:tr>
              <a:tr h="5897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79.10</a:t>
                      </a:r>
                    </a:p>
                    <a:p>
                      <a:pPr algn="ctr"/>
                      <a:r>
                        <a:rPr lang="en-US" sz="1200" dirty="0" smtClean="0"/>
                        <a:t>13.75</a:t>
                      </a:r>
                    </a:p>
                  </a:txBody>
                  <a:tcPr/>
                </a:tc>
              </a:tr>
              <a:tr h="58976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80.45</a:t>
                      </a:r>
                    </a:p>
                    <a:p>
                      <a:pPr algn="ctr"/>
                      <a:r>
                        <a:rPr lang="en-GB" sz="1200" dirty="0" smtClean="0"/>
                        <a:t>13.80</a:t>
                      </a:r>
                    </a:p>
                  </a:txBody>
                  <a:tcPr/>
                </a:tc>
              </a:tr>
              <a:tr h="58976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81.55</a:t>
                      </a:r>
                    </a:p>
                    <a:p>
                      <a:pPr algn="ctr"/>
                      <a:r>
                        <a:rPr lang="en-GB" sz="1200" dirty="0" smtClean="0"/>
                        <a:t>14.60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721887" y="4668697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Note: Simulated values.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6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LIU-SPS-BD-WG, 17/03/2016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Simulation Vs. Measurements I/II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559" y="2629779"/>
            <a:ext cx="8153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The measured Q0 values are </a:t>
            </a:r>
            <a:r>
              <a:rPr lang="en-GB" sz="2400" u="sng" dirty="0" smtClean="0">
                <a:solidFill>
                  <a:srgbClr val="002060"/>
                </a:solidFill>
              </a:rPr>
              <a:t>systematically</a:t>
            </a:r>
            <a:r>
              <a:rPr lang="en-GB" sz="2400" dirty="0" smtClean="0">
                <a:solidFill>
                  <a:srgbClr val="002060"/>
                </a:solidFill>
              </a:rPr>
              <a:t> smaller than the simulated ones (approx. factor of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In simulation: Inputs were cross checked (e.g. conductivity of stainless steel)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In measurement: Methods and material is investigated</a:t>
            </a:r>
            <a:endParaRPr lang="en-GB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838819"/>
              </p:ext>
            </p:extLst>
          </p:nvPr>
        </p:nvGraphicFramePr>
        <p:xfrm>
          <a:off x="1800485" y="4426036"/>
          <a:ext cx="4650433" cy="14452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1687"/>
                <a:gridCol w="1607812"/>
                <a:gridCol w="880934"/>
              </a:tblGrid>
              <a:tr h="46354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QF/MBA</a:t>
                      </a:r>
                      <a:r>
                        <a:rPr lang="en-GB" sz="1400" baseline="0" dirty="0" smtClean="0"/>
                        <a:t> 4 conv. Bellow</a:t>
                      </a:r>
                    </a:p>
                    <a:p>
                      <a:r>
                        <a:rPr lang="en-GB" sz="1400" baseline="0" dirty="0" smtClean="0"/>
                        <a:t>(non-enamelled)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Res. Freq. [GHz]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Q0 [-]</a:t>
                      </a:r>
                    </a:p>
                  </a:txBody>
                  <a:tcPr/>
                </a:tc>
              </a:tr>
              <a:tr h="46354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smtClean="0"/>
                        <a:t>1.398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710</a:t>
                      </a:r>
                    </a:p>
                  </a:txBody>
                  <a:tcPr/>
                </a:tc>
              </a:tr>
              <a:tr h="46354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Simulated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1977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01256"/>
              </p:ext>
            </p:extLst>
          </p:nvPr>
        </p:nvGraphicFramePr>
        <p:xfrm>
          <a:off x="4780136" y="1783834"/>
          <a:ext cx="2006600" cy="67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3300"/>
                <a:gridCol w="1003300"/>
              </a:tblGrid>
              <a:tr h="18367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 [GHz]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</a:t>
                      </a:r>
                      <a:endParaRPr lang="en-GB" sz="1600" dirty="0"/>
                    </a:p>
                  </a:txBody>
                  <a:tcPr/>
                </a:tc>
              </a:tr>
              <a:tr h="24680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1.400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1750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44286" y="1710523"/>
            <a:ext cx="4593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Current impedance model requires verification</a:t>
            </a:r>
          </a:p>
        </p:txBody>
      </p:sp>
    </p:spTree>
    <p:extLst>
      <p:ext uri="{BB962C8B-B14F-4D97-AF65-F5344CB8AC3E}">
        <p14:creationId xmlns:p14="http://schemas.microsoft.com/office/powerpoint/2010/main" val="35280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LIU-SPS-BD-WG, 17/03/2016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Simulation Vs. Measurements II/II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286" y="3632762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The discrepancy is mainly attributed to contact resistances and RF leakage (gasket and welds)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To reduce complexity, devices </a:t>
            </a:r>
            <a:r>
              <a:rPr lang="en-GB" sz="2400" dirty="0">
                <a:solidFill>
                  <a:srgbClr val="002060"/>
                </a:solidFill>
              </a:rPr>
              <a:t>were closed with a blind flange</a:t>
            </a:r>
            <a:r>
              <a:rPr lang="en-GB" sz="24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Further investigation is needed; better material is requested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6126"/>
              </p:ext>
            </p:extLst>
          </p:nvPr>
        </p:nvGraphicFramePr>
        <p:xfrm>
          <a:off x="981206" y="1979997"/>
          <a:ext cx="5718550" cy="13906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8608"/>
                <a:gridCol w="1974907"/>
                <a:gridCol w="1411605"/>
                <a:gridCol w="773430"/>
              </a:tblGrid>
              <a:tr h="46354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Device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QF/MBA</a:t>
                      </a:r>
                      <a:r>
                        <a:rPr lang="en-GB" sz="1200" baseline="0" dirty="0" smtClean="0"/>
                        <a:t> 4 conv. Bellow (non-enamelled)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Res. Freq. [GHz]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Q0 [-]</a:t>
                      </a:r>
                    </a:p>
                  </a:txBody>
                  <a:tcPr/>
                </a:tc>
              </a:tr>
              <a:tr h="46354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MBA 4 conv. Bellow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QF no</a:t>
                      </a:r>
                      <a:r>
                        <a:rPr lang="en-GB" sz="1200" baseline="0" dirty="0" smtClean="0"/>
                        <a:t> bellow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Simulated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1.390</a:t>
                      </a:r>
                    </a:p>
                    <a:p>
                      <a:pPr algn="ctr"/>
                      <a:r>
                        <a:rPr lang="en-GB" sz="1200" dirty="0" smtClean="0"/>
                        <a:t>1.576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1987</a:t>
                      </a:r>
                    </a:p>
                    <a:p>
                      <a:pPr algn="r"/>
                      <a:r>
                        <a:rPr lang="en-GB" sz="1200" dirty="0" smtClean="0"/>
                        <a:t>527</a:t>
                      </a:r>
                    </a:p>
                  </a:txBody>
                  <a:tcPr/>
                </a:tc>
              </a:tr>
              <a:tr h="46354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MBA 4 conv. Bellow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QF no</a:t>
                      </a:r>
                      <a:r>
                        <a:rPr lang="en-GB" sz="1200" baseline="0" dirty="0" smtClean="0"/>
                        <a:t> bellow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Measured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1.376</a:t>
                      </a:r>
                    </a:p>
                    <a:p>
                      <a:pPr algn="ctr"/>
                      <a:r>
                        <a:rPr lang="en-GB" sz="1200" dirty="0" smtClean="0"/>
                        <a:t>1.506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 smtClean="0"/>
                        <a:t>516</a:t>
                      </a:r>
                    </a:p>
                    <a:p>
                      <a:pPr algn="r"/>
                      <a:r>
                        <a:rPr lang="en-GB" sz="1200" dirty="0" smtClean="0"/>
                        <a:t>130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993415" y="2491160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3.77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993415" y="2963304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3.98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791040" y="2040396"/>
            <a:ext cx="1437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Scaling factor</a:t>
            </a:r>
            <a:endParaRPr lang="en-GB" dirty="0"/>
          </a:p>
        </p:txBody>
      </p:sp>
      <p:sp>
        <p:nvSpPr>
          <p:cNvPr id="15" name="Right Brace 14"/>
          <p:cNvSpPr/>
          <p:nvPr/>
        </p:nvSpPr>
        <p:spPr>
          <a:xfrm>
            <a:off x="6858000" y="2491160"/>
            <a:ext cx="123371" cy="36933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/>
          <p:cNvSpPr/>
          <p:nvPr/>
        </p:nvSpPr>
        <p:spPr>
          <a:xfrm>
            <a:off x="6858000" y="2952298"/>
            <a:ext cx="123371" cy="36933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LIU-SPS-BD-WG, 17/03/2016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Further Steps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286" y="2120927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Identify missing impedances in the current model (e.g. cross section changes/devices which have not yet been included)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Continue verification of the existing model.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LIU-SPS-BD-WG, 17/03/2016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Thomas Kaltenbacher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The End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7020" y="2861156"/>
            <a:ext cx="461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THANK YOU!</a:t>
            </a:r>
            <a:endParaRPr lang="en-GB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44386</TotalTime>
  <Words>413</Words>
  <Application>Microsoft Office PowerPoint</Application>
  <PresentationFormat>On-screen Show (4:3)</PresentationFormat>
  <Paragraphs>129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CERN(4-3)</vt:lpstr>
      <vt:lpstr>LIU-SPS BD-WG    Measurements and EM simulations for vacuum flanges    Thomas Kaltenbacher with help of  Christine Vollinger and Fritz Caspers </vt:lpstr>
      <vt:lpstr>Outline</vt:lpstr>
      <vt:lpstr>Simulation Models</vt:lpstr>
      <vt:lpstr>Some Confirmed Assumptions</vt:lpstr>
      <vt:lpstr>Simulation Vs. Measurements I/II</vt:lpstr>
      <vt:lpstr>Simulation Vs. Measurements II/II</vt:lpstr>
      <vt:lpstr>Further Steps</vt:lpstr>
      <vt:lpstr>The End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Thomas Roland Kaltenbacher</cp:lastModifiedBy>
  <cp:revision>809</cp:revision>
  <cp:lastPrinted>2015-11-23T08:56:58Z</cp:lastPrinted>
  <dcterms:created xsi:type="dcterms:W3CDTF">2012-11-30T11:04:26Z</dcterms:created>
  <dcterms:modified xsi:type="dcterms:W3CDTF">2016-03-17T14:26:34Z</dcterms:modified>
</cp:coreProperties>
</file>