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374" r:id="rId3"/>
    <p:sldId id="367" r:id="rId4"/>
    <p:sldId id="362" r:id="rId5"/>
    <p:sldId id="384" r:id="rId6"/>
    <p:sldId id="385" r:id="rId7"/>
    <p:sldId id="360" r:id="rId8"/>
    <p:sldId id="387" r:id="rId9"/>
    <p:sldId id="378" r:id="rId10"/>
    <p:sldId id="383" r:id="rId1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CC00CC"/>
    <a:srgbClr val="33CCCC"/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3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8" d="100"/>
          <a:sy n="98" d="100"/>
        </p:scale>
        <p:origin x="-356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D7EE3D63-3736-4C4E-AB04-209697AA3F1D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5CE7A913-AEED-C94E-9E4F-30339776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3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09D5EA84-FFB4-084B-AE60-80C7C8044CD1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37D6CC36-56F3-6D4F-901D-D35474FAD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7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C36-56F3-6D4F-901D-D35474FAD232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07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07. Jan 2016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Ions 2015 - Gerd Kotzian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07. Jan 2016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Ions 2015 - Gerd Kotzian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07. Jan 2016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Ions 2015 - Gerd Kotzian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07. Jan 2016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Ions 2015 - Gerd Kotzian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199" y="1972062"/>
            <a:ext cx="4236081" cy="471352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3493"/>
            <a:ext cx="8226854" cy="528507"/>
          </a:xfrm>
        </p:spPr>
        <p:txBody>
          <a:bodyPr>
            <a:normAutofit/>
          </a:bodyPr>
          <a:lstStyle>
            <a:lvl1pPr algn="ctr">
              <a:defRPr sz="2400" b="1" u="sng"/>
            </a:lvl1pPr>
          </a:lstStyle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4400"/>
            <a:ext cx="8226854" cy="5078628"/>
          </a:xfrm>
        </p:spPr>
        <p:txBody>
          <a:bodyPr/>
          <a:lstStyle>
            <a:lvl1pPr marL="313200" indent="-277200">
              <a:spcBef>
                <a:spcPts val="1900"/>
              </a:spcBef>
              <a:buFont typeface="Courier New"/>
              <a:buChar char="o"/>
              <a:defRPr sz="1800" b="0"/>
            </a:lvl1pPr>
            <a:lvl2pPr marL="633600" indent="-277200">
              <a:spcBef>
                <a:spcPts val="400"/>
              </a:spcBef>
              <a:spcAft>
                <a:spcPts val="400"/>
              </a:spcAft>
              <a:defRPr sz="1700"/>
            </a:lvl2pPr>
            <a:lvl3pPr marL="914400" indent="-252000">
              <a:spcBef>
                <a:spcPts val="0"/>
              </a:spcBef>
              <a:spcAft>
                <a:spcPts val="300"/>
              </a:spcAft>
              <a:buFont typeface="Lucida Grande"/>
              <a:buChar char="−"/>
              <a:defRPr sz="1600"/>
            </a:lvl3pPr>
          </a:lstStyle>
          <a:p>
            <a:pPr lvl="0" eaLnBrk="1" latinLnBrk="0" hangingPunct="1"/>
            <a:r>
              <a:rPr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lang="fr-CH" dirty="0" smtClean="0"/>
              <a:t>Deuxième niveau</a:t>
            </a:r>
          </a:p>
          <a:p>
            <a:pPr lvl="2" eaLnBrk="1" latinLnBrk="0" hangingPunct="1"/>
            <a:r>
              <a:rPr lang="fr-CH" dirty="0" smtClean="0"/>
              <a:t>Troisième niveau</a:t>
            </a:r>
          </a:p>
          <a:p>
            <a:pPr lvl="3" eaLnBrk="1" latinLnBrk="0" hangingPunct="1"/>
            <a:r>
              <a:rPr lang="fr-CH" dirty="0" smtClean="0"/>
              <a:t>Quatrième niveau</a:t>
            </a:r>
          </a:p>
          <a:p>
            <a:pPr lvl="4" eaLnBrk="1" latinLnBrk="0" hangingPunct="1"/>
            <a:r>
              <a:rPr lang="fr-CH" dirty="0" smtClean="0"/>
              <a:t>Cinquième niveau</a:t>
            </a:r>
            <a:endParaRPr kumimoji="0"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2274010" y="6362377"/>
            <a:ext cx="11549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07. Jan 2016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5200" y="6356350"/>
            <a:ext cx="4573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Ions 2015 - Gerd Kotzian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07. Jan 2016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Ions 2015 - Gerd Kotzian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07. Jan 2016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Ions 2015 - Gerd Kotzian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Ions 2015 - Gerd Kotzian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356" y="993422"/>
            <a:ext cx="8226854" cy="239770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The SPS Transverse Damper</a:t>
            </a: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 smtClean="0"/>
              <a:t>Performance during 2015 Ions Operation</a:t>
            </a:r>
            <a:endParaRPr lang="en-US" sz="3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8355" y="3391124"/>
            <a:ext cx="8365133" cy="249120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G. Kotzian 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Arial"/>
                <a:cs typeface="Arial"/>
              </a:rPr>
              <a:t>BE-RF-FB, 07. January 2016			                </a:t>
            </a:r>
            <a:r>
              <a:rPr lang="en-GB" dirty="0" smtClean="0"/>
              <a:t>LIU-SPS </a:t>
            </a:r>
            <a:r>
              <a:rPr lang="en-GB" dirty="0"/>
              <a:t>BD </a:t>
            </a:r>
            <a:r>
              <a:rPr lang="en-GB" dirty="0" smtClean="0"/>
              <a:t>WG</a:t>
            </a:r>
            <a:endParaRPr lang="en-US" dirty="0" smtClean="0">
              <a:cs typeface="Arial"/>
            </a:endParaRPr>
          </a:p>
          <a:p>
            <a:pPr algn="r"/>
            <a:r>
              <a:rPr lang="en-GB" u="sng" dirty="0"/>
              <a:t>http://paf-spsu.web.cern.ch/paf-spsu/</a:t>
            </a:r>
            <a:endParaRPr lang="en-GB" u="sng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07. 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Ions 2015 - Gerd Kotzian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524000" y="2561566"/>
            <a:ext cx="7620000" cy="2323876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07. 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Ions 2015 -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93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" indent="0">
              <a:buNone/>
            </a:pPr>
            <a:r>
              <a:rPr lang="en-US" b="1" dirty="0" smtClean="0"/>
              <a:t>Objective:</a:t>
            </a:r>
          </a:p>
          <a:p>
            <a:pPr marL="36000" indent="0">
              <a:buNone/>
            </a:pPr>
            <a:r>
              <a:rPr lang="en-US" dirty="0" smtClean="0"/>
              <a:t>	</a:t>
            </a:r>
            <a:r>
              <a:rPr lang="en-US" i="1" dirty="0"/>
              <a:t>S</a:t>
            </a:r>
            <a:r>
              <a:rPr lang="en-US" i="1" dirty="0" smtClean="0"/>
              <a:t>how how the </a:t>
            </a:r>
            <a:r>
              <a:rPr lang="en-US" i="1" dirty="0"/>
              <a:t>damper was </a:t>
            </a:r>
            <a:r>
              <a:rPr lang="en-US" i="1" dirty="0" smtClean="0"/>
              <a:t>used in 2015 with Ions, </a:t>
            </a:r>
            <a:br>
              <a:rPr lang="en-US" i="1" dirty="0" smtClean="0"/>
            </a:br>
            <a:r>
              <a:rPr lang="en-US" i="1" dirty="0" smtClean="0"/>
              <a:t>	illustrate the intricacies due the ion specific RF modulation (FSK),</a:t>
            </a:r>
            <a:br>
              <a:rPr lang="en-US" i="1" dirty="0" smtClean="0"/>
            </a:br>
            <a:r>
              <a:rPr lang="en-US" i="1" dirty="0" smtClean="0"/>
              <a:t>	and sketch the performance obtained for the 2015 configuration.</a:t>
            </a:r>
          </a:p>
          <a:p>
            <a:endParaRPr lang="en-US" dirty="0" smtClean="0"/>
          </a:p>
          <a:p>
            <a:pPr marL="36000" indent="0">
              <a:buNone/>
            </a:pPr>
            <a:r>
              <a:rPr lang="en-US" b="1" dirty="0" smtClean="0"/>
              <a:t>Structure:</a:t>
            </a:r>
          </a:p>
          <a:p>
            <a:r>
              <a:rPr lang="en-US" dirty="0" smtClean="0"/>
              <a:t>Damper configuration for Ions in 2015</a:t>
            </a:r>
          </a:p>
          <a:p>
            <a:r>
              <a:rPr lang="en-US" dirty="0" smtClean="0"/>
              <a:t>Fixed Frequency Acceleration in the SPS</a:t>
            </a:r>
          </a:p>
          <a:p>
            <a:r>
              <a:rPr lang="en-US" dirty="0" smtClean="0"/>
              <a:t>Rough summary of damper performance in 2015</a:t>
            </a:r>
          </a:p>
          <a:p>
            <a:pPr marL="36000" indent="0">
              <a:buNone/>
            </a:pP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07. 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Ions 2015 -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3" name="Straight Arrow Connector 392"/>
          <p:cNvCxnSpPr/>
          <p:nvPr/>
        </p:nvCxnSpPr>
        <p:spPr>
          <a:xfrm>
            <a:off x="150946" y="2692654"/>
            <a:ext cx="8628566" cy="0"/>
          </a:xfrm>
          <a:prstGeom prst="straightConnector1">
            <a:avLst/>
          </a:prstGeom>
          <a:ln w="12700">
            <a:solidFill>
              <a:srgbClr val="000000"/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8" name="Freeform 337"/>
          <p:cNvSpPr/>
          <p:nvPr/>
        </p:nvSpPr>
        <p:spPr>
          <a:xfrm>
            <a:off x="250371" y="2296598"/>
            <a:ext cx="8240486" cy="795339"/>
          </a:xfrm>
          <a:custGeom>
            <a:avLst/>
            <a:gdLst>
              <a:gd name="connsiteX0" fmla="*/ 0 w 5932714"/>
              <a:gd name="connsiteY0" fmla="*/ 392243 h 795409"/>
              <a:gd name="connsiteX1" fmla="*/ 718457 w 5932714"/>
              <a:gd name="connsiteY1" fmla="*/ 109215 h 795409"/>
              <a:gd name="connsiteX2" fmla="*/ 1426028 w 5932714"/>
              <a:gd name="connsiteY2" fmla="*/ 358 h 795409"/>
              <a:gd name="connsiteX3" fmla="*/ 2144485 w 5932714"/>
              <a:gd name="connsiteY3" fmla="*/ 87443 h 795409"/>
              <a:gd name="connsiteX4" fmla="*/ 2862943 w 5932714"/>
              <a:gd name="connsiteY4" fmla="*/ 403129 h 795409"/>
              <a:gd name="connsiteX5" fmla="*/ 3559628 w 5932714"/>
              <a:gd name="connsiteY5" fmla="*/ 599072 h 795409"/>
              <a:gd name="connsiteX6" fmla="*/ 4234543 w 5932714"/>
              <a:gd name="connsiteY6" fmla="*/ 795015 h 795409"/>
              <a:gd name="connsiteX7" fmla="*/ 4974771 w 5932714"/>
              <a:gd name="connsiteY7" fmla="*/ 642615 h 795409"/>
              <a:gd name="connsiteX8" fmla="*/ 5649685 w 5932714"/>
              <a:gd name="connsiteY8" fmla="*/ 403129 h 795409"/>
              <a:gd name="connsiteX9" fmla="*/ 5932714 w 5932714"/>
              <a:gd name="connsiteY9" fmla="*/ 218072 h 795409"/>
              <a:gd name="connsiteX0" fmla="*/ 53219 w 5985933"/>
              <a:gd name="connsiteY0" fmla="*/ 392243 h 795409"/>
              <a:gd name="connsiteX1" fmla="*/ 53219 w 5985933"/>
              <a:gd name="connsiteY1" fmla="*/ 381358 h 795409"/>
              <a:gd name="connsiteX2" fmla="*/ 771676 w 5985933"/>
              <a:gd name="connsiteY2" fmla="*/ 109215 h 795409"/>
              <a:gd name="connsiteX3" fmla="*/ 1479247 w 5985933"/>
              <a:gd name="connsiteY3" fmla="*/ 358 h 795409"/>
              <a:gd name="connsiteX4" fmla="*/ 2197704 w 5985933"/>
              <a:gd name="connsiteY4" fmla="*/ 87443 h 795409"/>
              <a:gd name="connsiteX5" fmla="*/ 2916162 w 5985933"/>
              <a:gd name="connsiteY5" fmla="*/ 403129 h 795409"/>
              <a:gd name="connsiteX6" fmla="*/ 3612847 w 5985933"/>
              <a:gd name="connsiteY6" fmla="*/ 599072 h 795409"/>
              <a:gd name="connsiteX7" fmla="*/ 4287762 w 5985933"/>
              <a:gd name="connsiteY7" fmla="*/ 795015 h 795409"/>
              <a:gd name="connsiteX8" fmla="*/ 5027990 w 5985933"/>
              <a:gd name="connsiteY8" fmla="*/ 642615 h 795409"/>
              <a:gd name="connsiteX9" fmla="*/ 5702904 w 5985933"/>
              <a:gd name="connsiteY9" fmla="*/ 403129 h 795409"/>
              <a:gd name="connsiteX10" fmla="*/ 5985933 w 5985933"/>
              <a:gd name="connsiteY10" fmla="*/ 218072 h 795409"/>
              <a:gd name="connsiteX0" fmla="*/ 0 w 5932714"/>
              <a:gd name="connsiteY0" fmla="*/ 392243 h 795409"/>
              <a:gd name="connsiteX1" fmla="*/ 283028 w 5932714"/>
              <a:gd name="connsiteY1" fmla="*/ 664387 h 795409"/>
              <a:gd name="connsiteX2" fmla="*/ 718457 w 5932714"/>
              <a:gd name="connsiteY2" fmla="*/ 109215 h 795409"/>
              <a:gd name="connsiteX3" fmla="*/ 1426028 w 5932714"/>
              <a:gd name="connsiteY3" fmla="*/ 358 h 795409"/>
              <a:gd name="connsiteX4" fmla="*/ 2144485 w 5932714"/>
              <a:gd name="connsiteY4" fmla="*/ 87443 h 795409"/>
              <a:gd name="connsiteX5" fmla="*/ 2862943 w 5932714"/>
              <a:gd name="connsiteY5" fmla="*/ 403129 h 795409"/>
              <a:gd name="connsiteX6" fmla="*/ 3559628 w 5932714"/>
              <a:gd name="connsiteY6" fmla="*/ 599072 h 795409"/>
              <a:gd name="connsiteX7" fmla="*/ 4234543 w 5932714"/>
              <a:gd name="connsiteY7" fmla="*/ 795015 h 795409"/>
              <a:gd name="connsiteX8" fmla="*/ 4974771 w 5932714"/>
              <a:gd name="connsiteY8" fmla="*/ 642615 h 795409"/>
              <a:gd name="connsiteX9" fmla="*/ 5649685 w 5932714"/>
              <a:gd name="connsiteY9" fmla="*/ 403129 h 795409"/>
              <a:gd name="connsiteX10" fmla="*/ 5932714 w 5932714"/>
              <a:gd name="connsiteY10" fmla="*/ 218072 h 795409"/>
              <a:gd name="connsiteX0" fmla="*/ 0 w 7217229"/>
              <a:gd name="connsiteY0" fmla="*/ 522872 h 795409"/>
              <a:gd name="connsiteX1" fmla="*/ 1567543 w 7217229"/>
              <a:gd name="connsiteY1" fmla="*/ 664387 h 795409"/>
              <a:gd name="connsiteX2" fmla="*/ 2002972 w 7217229"/>
              <a:gd name="connsiteY2" fmla="*/ 109215 h 795409"/>
              <a:gd name="connsiteX3" fmla="*/ 2710543 w 7217229"/>
              <a:gd name="connsiteY3" fmla="*/ 358 h 795409"/>
              <a:gd name="connsiteX4" fmla="*/ 3429000 w 7217229"/>
              <a:gd name="connsiteY4" fmla="*/ 87443 h 795409"/>
              <a:gd name="connsiteX5" fmla="*/ 4147458 w 7217229"/>
              <a:gd name="connsiteY5" fmla="*/ 403129 h 795409"/>
              <a:gd name="connsiteX6" fmla="*/ 4844143 w 7217229"/>
              <a:gd name="connsiteY6" fmla="*/ 599072 h 795409"/>
              <a:gd name="connsiteX7" fmla="*/ 5519058 w 7217229"/>
              <a:gd name="connsiteY7" fmla="*/ 795015 h 795409"/>
              <a:gd name="connsiteX8" fmla="*/ 6259286 w 7217229"/>
              <a:gd name="connsiteY8" fmla="*/ 642615 h 795409"/>
              <a:gd name="connsiteX9" fmla="*/ 6934200 w 7217229"/>
              <a:gd name="connsiteY9" fmla="*/ 403129 h 795409"/>
              <a:gd name="connsiteX10" fmla="*/ 7217229 w 7217229"/>
              <a:gd name="connsiteY10" fmla="*/ 218072 h 795409"/>
              <a:gd name="connsiteX0" fmla="*/ 0 w 7217229"/>
              <a:gd name="connsiteY0" fmla="*/ 522872 h 795409"/>
              <a:gd name="connsiteX1" fmla="*/ 1338943 w 7217229"/>
              <a:gd name="connsiteY1" fmla="*/ 370473 h 795409"/>
              <a:gd name="connsiteX2" fmla="*/ 2002972 w 7217229"/>
              <a:gd name="connsiteY2" fmla="*/ 109215 h 795409"/>
              <a:gd name="connsiteX3" fmla="*/ 2710543 w 7217229"/>
              <a:gd name="connsiteY3" fmla="*/ 358 h 795409"/>
              <a:gd name="connsiteX4" fmla="*/ 3429000 w 7217229"/>
              <a:gd name="connsiteY4" fmla="*/ 87443 h 795409"/>
              <a:gd name="connsiteX5" fmla="*/ 4147458 w 7217229"/>
              <a:gd name="connsiteY5" fmla="*/ 403129 h 795409"/>
              <a:gd name="connsiteX6" fmla="*/ 4844143 w 7217229"/>
              <a:gd name="connsiteY6" fmla="*/ 599072 h 795409"/>
              <a:gd name="connsiteX7" fmla="*/ 5519058 w 7217229"/>
              <a:gd name="connsiteY7" fmla="*/ 795015 h 795409"/>
              <a:gd name="connsiteX8" fmla="*/ 6259286 w 7217229"/>
              <a:gd name="connsiteY8" fmla="*/ 642615 h 795409"/>
              <a:gd name="connsiteX9" fmla="*/ 6934200 w 7217229"/>
              <a:gd name="connsiteY9" fmla="*/ 403129 h 795409"/>
              <a:gd name="connsiteX10" fmla="*/ 7217229 w 7217229"/>
              <a:gd name="connsiteY10" fmla="*/ 218072 h 795409"/>
              <a:gd name="connsiteX0" fmla="*/ 0 w 7217229"/>
              <a:gd name="connsiteY0" fmla="*/ 522872 h 795409"/>
              <a:gd name="connsiteX1" fmla="*/ 1338943 w 7217229"/>
              <a:gd name="connsiteY1" fmla="*/ 370473 h 795409"/>
              <a:gd name="connsiteX2" fmla="*/ 2002972 w 7217229"/>
              <a:gd name="connsiteY2" fmla="*/ 109215 h 795409"/>
              <a:gd name="connsiteX3" fmla="*/ 2710543 w 7217229"/>
              <a:gd name="connsiteY3" fmla="*/ 358 h 795409"/>
              <a:gd name="connsiteX4" fmla="*/ 3429000 w 7217229"/>
              <a:gd name="connsiteY4" fmla="*/ 87443 h 795409"/>
              <a:gd name="connsiteX5" fmla="*/ 4147458 w 7217229"/>
              <a:gd name="connsiteY5" fmla="*/ 403129 h 795409"/>
              <a:gd name="connsiteX6" fmla="*/ 4844143 w 7217229"/>
              <a:gd name="connsiteY6" fmla="*/ 599072 h 795409"/>
              <a:gd name="connsiteX7" fmla="*/ 5519058 w 7217229"/>
              <a:gd name="connsiteY7" fmla="*/ 795015 h 795409"/>
              <a:gd name="connsiteX8" fmla="*/ 6259286 w 7217229"/>
              <a:gd name="connsiteY8" fmla="*/ 642615 h 795409"/>
              <a:gd name="connsiteX9" fmla="*/ 6934200 w 7217229"/>
              <a:gd name="connsiteY9" fmla="*/ 403129 h 795409"/>
              <a:gd name="connsiteX10" fmla="*/ 7217229 w 7217229"/>
              <a:gd name="connsiteY10" fmla="*/ 218072 h 795409"/>
              <a:gd name="connsiteX0" fmla="*/ 0 w 7217229"/>
              <a:gd name="connsiteY0" fmla="*/ 522872 h 795409"/>
              <a:gd name="connsiteX1" fmla="*/ 1338943 w 7217229"/>
              <a:gd name="connsiteY1" fmla="*/ 370473 h 795409"/>
              <a:gd name="connsiteX2" fmla="*/ 2002972 w 7217229"/>
              <a:gd name="connsiteY2" fmla="*/ 109215 h 795409"/>
              <a:gd name="connsiteX3" fmla="*/ 2710543 w 7217229"/>
              <a:gd name="connsiteY3" fmla="*/ 358 h 795409"/>
              <a:gd name="connsiteX4" fmla="*/ 3429000 w 7217229"/>
              <a:gd name="connsiteY4" fmla="*/ 87443 h 795409"/>
              <a:gd name="connsiteX5" fmla="*/ 4147458 w 7217229"/>
              <a:gd name="connsiteY5" fmla="*/ 403129 h 795409"/>
              <a:gd name="connsiteX6" fmla="*/ 4844143 w 7217229"/>
              <a:gd name="connsiteY6" fmla="*/ 599072 h 795409"/>
              <a:gd name="connsiteX7" fmla="*/ 5519058 w 7217229"/>
              <a:gd name="connsiteY7" fmla="*/ 795015 h 795409"/>
              <a:gd name="connsiteX8" fmla="*/ 6259286 w 7217229"/>
              <a:gd name="connsiteY8" fmla="*/ 642615 h 795409"/>
              <a:gd name="connsiteX9" fmla="*/ 6934200 w 7217229"/>
              <a:gd name="connsiteY9" fmla="*/ 403129 h 795409"/>
              <a:gd name="connsiteX10" fmla="*/ 7217229 w 7217229"/>
              <a:gd name="connsiteY10" fmla="*/ 218072 h 795409"/>
              <a:gd name="connsiteX0" fmla="*/ 0 w 8240486"/>
              <a:gd name="connsiteY0" fmla="*/ 522872 h 795409"/>
              <a:gd name="connsiteX1" fmla="*/ 1338943 w 8240486"/>
              <a:gd name="connsiteY1" fmla="*/ 370473 h 795409"/>
              <a:gd name="connsiteX2" fmla="*/ 2002972 w 8240486"/>
              <a:gd name="connsiteY2" fmla="*/ 109215 h 795409"/>
              <a:gd name="connsiteX3" fmla="*/ 2710543 w 8240486"/>
              <a:gd name="connsiteY3" fmla="*/ 358 h 795409"/>
              <a:gd name="connsiteX4" fmla="*/ 3429000 w 8240486"/>
              <a:gd name="connsiteY4" fmla="*/ 87443 h 795409"/>
              <a:gd name="connsiteX5" fmla="*/ 4147458 w 8240486"/>
              <a:gd name="connsiteY5" fmla="*/ 403129 h 795409"/>
              <a:gd name="connsiteX6" fmla="*/ 4844143 w 8240486"/>
              <a:gd name="connsiteY6" fmla="*/ 599072 h 795409"/>
              <a:gd name="connsiteX7" fmla="*/ 5519058 w 8240486"/>
              <a:gd name="connsiteY7" fmla="*/ 795015 h 795409"/>
              <a:gd name="connsiteX8" fmla="*/ 6259286 w 8240486"/>
              <a:gd name="connsiteY8" fmla="*/ 642615 h 795409"/>
              <a:gd name="connsiteX9" fmla="*/ 6934200 w 8240486"/>
              <a:gd name="connsiteY9" fmla="*/ 403129 h 795409"/>
              <a:gd name="connsiteX10" fmla="*/ 8240486 w 8240486"/>
              <a:gd name="connsiteY10" fmla="*/ 163643 h 795409"/>
              <a:gd name="connsiteX0" fmla="*/ 0 w 8240486"/>
              <a:gd name="connsiteY0" fmla="*/ 522872 h 795409"/>
              <a:gd name="connsiteX1" fmla="*/ 1338943 w 8240486"/>
              <a:gd name="connsiteY1" fmla="*/ 370473 h 795409"/>
              <a:gd name="connsiteX2" fmla="*/ 2002972 w 8240486"/>
              <a:gd name="connsiteY2" fmla="*/ 109215 h 795409"/>
              <a:gd name="connsiteX3" fmla="*/ 2710543 w 8240486"/>
              <a:gd name="connsiteY3" fmla="*/ 358 h 795409"/>
              <a:gd name="connsiteX4" fmla="*/ 3429000 w 8240486"/>
              <a:gd name="connsiteY4" fmla="*/ 87443 h 795409"/>
              <a:gd name="connsiteX5" fmla="*/ 4147458 w 8240486"/>
              <a:gd name="connsiteY5" fmla="*/ 403129 h 795409"/>
              <a:gd name="connsiteX6" fmla="*/ 4844143 w 8240486"/>
              <a:gd name="connsiteY6" fmla="*/ 599072 h 795409"/>
              <a:gd name="connsiteX7" fmla="*/ 5519058 w 8240486"/>
              <a:gd name="connsiteY7" fmla="*/ 795015 h 795409"/>
              <a:gd name="connsiteX8" fmla="*/ 6259286 w 8240486"/>
              <a:gd name="connsiteY8" fmla="*/ 642615 h 795409"/>
              <a:gd name="connsiteX9" fmla="*/ 6934200 w 8240486"/>
              <a:gd name="connsiteY9" fmla="*/ 403129 h 795409"/>
              <a:gd name="connsiteX10" fmla="*/ 8240486 w 8240486"/>
              <a:gd name="connsiteY10" fmla="*/ 163643 h 795409"/>
              <a:gd name="connsiteX0" fmla="*/ 0 w 8240486"/>
              <a:gd name="connsiteY0" fmla="*/ 522872 h 795409"/>
              <a:gd name="connsiteX1" fmla="*/ 1338943 w 8240486"/>
              <a:gd name="connsiteY1" fmla="*/ 370473 h 795409"/>
              <a:gd name="connsiteX2" fmla="*/ 2002972 w 8240486"/>
              <a:gd name="connsiteY2" fmla="*/ 109215 h 795409"/>
              <a:gd name="connsiteX3" fmla="*/ 2710543 w 8240486"/>
              <a:gd name="connsiteY3" fmla="*/ 358 h 795409"/>
              <a:gd name="connsiteX4" fmla="*/ 3429000 w 8240486"/>
              <a:gd name="connsiteY4" fmla="*/ 87443 h 795409"/>
              <a:gd name="connsiteX5" fmla="*/ 4147458 w 8240486"/>
              <a:gd name="connsiteY5" fmla="*/ 403129 h 795409"/>
              <a:gd name="connsiteX6" fmla="*/ 4844143 w 8240486"/>
              <a:gd name="connsiteY6" fmla="*/ 599072 h 795409"/>
              <a:gd name="connsiteX7" fmla="*/ 5519058 w 8240486"/>
              <a:gd name="connsiteY7" fmla="*/ 795015 h 795409"/>
              <a:gd name="connsiteX8" fmla="*/ 6259286 w 8240486"/>
              <a:gd name="connsiteY8" fmla="*/ 642615 h 795409"/>
              <a:gd name="connsiteX9" fmla="*/ 6934200 w 8240486"/>
              <a:gd name="connsiteY9" fmla="*/ 403129 h 795409"/>
              <a:gd name="connsiteX10" fmla="*/ 8240486 w 8240486"/>
              <a:gd name="connsiteY10" fmla="*/ 163643 h 795409"/>
              <a:gd name="connsiteX0" fmla="*/ 0 w 8240486"/>
              <a:gd name="connsiteY0" fmla="*/ 522872 h 795087"/>
              <a:gd name="connsiteX1" fmla="*/ 1338943 w 8240486"/>
              <a:gd name="connsiteY1" fmla="*/ 370473 h 795087"/>
              <a:gd name="connsiteX2" fmla="*/ 2002972 w 8240486"/>
              <a:gd name="connsiteY2" fmla="*/ 109215 h 795087"/>
              <a:gd name="connsiteX3" fmla="*/ 2710543 w 8240486"/>
              <a:gd name="connsiteY3" fmla="*/ 358 h 795087"/>
              <a:gd name="connsiteX4" fmla="*/ 3429000 w 8240486"/>
              <a:gd name="connsiteY4" fmla="*/ 87443 h 795087"/>
              <a:gd name="connsiteX5" fmla="*/ 4147458 w 8240486"/>
              <a:gd name="connsiteY5" fmla="*/ 403129 h 795087"/>
              <a:gd name="connsiteX6" fmla="*/ 4844143 w 8240486"/>
              <a:gd name="connsiteY6" fmla="*/ 599072 h 795087"/>
              <a:gd name="connsiteX7" fmla="*/ 5519058 w 8240486"/>
              <a:gd name="connsiteY7" fmla="*/ 795015 h 795087"/>
              <a:gd name="connsiteX8" fmla="*/ 6259286 w 8240486"/>
              <a:gd name="connsiteY8" fmla="*/ 642615 h 795087"/>
              <a:gd name="connsiteX9" fmla="*/ 6934200 w 8240486"/>
              <a:gd name="connsiteY9" fmla="*/ 403129 h 795087"/>
              <a:gd name="connsiteX10" fmla="*/ 8240486 w 8240486"/>
              <a:gd name="connsiteY10" fmla="*/ 163643 h 795087"/>
              <a:gd name="connsiteX0" fmla="*/ 0 w 8240486"/>
              <a:gd name="connsiteY0" fmla="*/ 522802 h 795021"/>
              <a:gd name="connsiteX1" fmla="*/ 1338943 w 8240486"/>
              <a:gd name="connsiteY1" fmla="*/ 370403 h 795021"/>
              <a:gd name="connsiteX2" fmla="*/ 2002972 w 8240486"/>
              <a:gd name="connsiteY2" fmla="*/ 109145 h 795021"/>
              <a:gd name="connsiteX3" fmla="*/ 2710543 w 8240486"/>
              <a:gd name="connsiteY3" fmla="*/ 288 h 795021"/>
              <a:gd name="connsiteX4" fmla="*/ 3429000 w 8240486"/>
              <a:gd name="connsiteY4" fmla="*/ 87373 h 795021"/>
              <a:gd name="connsiteX5" fmla="*/ 4147458 w 8240486"/>
              <a:gd name="connsiteY5" fmla="*/ 359516 h 795021"/>
              <a:gd name="connsiteX6" fmla="*/ 4844143 w 8240486"/>
              <a:gd name="connsiteY6" fmla="*/ 599002 h 795021"/>
              <a:gd name="connsiteX7" fmla="*/ 5519058 w 8240486"/>
              <a:gd name="connsiteY7" fmla="*/ 794945 h 795021"/>
              <a:gd name="connsiteX8" fmla="*/ 6259286 w 8240486"/>
              <a:gd name="connsiteY8" fmla="*/ 642545 h 795021"/>
              <a:gd name="connsiteX9" fmla="*/ 6934200 w 8240486"/>
              <a:gd name="connsiteY9" fmla="*/ 403059 h 795021"/>
              <a:gd name="connsiteX10" fmla="*/ 8240486 w 8240486"/>
              <a:gd name="connsiteY10" fmla="*/ 163573 h 795021"/>
              <a:gd name="connsiteX0" fmla="*/ 0 w 8240486"/>
              <a:gd name="connsiteY0" fmla="*/ 522802 h 795339"/>
              <a:gd name="connsiteX1" fmla="*/ 1338943 w 8240486"/>
              <a:gd name="connsiteY1" fmla="*/ 370403 h 795339"/>
              <a:gd name="connsiteX2" fmla="*/ 2002972 w 8240486"/>
              <a:gd name="connsiteY2" fmla="*/ 109145 h 795339"/>
              <a:gd name="connsiteX3" fmla="*/ 2710543 w 8240486"/>
              <a:gd name="connsiteY3" fmla="*/ 288 h 795339"/>
              <a:gd name="connsiteX4" fmla="*/ 3429000 w 8240486"/>
              <a:gd name="connsiteY4" fmla="*/ 87373 h 795339"/>
              <a:gd name="connsiteX5" fmla="*/ 4147458 w 8240486"/>
              <a:gd name="connsiteY5" fmla="*/ 359516 h 795339"/>
              <a:gd name="connsiteX6" fmla="*/ 4789715 w 8240486"/>
              <a:gd name="connsiteY6" fmla="*/ 599002 h 795339"/>
              <a:gd name="connsiteX7" fmla="*/ 5519058 w 8240486"/>
              <a:gd name="connsiteY7" fmla="*/ 794945 h 795339"/>
              <a:gd name="connsiteX8" fmla="*/ 6259286 w 8240486"/>
              <a:gd name="connsiteY8" fmla="*/ 642545 h 795339"/>
              <a:gd name="connsiteX9" fmla="*/ 6934200 w 8240486"/>
              <a:gd name="connsiteY9" fmla="*/ 403059 h 795339"/>
              <a:gd name="connsiteX10" fmla="*/ 8240486 w 8240486"/>
              <a:gd name="connsiteY10" fmla="*/ 163573 h 79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40486" h="795339">
                <a:moveTo>
                  <a:pt x="0" y="522802"/>
                </a:moveTo>
                <a:cubicBezTo>
                  <a:pt x="0" y="520988"/>
                  <a:pt x="881743" y="580859"/>
                  <a:pt x="1338943" y="370403"/>
                </a:cubicBezTo>
                <a:cubicBezTo>
                  <a:pt x="1458686" y="323232"/>
                  <a:pt x="1774372" y="170831"/>
                  <a:pt x="2002972" y="109145"/>
                </a:cubicBezTo>
                <a:cubicBezTo>
                  <a:pt x="2231572" y="47459"/>
                  <a:pt x="2472872" y="3917"/>
                  <a:pt x="2710543" y="288"/>
                </a:cubicBezTo>
                <a:cubicBezTo>
                  <a:pt x="2948214" y="-3341"/>
                  <a:pt x="3189514" y="27502"/>
                  <a:pt x="3429000" y="87373"/>
                </a:cubicBezTo>
                <a:cubicBezTo>
                  <a:pt x="3668486" y="147244"/>
                  <a:pt x="3920672" y="274245"/>
                  <a:pt x="4147458" y="359516"/>
                </a:cubicBezTo>
                <a:cubicBezTo>
                  <a:pt x="4374244" y="444788"/>
                  <a:pt x="4561115" y="526430"/>
                  <a:pt x="4789715" y="599002"/>
                </a:cubicBezTo>
                <a:cubicBezTo>
                  <a:pt x="5018315" y="671574"/>
                  <a:pt x="5274130" y="787688"/>
                  <a:pt x="5519058" y="794945"/>
                </a:cubicBezTo>
                <a:cubicBezTo>
                  <a:pt x="5763986" y="802202"/>
                  <a:pt x="6023429" y="707859"/>
                  <a:pt x="6259286" y="642545"/>
                </a:cubicBezTo>
                <a:cubicBezTo>
                  <a:pt x="6495143" y="577231"/>
                  <a:pt x="6560457" y="569974"/>
                  <a:pt x="6934200" y="403059"/>
                </a:cubicBezTo>
                <a:cubicBezTo>
                  <a:pt x="7307943" y="236144"/>
                  <a:pt x="7950200" y="198952"/>
                  <a:pt x="8240486" y="163573"/>
                </a:cubicBezTo>
              </a:path>
            </a:pathLst>
          </a:cu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dash"/>
            <a:tailEnd type="none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Rectangle 169"/>
          <p:cNvSpPr/>
          <p:nvPr/>
        </p:nvSpPr>
        <p:spPr>
          <a:xfrm>
            <a:off x="7509165" y="2361700"/>
            <a:ext cx="693617" cy="64716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Kicker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Transverse Feedback System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14400"/>
            <a:ext cx="8226854" cy="725498"/>
          </a:xfrm>
        </p:spPr>
        <p:txBody>
          <a:bodyPr>
            <a:normAutofit/>
          </a:bodyPr>
          <a:lstStyle/>
          <a:p>
            <a:pPr marL="36000" indent="0">
              <a:buNone/>
            </a:pPr>
            <a:r>
              <a:rPr lang="en-GB" dirty="0"/>
              <a:t>The transverse damper is a feedback system: </a:t>
            </a:r>
            <a:r>
              <a:rPr lang="en-GB" dirty="0" smtClean="0"/>
              <a:t>it </a:t>
            </a:r>
            <a:r>
              <a:rPr lang="en-GB" dirty="0"/>
              <a:t>measures the bunch-by-bunch oscillations and damps them by fast electrostatic kickers.</a:t>
            </a:r>
          </a:p>
          <a:p>
            <a:pPr marL="36000" indent="0">
              <a:buNone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07. Jan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Ions 2015 - Gerd Kotzian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4" name="Rectangle 163"/>
          <p:cNvSpPr/>
          <p:nvPr/>
        </p:nvSpPr>
        <p:spPr>
          <a:xfrm>
            <a:off x="1977483" y="3860096"/>
            <a:ext cx="3305906" cy="858463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1029590" y="3961261"/>
            <a:ext cx="693617" cy="647165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Analog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Front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5776900" y="3958852"/>
            <a:ext cx="693617" cy="647166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 smtClean="0">
                <a:solidFill>
                  <a:prstClr val="black"/>
                </a:solidFill>
                <a:latin typeface="Calibri"/>
              </a:rPr>
              <a:t>SUM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3052016" y="3961261"/>
            <a:ext cx="1162361" cy="6471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Signal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Processing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408969" y="2361702"/>
            <a:ext cx="693617" cy="64716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BPM</a:t>
            </a:r>
          </a:p>
        </p:txBody>
      </p:sp>
      <p:cxnSp>
        <p:nvCxnSpPr>
          <p:cNvPr id="171" name="Elbow Connector 170"/>
          <p:cNvCxnSpPr>
            <a:stCxn id="169" idx="2"/>
            <a:endCxn id="166" idx="1"/>
          </p:cNvCxnSpPr>
          <p:nvPr/>
        </p:nvCxnSpPr>
        <p:spPr>
          <a:xfrm rot="16200000" flipH="1">
            <a:off x="254696" y="3509949"/>
            <a:ext cx="1275977" cy="273812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172" name="Straight Arrow Connector 171"/>
          <p:cNvCxnSpPr/>
          <p:nvPr/>
        </p:nvCxnSpPr>
        <p:spPr>
          <a:xfrm flipV="1">
            <a:off x="1731751" y="4284845"/>
            <a:ext cx="347220" cy="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73" name="Elbow Connector 172"/>
          <p:cNvCxnSpPr>
            <a:stCxn id="176" idx="0"/>
            <a:endCxn id="170" idx="2"/>
          </p:cNvCxnSpPr>
          <p:nvPr/>
        </p:nvCxnSpPr>
        <p:spPr>
          <a:xfrm flipV="1">
            <a:off x="7429281" y="3008865"/>
            <a:ext cx="426693" cy="1275951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174" name="Straight Connector 173"/>
          <p:cNvCxnSpPr/>
          <p:nvPr/>
        </p:nvCxnSpPr>
        <p:spPr>
          <a:xfrm flipV="1">
            <a:off x="5219776" y="4277019"/>
            <a:ext cx="545241" cy="394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175" name="Straight Arrow Connector 174"/>
          <p:cNvCxnSpPr>
            <a:stCxn id="167" idx="3"/>
            <a:endCxn id="176" idx="3"/>
          </p:cNvCxnSpPr>
          <p:nvPr/>
        </p:nvCxnSpPr>
        <p:spPr>
          <a:xfrm>
            <a:off x="6470517" y="4282435"/>
            <a:ext cx="313188" cy="238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sp>
        <p:nvSpPr>
          <p:cNvPr id="176" name="Isosceles Triangle 175"/>
          <p:cNvSpPr/>
          <p:nvPr/>
        </p:nvSpPr>
        <p:spPr>
          <a:xfrm rot="5400000">
            <a:off x="6681773" y="3962028"/>
            <a:ext cx="849440" cy="645576"/>
          </a:xfrm>
          <a:prstGeom prst="triangl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vert270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752231" y="4076964"/>
            <a:ext cx="655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000" dirty="0" smtClean="0">
                <a:solidFill>
                  <a:prstClr val="white"/>
                </a:solidFill>
                <a:latin typeface="Calibri"/>
              </a:rPr>
              <a:t>Power Amp</a:t>
            </a:r>
            <a:endParaRPr lang="en-GB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8" name="Rounded Rectangle 173"/>
          <p:cNvSpPr/>
          <p:nvPr/>
        </p:nvSpPr>
        <p:spPr>
          <a:xfrm>
            <a:off x="892683" y="2812968"/>
            <a:ext cx="6749944" cy="933259"/>
          </a:xfrm>
          <a:custGeom>
            <a:avLst/>
            <a:gdLst>
              <a:gd name="connsiteX0" fmla="*/ 0 w 6150937"/>
              <a:gd name="connsiteY0" fmla="*/ 358088 h 1657815"/>
              <a:gd name="connsiteX1" fmla="*/ 358088 w 6150937"/>
              <a:gd name="connsiteY1" fmla="*/ 0 h 1657815"/>
              <a:gd name="connsiteX2" fmla="*/ 5792849 w 6150937"/>
              <a:gd name="connsiteY2" fmla="*/ 0 h 1657815"/>
              <a:gd name="connsiteX3" fmla="*/ 6150937 w 6150937"/>
              <a:gd name="connsiteY3" fmla="*/ 358088 h 1657815"/>
              <a:gd name="connsiteX4" fmla="*/ 6150937 w 6150937"/>
              <a:gd name="connsiteY4" fmla="*/ 1299727 h 1657815"/>
              <a:gd name="connsiteX5" fmla="*/ 5792849 w 6150937"/>
              <a:gd name="connsiteY5" fmla="*/ 1657815 h 1657815"/>
              <a:gd name="connsiteX6" fmla="*/ 358088 w 6150937"/>
              <a:gd name="connsiteY6" fmla="*/ 1657815 h 1657815"/>
              <a:gd name="connsiteX7" fmla="*/ 0 w 6150937"/>
              <a:gd name="connsiteY7" fmla="*/ 1299727 h 1657815"/>
              <a:gd name="connsiteX8" fmla="*/ 0 w 6150937"/>
              <a:gd name="connsiteY8" fmla="*/ 358088 h 1657815"/>
              <a:gd name="connsiteX0" fmla="*/ 358088 w 6150937"/>
              <a:gd name="connsiteY0" fmla="*/ 0 h 1657815"/>
              <a:gd name="connsiteX1" fmla="*/ 5792849 w 6150937"/>
              <a:gd name="connsiteY1" fmla="*/ 0 h 1657815"/>
              <a:gd name="connsiteX2" fmla="*/ 6150937 w 6150937"/>
              <a:gd name="connsiteY2" fmla="*/ 358088 h 1657815"/>
              <a:gd name="connsiteX3" fmla="*/ 6150937 w 6150937"/>
              <a:gd name="connsiteY3" fmla="*/ 1299727 h 1657815"/>
              <a:gd name="connsiteX4" fmla="*/ 5792849 w 6150937"/>
              <a:gd name="connsiteY4" fmla="*/ 1657815 h 1657815"/>
              <a:gd name="connsiteX5" fmla="*/ 358088 w 6150937"/>
              <a:gd name="connsiteY5" fmla="*/ 1657815 h 1657815"/>
              <a:gd name="connsiteX6" fmla="*/ 0 w 6150937"/>
              <a:gd name="connsiteY6" fmla="*/ 1299727 h 1657815"/>
              <a:gd name="connsiteX7" fmla="*/ 0 w 6150937"/>
              <a:gd name="connsiteY7" fmla="*/ 358088 h 1657815"/>
              <a:gd name="connsiteX8" fmla="*/ 449528 w 6150937"/>
              <a:gd name="connsiteY8" fmla="*/ 91440 h 1657815"/>
              <a:gd name="connsiteX0" fmla="*/ 358088 w 6150937"/>
              <a:gd name="connsiteY0" fmla="*/ 0 h 1657815"/>
              <a:gd name="connsiteX1" fmla="*/ 5792849 w 6150937"/>
              <a:gd name="connsiteY1" fmla="*/ 0 h 1657815"/>
              <a:gd name="connsiteX2" fmla="*/ 6150937 w 6150937"/>
              <a:gd name="connsiteY2" fmla="*/ 358088 h 1657815"/>
              <a:gd name="connsiteX3" fmla="*/ 6150937 w 6150937"/>
              <a:gd name="connsiteY3" fmla="*/ 1299727 h 1657815"/>
              <a:gd name="connsiteX4" fmla="*/ 5792849 w 6150937"/>
              <a:gd name="connsiteY4" fmla="*/ 1657815 h 1657815"/>
              <a:gd name="connsiteX5" fmla="*/ 358088 w 6150937"/>
              <a:gd name="connsiteY5" fmla="*/ 1657815 h 1657815"/>
              <a:gd name="connsiteX6" fmla="*/ 0 w 6150937"/>
              <a:gd name="connsiteY6" fmla="*/ 1299727 h 1657815"/>
              <a:gd name="connsiteX7" fmla="*/ 0 w 6150937"/>
              <a:gd name="connsiteY7" fmla="*/ 358088 h 1657815"/>
              <a:gd name="connsiteX0" fmla="*/ 5792849 w 6150937"/>
              <a:gd name="connsiteY0" fmla="*/ 0 h 1657815"/>
              <a:gd name="connsiteX1" fmla="*/ 6150937 w 6150937"/>
              <a:gd name="connsiteY1" fmla="*/ 358088 h 1657815"/>
              <a:gd name="connsiteX2" fmla="*/ 6150937 w 6150937"/>
              <a:gd name="connsiteY2" fmla="*/ 1299727 h 1657815"/>
              <a:gd name="connsiteX3" fmla="*/ 5792849 w 6150937"/>
              <a:gd name="connsiteY3" fmla="*/ 1657815 h 1657815"/>
              <a:gd name="connsiteX4" fmla="*/ 358088 w 6150937"/>
              <a:gd name="connsiteY4" fmla="*/ 1657815 h 1657815"/>
              <a:gd name="connsiteX5" fmla="*/ 0 w 6150937"/>
              <a:gd name="connsiteY5" fmla="*/ 1299727 h 1657815"/>
              <a:gd name="connsiteX6" fmla="*/ 0 w 6150937"/>
              <a:gd name="connsiteY6" fmla="*/ 358088 h 1657815"/>
              <a:gd name="connsiteX0" fmla="*/ 6150937 w 6150937"/>
              <a:gd name="connsiteY0" fmla="*/ 0 h 1299727"/>
              <a:gd name="connsiteX1" fmla="*/ 6150937 w 6150937"/>
              <a:gd name="connsiteY1" fmla="*/ 941639 h 1299727"/>
              <a:gd name="connsiteX2" fmla="*/ 5792849 w 6150937"/>
              <a:gd name="connsiteY2" fmla="*/ 1299727 h 1299727"/>
              <a:gd name="connsiteX3" fmla="*/ 358088 w 6150937"/>
              <a:gd name="connsiteY3" fmla="*/ 1299727 h 1299727"/>
              <a:gd name="connsiteX4" fmla="*/ 0 w 6150937"/>
              <a:gd name="connsiteY4" fmla="*/ 941639 h 1299727"/>
              <a:gd name="connsiteX5" fmla="*/ 0 w 6150937"/>
              <a:gd name="connsiteY5" fmla="*/ 0 h 129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0937" h="1299727">
                <a:moveTo>
                  <a:pt x="6150937" y="0"/>
                </a:moveTo>
                <a:lnTo>
                  <a:pt x="6150937" y="941639"/>
                </a:lnTo>
                <a:cubicBezTo>
                  <a:pt x="6150937" y="1139406"/>
                  <a:pt x="5990616" y="1299727"/>
                  <a:pt x="5792849" y="1299727"/>
                </a:cubicBezTo>
                <a:lnTo>
                  <a:pt x="358088" y="1299727"/>
                </a:lnTo>
                <a:cubicBezTo>
                  <a:pt x="160321" y="1299727"/>
                  <a:pt x="0" y="1139406"/>
                  <a:pt x="0" y="941639"/>
                </a:cubicBezTo>
                <a:lnTo>
                  <a:pt x="0" y="0"/>
                </a:ln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headEnd type="arrow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Pentagon 178"/>
          <p:cNvSpPr/>
          <p:nvPr/>
        </p:nvSpPr>
        <p:spPr>
          <a:xfrm flipH="1">
            <a:off x="2070427" y="4065618"/>
            <a:ext cx="743368" cy="438449"/>
          </a:xfrm>
          <a:prstGeom prst="homePlat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ADC</a:t>
            </a:r>
          </a:p>
        </p:txBody>
      </p:sp>
      <p:sp>
        <p:nvSpPr>
          <p:cNvPr id="180" name="Pentagon 179"/>
          <p:cNvSpPr/>
          <p:nvPr/>
        </p:nvSpPr>
        <p:spPr>
          <a:xfrm>
            <a:off x="4452598" y="4061734"/>
            <a:ext cx="743368" cy="438449"/>
          </a:xfrm>
          <a:prstGeom prst="homePlat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DAC</a:t>
            </a:r>
          </a:p>
        </p:txBody>
      </p:sp>
      <p:sp>
        <p:nvSpPr>
          <p:cNvPr id="181" name="Right Arrow 180"/>
          <p:cNvSpPr/>
          <p:nvPr/>
        </p:nvSpPr>
        <p:spPr>
          <a:xfrm>
            <a:off x="2813795" y="4249626"/>
            <a:ext cx="238221" cy="77532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Right Arrow 181"/>
          <p:cNvSpPr/>
          <p:nvPr/>
        </p:nvSpPr>
        <p:spPr>
          <a:xfrm>
            <a:off x="4214377" y="4242192"/>
            <a:ext cx="238221" cy="77532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1308355" y="2589155"/>
            <a:ext cx="506782" cy="159972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1168745" y="2762664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200" dirty="0" smtClean="0">
                <a:solidFill>
                  <a:prstClr val="black"/>
                </a:solidFill>
                <a:latin typeface="Calibri"/>
              </a:rPr>
              <a:t>5ns Bunches</a:t>
            </a:r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906393" y="3153060"/>
            <a:ext cx="4411229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200"/>
            <a:r>
              <a:rPr lang="en-GB" sz="2800" b="1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Active closed loop feedback</a:t>
            </a:r>
            <a:endParaRPr lang="en-GB" sz="2800" b="1" i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2668652" y="5146401"/>
            <a:ext cx="503653" cy="459436"/>
            <a:chOff x="1109147" y="5927799"/>
            <a:chExt cx="503653" cy="459436"/>
          </a:xfrm>
        </p:grpSpPr>
        <p:cxnSp>
          <p:nvCxnSpPr>
            <p:cNvPr id="187" name="Straight Connector 186"/>
            <p:cNvCxnSpPr/>
            <p:nvPr/>
          </p:nvCxnSpPr>
          <p:spPr>
            <a:xfrm>
              <a:off x="1247041" y="5948064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188" name="Straight Connector 187"/>
            <p:cNvCxnSpPr/>
            <p:nvPr/>
          </p:nvCxnSpPr>
          <p:spPr>
            <a:xfrm>
              <a:off x="1189891" y="5948064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189" name="Straight Connector 188"/>
            <p:cNvCxnSpPr/>
            <p:nvPr/>
          </p:nvCxnSpPr>
          <p:spPr>
            <a:xfrm>
              <a:off x="1304191" y="5948064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190" name="Straight Connector 189"/>
            <p:cNvCxnSpPr/>
            <p:nvPr/>
          </p:nvCxnSpPr>
          <p:spPr>
            <a:xfrm>
              <a:off x="1361341" y="5948064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191" name="Straight Connector 190"/>
            <p:cNvCxnSpPr/>
            <p:nvPr/>
          </p:nvCxnSpPr>
          <p:spPr>
            <a:xfrm>
              <a:off x="1418491" y="5948064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192" name="Straight Connector 191"/>
            <p:cNvCxnSpPr/>
            <p:nvPr/>
          </p:nvCxnSpPr>
          <p:spPr>
            <a:xfrm>
              <a:off x="1475641" y="5948064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193" name="Straight Connector 192"/>
            <p:cNvCxnSpPr/>
            <p:nvPr/>
          </p:nvCxnSpPr>
          <p:spPr>
            <a:xfrm>
              <a:off x="1532791" y="5948064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194" name="Straight Connector 193"/>
            <p:cNvCxnSpPr/>
            <p:nvPr/>
          </p:nvCxnSpPr>
          <p:spPr>
            <a:xfrm>
              <a:off x="1589941" y="5948064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195" name="Straight Connector 194"/>
            <p:cNvCxnSpPr/>
            <p:nvPr/>
          </p:nvCxnSpPr>
          <p:spPr>
            <a:xfrm>
              <a:off x="1132007" y="5948064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196" name="Straight Connector 195"/>
            <p:cNvCxnSpPr/>
            <p:nvPr/>
          </p:nvCxnSpPr>
          <p:spPr>
            <a:xfrm>
              <a:off x="1110575" y="6150047"/>
              <a:ext cx="501531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none"/>
            </a:ln>
            <a:effectLst/>
          </p:spPr>
        </p:cxnSp>
        <p:sp>
          <p:nvSpPr>
            <p:cNvPr id="197" name="Oval 196"/>
            <p:cNvSpPr/>
            <p:nvPr/>
          </p:nvSpPr>
          <p:spPr>
            <a:xfrm>
              <a:off x="1109147" y="6128598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1167031" y="5964274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1220587" y="5927799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>
              <a:off x="1281331" y="6000469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Oval 200"/>
            <p:cNvSpPr/>
            <p:nvPr/>
          </p:nvSpPr>
          <p:spPr>
            <a:xfrm>
              <a:off x="1338481" y="6129744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Oval 201"/>
            <p:cNvSpPr/>
            <p:nvPr/>
          </p:nvSpPr>
          <p:spPr>
            <a:xfrm>
              <a:off x="1395631" y="6260713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Oval 202"/>
            <p:cNvSpPr/>
            <p:nvPr/>
          </p:nvSpPr>
          <p:spPr>
            <a:xfrm>
              <a:off x="1452781" y="6341516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>
              <a:off x="1509931" y="6308427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1567081" y="6129744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06" name="Straight Connector 205"/>
            <p:cNvCxnSpPr>
              <a:endCxn id="198" idx="4"/>
            </p:cNvCxnSpPr>
            <p:nvPr/>
          </p:nvCxnSpPr>
          <p:spPr>
            <a:xfrm flipV="1">
              <a:off x="1189891" y="6009993"/>
              <a:ext cx="0" cy="14005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207" name="Straight Connector 206"/>
            <p:cNvCxnSpPr>
              <a:stCxn id="203" idx="0"/>
            </p:cNvCxnSpPr>
            <p:nvPr/>
          </p:nvCxnSpPr>
          <p:spPr>
            <a:xfrm flipV="1">
              <a:off x="1475641" y="6150048"/>
              <a:ext cx="1648" cy="19146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208" name="Straight Connector 207"/>
            <p:cNvCxnSpPr>
              <a:endCxn id="200" idx="4"/>
            </p:cNvCxnSpPr>
            <p:nvPr/>
          </p:nvCxnSpPr>
          <p:spPr>
            <a:xfrm flipV="1">
              <a:off x="1304191" y="6046188"/>
              <a:ext cx="0" cy="10526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209" name="Straight Connector 208"/>
            <p:cNvCxnSpPr/>
            <p:nvPr/>
          </p:nvCxnSpPr>
          <p:spPr>
            <a:xfrm flipV="1">
              <a:off x="1418491" y="6150047"/>
              <a:ext cx="0" cy="11003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210" name="Straight Connector 209"/>
            <p:cNvCxnSpPr>
              <a:stCxn id="204" idx="0"/>
            </p:cNvCxnSpPr>
            <p:nvPr/>
          </p:nvCxnSpPr>
          <p:spPr>
            <a:xfrm flipV="1">
              <a:off x="1532791" y="6152603"/>
              <a:ext cx="0" cy="15582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211" name="Straight Connector 210"/>
            <p:cNvCxnSpPr>
              <a:endCxn id="199" idx="4"/>
            </p:cNvCxnSpPr>
            <p:nvPr/>
          </p:nvCxnSpPr>
          <p:spPr>
            <a:xfrm flipV="1">
              <a:off x="1242712" y="5973518"/>
              <a:ext cx="735" cy="17653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none"/>
            </a:ln>
            <a:effectLst/>
          </p:spPr>
        </p:cxnSp>
      </p:grpSp>
      <p:cxnSp>
        <p:nvCxnSpPr>
          <p:cNvPr id="212" name="Straight Connector 211"/>
          <p:cNvCxnSpPr/>
          <p:nvPr/>
        </p:nvCxnSpPr>
        <p:spPr>
          <a:xfrm flipV="1">
            <a:off x="2923386" y="4377877"/>
            <a:ext cx="0" cy="735799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ysDash"/>
            <a:headEnd type="oval"/>
            <a:tailEnd type="oval"/>
          </a:ln>
          <a:effectLst/>
        </p:spPr>
      </p:cxnSp>
      <p:cxnSp>
        <p:nvCxnSpPr>
          <p:cNvPr id="225" name="Straight Connector 224"/>
          <p:cNvCxnSpPr/>
          <p:nvPr/>
        </p:nvCxnSpPr>
        <p:spPr>
          <a:xfrm flipV="1">
            <a:off x="770863" y="4377877"/>
            <a:ext cx="0" cy="735799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ysDash"/>
            <a:headEnd type="oval"/>
            <a:tailEnd type="oval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595487" y="5163049"/>
            <a:ext cx="501531" cy="421100"/>
            <a:chOff x="513575" y="5370650"/>
            <a:chExt cx="501531" cy="421100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650041" y="5370650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28" name="Straight Connector 227"/>
            <p:cNvCxnSpPr/>
            <p:nvPr/>
          </p:nvCxnSpPr>
          <p:spPr>
            <a:xfrm>
              <a:off x="592891" y="5370650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29" name="Straight Connector 228"/>
            <p:cNvCxnSpPr/>
            <p:nvPr/>
          </p:nvCxnSpPr>
          <p:spPr>
            <a:xfrm>
              <a:off x="707191" y="5370650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30" name="Straight Connector 229"/>
            <p:cNvCxnSpPr/>
            <p:nvPr/>
          </p:nvCxnSpPr>
          <p:spPr>
            <a:xfrm>
              <a:off x="764341" y="5370650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31" name="Straight Connector 230"/>
            <p:cNvCxnSpPr/>
            <p:nvPr/>
          </p:nvCxnSpPr>
          <p:spPr>
            <a:xfrm>
              <a:off x="821491" y="5370650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32" name="Straight Connector 231"/>
            <p:cNvCxnSpPr/>
            <p:nvPr/>
          </p:nvCxnSpPr>
          <p:spPr>
            <a:xfrm>
              <a:off x="878641" y="5370650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33" name="Straight Connector 232"/>
            <p:cNvCxnSpPr/>
            <p:nvPr/>
          </p:nvCxnSpPr>
          <p:spPr>
            <a:xfrm>
              <a:off x="935791" y="5370650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34" name="Straight Connector 233"/>
            <p:cNvCxnSpPr/>
            <p:nvPr/>
          </p:nvCxnSpPr>
          <p:spPr>
            <a:xfrm>
              <a:off x="992941" y="5370650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35" name="Straight Connector 234"/>
            <p:cNvCxnSpPr/>
            <p:nvPr/>
          </p:nvCxnSpPr>
          <p:spPr>
            <a:xfrm>
              <a:off x="535007" y="5370650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36" name="Straight Connector 235"/>
            <p:cNvCxnSpPr/>
            <p:nvPr/>
          </p:nvCxnSpPr>
          <p:spPr>
            <a:xfrm>
              <a:off x="513575" y="5572633"/>
              <a:ext cx="501531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none"/>
            </a:ln>
            <a:effectLst/>
          </p:spPr>
        </p:cxnSp>
        <p:sp>
          <p:nvSpPr>
            <p:cNvPr id="237" name="Freeform 236"/>
            <p:cNvSpPr/>
            <p:nvPr/>
          </p:nvSpPr>
          <p:spPr>
            <a:xfrm>
              <a:off x="534094" y="5370650"/>
              <a:ext cx="457200" cy="421100"/>
            </a:xfrm>
            <a:custGeom>
              <a:avLst/>
              <a:gdLst>
                <a:gd name="connsiteX0" fmla="*/ 0 w 457200"/>
                <a:gd name="connsiteY0" fmla="*/ 208849 h 428626"/>
                <a:gd name="connsiteX1" fmla="*/ 119062 w 457200"/>
                <a:gd name="connsiteY1" fmla="*/ 6443 h 428626"/>
                <a:gd name="connsiteX2" fmla="*/ 347662 w 457200"/>
                <a:gd name="connsiteY2" fmla="*/ 423162 h 428626"/>
                <a:gd name="connsiteX3" fmla="*/ 457200 w 457200"/>
                <a:gd name="connsiteY3" fmla="*/ 206468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28626">
                  <a:moveTo>
                    <a:pt x="0" y="208849"/>
                  </a:moveTo>
                  <a:cubicBezTo>
                    <a:pt x="30559" y="89786"/>
                    <a:pt x="61118" y="-29276"/>
                    <a:pt x="119062" y="6443"/>
                  </a:cubicBezTo>
                  <a:cubicBezTo>
                    <a:pt x="177006" y="42162"/>
                    <a:pt x="291306" y="389825"/>
                    <a:pt x="347662" y="423162"/>
                  </a:cubicBezTo>
                  <a:cubicBezTo>
                    <a:pt x="404018" y="456499"/>
                    <a:pt x="430609" y="331483"/>
                    <a:pt x="457200" y="206468"/>
                  </a:cubicBezTo>
                </a:path>
              </a:pathLst>
            </a:custGeom>
            <a:noFill/>
            <a:ln w="6350" cap="flat" cmpd="sng" algn="ctr">
              <a:solidFill>
                <a:sysClr val="windowText" lastClr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38" name="Straight Connector 237"/>
          <p:cNvCxnSpPr/>
          <p:nvPr/>
        </p:nvCxnSpPr>
        <p:spPr>
          <a:xfrm flipV="1">
            <a:off x="1849769" y="4377877"/>
            <a:ext cx="0" cy="735799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ysDash"/>
            <a:headEnd type="oval"/>
            <a:tailEnd type="oval"/>
          </a:ln>
          <a:effectLst/>
        </p:spPr>
      </p:cxnSp>
      <p:cxnSp>
        <p:nvCxnSpPr>
          <p:cNvPr id="239" name="Straight Connector 238"/>
          <p:cNvCxnSpPr/>
          <p:nvPr/>
        </p:nvCxnSpPr>
        <p:spPr>
          <a:xfrm flipV="1">
            <a:off x="4325867" y="4377877"/>
            <a:ext cx="0" cy="735799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ysDash"/>
            <a:headEnd type="oval"/>
            <a:tailEnd type="oval"/>
          </a:ln>
          <a:effectLst/>
        </p:spPr>
      </p:cxnSp>
      <p:grpSp>
        <p:nvGrpSpPr>
          <p:cNvPr id="240" name="Group 239"/>
          <p:cNvGrpSpPr/>
          <p:nvPr/>
        </p:nvGrpSpPr>
        <p:grpSpPr>
          <a:xfrm>
            <a:off x="4083297" y="5138781"/>
            <a:ext cx="502219" cy="459436"/>
            <a:chOff x="4136637" y="5645814"/>
            <a:chExt cx="502219" cy="459436"/>
          </a:xfrm>
        </p:grpSpPr>
        <p:cxnSp>
          <p:nvCxnSpPr>
            <p:cNvPr id="241" name="Straight Connector 240"/>
            <p:cNvCxnSpPr/>
            <p:nvPr/>
          </p:nvCxnSpPr>
          <p:spPr>
            <a:xfrm flipV="1">
              <a:off x="4216647" y="56686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42" name="Straight Connector 241"/>
            <p:cNvCxnSpPr/>
            <p:nvPr/>
          </p:nvCxnSpPr>
          <p:spPr>
            <a:xfrm flipV="1">
              <a:off x="4159497" y="56686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43" name="Straight Connector 242"/>
            <p:cNvCxnSpPr/>
            <p:nvPr/>
          </p:nvCxnSpPr>
          <p:spPr>
            <a:xfrm flipV="1">
              <a:off x="4273797" y="56686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44" name="Straight Connector 243"/>
            <p:cNvCxnSpPr/>
            <p:nvPr/>
          </p:nvCxnSpPr>
          <p:spPr>
            <a:xfrm flipV="1">
              <a:off x="4330947" y="56686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45" name="Straight Connector 244"/>
            <p:cNvCxnSpPr/>
            <p:nvPr/>
          </p:nvCxnSpPr>
          <p:spPr>
            <a:xfrm flipV="1">
              <a:off x="4388097" y="56686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46" name="Straight Connector 245"/>
            <p:cNvCxnSpPr/>
            <p:nvPr/>
          </p:nvCxnSpPr>
          <p:spPr>
            <a:xfrm flipV="1">
              <a:off x="4445247" y="56686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47" name="Straight Connector 246"/>
            <p:cNvCxnSpPr/>
            <p:nvPr/>
          </p:nvCxnSpPr>
          <p:spPr>
            <a:xfrm flipV="1">
              <a:off x="4502397" y="56686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48" name="Straight Connector 247"/>
            <p:cNvCxnSpPr/>
            <p:nvPr/>
          </p:nvCxnSpPr>
          <p:spPr>
            <a:xfrm flipV="1">
              <a:off x="4559547" y="56686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49" name="Straight Connector 248"/>
            <p:cNvCxnSpPr/>
            <p:nvPr/>
          </p:nvCxnSpPr>
          <p:spPr>
            <a:xfrm flipV="1">
              <a:off x="4137325" y="5883002"/>
              <a:ext cx="501531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none"/>
            </a:ln>
            <a:effectLst/>
          </p:spPr>
        </p:cxnSp>
        <p:sp>
          <p:nvSpPr>
            <p:cNvPr id="250" name="Oval 249"/>
            <p:cNvSpPr/>
            <p:nvPr/>
          </p:nvSpPr>
          <p:spPr>
            <a:xfrm flipV="1">
              <a:off x="4136637" y="6023056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 flipV="1">
              <a:off x="4190193" y="6059531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 flipV="1">
              <a:off x="4250937" y="5986861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 flipV="1">
              <a:off x="4308087" y="5857586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 flipV="1">
              <a:off x="4365237" y="5726617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 flipV="1">
              <a:off x="4422387" y="5645814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 flipV="1">
              <a:off x="4479537" y="5678903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 flipV="1">
              <a:off x="4539068" y="5829011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58" name="Straight Connector 257"/>
            <p:cNvCxnSpPr>
              <a:endCxn id="250" idx="4"/>
            </p:cNvCxnSpPr>
            <p:nvPr/>
          </p:nvCxnSpPr>
          <p:spPr>
            <a:xfrm>
              <a:off x="4159497" y="5883001"/>
              <a:ext cx="0" cy="14005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259" name="Straight Connector 258"/>
            <p:cNvCxnSpPr>
              <a:stCxn id="255" idx="0"/>
            </p:cNvCxnSpPr>
            <p:nvPr/>
          </p:nvCxnSpPr>
          <p:spPr>
            <a:xfrm>
              <a:off x="4445247" y="5691533"/>
              <a:ext cx="1648" cy="19146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260" name="Straight Connector 259"/>
            <p:cNvCxnSpPr>
              <a:stCxn id="257" idx="0"/>
            </p:cNvCxnSpPr>
            <p:nvPr/>
          </p:nvCxnSpPr>
          <p:spPr>
            <a:xfrm>
              <a:off x="4561928" y="5874730"/>
              <a:ext cx="0" cy="827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261" name="Straight Connector 260"/>
            <p:cNvCxnSpPr/>
            <p:nvPr/>
          </p:nvCxnSpPr>
          <p:spPr>
            <a:xfrm>
              <a:off x="4388097" y="5772970"/>
              <a:ext cx="0" cy="11003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262" name="Straight Connector 261"/>
            <p:cNvCxnSpPr>
              <a:stCxn id="256" idx="0"/>
            </p:cNvCxnSpPr>
            <p:nvPr/>
          </p:nvCxnSpPr>
          <p:spPr>
            <a:xfrm>
              <a:off x="4502397" y="5724622"/>
              <a:ext cx="0" cy="15582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263" name="Straight Connector 262"/>
            <p:cNvCxnSpPr/>
            <p:nvPr/>
          </p:nvCxnSpPr>
          <p:spPr>
            <a:xfrm flipH="1">
              <a:off x="4213053" y="5886152"/>
              <a:ext cx="1213" cy="17337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264" name="Straight Connector 263"/>
            <p:cNvCxnSpPr/>
            <p:nvPr/>
          </p:nvCxnSpPr>
          <p:spPr>
            <a:xfrm flipV="1">
              <a:off x="4614503" y="56686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sp>
          <p:nvSpPr>
            <p:cNvPr id="265" name="Oval 264"/>
            <p:cNvSpPr/>
            <p:nvPr/>
          </p:nvSpPr>
          <p:spPr>
            <a:xfrm flipV="1">
              <a:off x="4591643" y="6023056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66" name="Straight Connector 265"/>
            <p:cNvCxnSpPr>
              <a:endCxn id="265" idx="4"/>
            </p:cNvCxnSpPr>
            <p:nvPr/>
          </p:nvCxnSpPr>
          <p:spPr>
            <a:xfrm>
              <a:off x="4614503" y="5883001"/>
              <a:ext cx="0" cy="14005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267" name="Straight Connector 266"/>
            <p:cNvCxnSpPr>
              <a:endCxn id="252" idx="4"/>
            </p:cNvCxnSpPr>
            <p:nvPr/>
          </p:nvCxnSpPr>
          <p:spPr>
            <a:xfrm>
              <a:off x="4273797" y="5886152"/>
              <a:ext cx="0" cy="10070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none"/>
            </a:ln>
            <a:effectLst/>
          </p:spPr>
        </p:cxnSp>
      </p:grpSp>
      <p:cxnSp>
        <p:nvCxnSpPr>
          <p:cNvPr id="268" name="Straight Connector 267"/>
          <p:cNvCxnSpPr/>
          <p:nvPr/>
        </p:nvCxnSpPr>
        <p:spPr>
          <a:xfrm flipV="1">
            <a:off x="5443871" y="4377877"/>
            <a:ext cx="0" cy="735799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ysDash"/>
            <a:headEnd type="oval"/>
            <a:tailEnd type="oval"/>
          </a:ln>
          <a:effectLst/>
        </p:spPr>
      </p:cxnSp>
      <p:cxnSp>
        <p:nvCxnSpPr>
          <p:cNvPr id="283" name="Straight Connector 282"/>
          <p:cNvCxnSpPr/>
          <p:nvPr/>
        </p:nvCxnSpPr>
        <p:spPr>
          <a:xfrm flipV="1">
            <a:off x="7679033" y="5161640"/>
            <a:ext cx="0" cy="416312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ysDot"/>
            <a:tailEnd type="none"/>
          </a:ln>
          <a:effectLst/>
        </p:spPr>
      </p:cxnSp>
      <p:cxnSp>
        <p:nvCxnSpPr>
          <p:cNvPr id="284" name="Straight Connector 283"/>
          <p:cNvCxnSpPr/>
          <p:nvPr/>
        </p:nvCxnSpPr>
        <p:spPr>
          <a:xfrm flipV="1">
            <a:off x="7621883" y="5161640"/>
            <a:ext cx="0" cy="416312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ysDot"/>
            <a:tailEnd type="none"/>
          </a:ln>
          <a:effectLst/>
        </p:spPr>
      </p:cxnSp>
      <p:cxnSp>
        <p:nvCxnSpPr>
          <p:cNvPr id="285" name="Straight Connector 284"/>
          <p:cNvCxnSpPr/>
          <p:nvPr/>
        </p:nvCxnSpPr>
        <p:spPr>
          <a:xfrm flipV="1">
            <a:off x="7736183" y="5161640"/>
            <a:ext cx="0" cy="416312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ysDot"/>
            <a:tailEnd type="none"/>
          </a:ln>
          <a:effectLst/>
        </p:spPr>
      </p:cxnSp>
      <p:cxnSp>
        <p:nvCxnSpPr>
          <p:cNvPr id="286" name="Straight Connector 285"/>
          <p:cNvCxnSpPr/>
          <p:nvPr/>
        </p:nvCxnSpPr>
        <p:spPr>
          <a:xfrm flipV="1">
            <a:off x="7793333" y="5161640"/>
            <a:ext cx="0" cy="416312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ysDot"/>
            <a:tailEnd type="none"/>
          </a:ln>
          <a:effectLst/>
        </p:spPr>
      </p:cxnSp>
      <p:cxnSp>
        <p:nvCxnSpPr>
          <p:cNvPr id="287" name="Straight Connector 286"/>
          <p:cNvCxnSpPr/>
          <p:nvPr/>
        </p:nvCxnSpPr>
        <p:spPr>
          <a:xfrm flipV="1">
            <a:off x="7850483" y="5161640"/>
            <a:ext cx="0" cy="416312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ysDot"/>
            <a:tailEnd type="none"/>
          </a:ln>
          <a:effectLst/>
        </p:spPr>
      </p:cxnSp>
      <p:cxnSp>
        <p:nvCxnSpPr>
          <p:cNvPr id="288" name="Straight Connector 287"/>
          <p:cNvCxnSpPr/>
          <p:nvPr/>
        </p:nvCxnSpPr>
        <p:spPr>
          <a:xfrm flipV="1">
            <a:off x="7907633" y="5161640"/>
            <a:ext cx="0" cy="416312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ysDot"/>
            <a:tailEnd type="none"/>
          </a:ln>
          <a:effectLst/>
        </p:spPr>
      </p:cxnSp>
      <p:cxnSp>
        <p:nvCxnSpPr>
          <p:cNvPr id="289" name="Straight Connector 288"/>
          <p:cNvCxnSpPr/>
          <p:nvPr/>
        </p:nvCxnSpPr>
        <p:spPr>
          <a:xfrm flipV="1">
            <a:off x="7964783" y="5161640"/>
            <a:ext cx="0" cy="416312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ysDot"/>
            <a:tailEnd type="none"/>
          </a:ln>
          <a:effectLst/>
        </p:spPr>
      </p:cxnSp>
      <p:cxnSp>
        <p:nvCxnSpPr>
          <p:cNvPr id="290" name="Straight Connector 289"/>
          <p:cNvCxnSpPr/>
          <p:nvPr/>
        </p:nvCxnSpPr>
        <p:spPr>
          <a:xfrm flipV="1">
            <a:off x="8021933" y="5161640"/>
            <a:ext cx="0" cy="416312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ysDot"/>
            <a:tailEnd type="none"/>
          </a:ln>
          <a:effectLst/>
        </p:spPr>
      </p:cxnSp>
      <p:cxnSp>
        <p:nvCxnSpPr>
          <p:cNvPr id="291" name="Straight Connector 290"/>
          <p:cNvCxnSpPr/>
          <p:nvPr/>
        </p:nvCxnSpPr>
        <p:spPr>
          <a:xfrm flipV="1">
            <a:off x="7599711" y="5375969"/>
            <a:ext cx="50153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tailEnd type="none"/>
          </a:ln>
          <a:effectLst/>
        </p:spPr>
      </p:cxnSp>
      <p:cxnSp>
        <p:nvCxnSpPr>
          <p:cNvPr id="292" name="Straight Connector 291"/>
          <p:cNvCxnSpPr/>
          <p:nvPr/>
        </p:nvCxnSpPr>
        <p:spPr>
          <a:xfrm flipV="1">
            <a:off x="8076889" y="5161640"/>
            <a:ext cx="0" cy="416312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ysDot"/>
            <a:tailEnd type="none"/>
          </a:ln>
          <a:effectLst/>
        </p:spPr>
      </p:cxnSp>
      <p:cxnSp>
        <p:nvCxnSpPr>
          <p:cNvPr id="293" name="Straight Connector 292"/>
          <p:cNvCxnSpPr/>
          <p:nvPr/>
        </p:nvCxnSpPr>
        <p:spPr>
          <a:xfrm flipV="1">
            <a:off x="7850476" y="4377878"/>
            <a:ext cx="5497" cy="479569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ysDash"/>
            <a:headEnd type="oval"/>
            <a:tailEnd type="oval"/>
          </a:ln>
          <a:effectLst/>
        </p:spPr>
      </p:cxnSp>
      <p:sp>
        <p:nvSpPr>
          <p:cNvPr id="294" name="TextBox 293"/>
          <p:cNvSpPr txBox="1"/>
          <p:nvPr/>
        </p:nvSpPr>
        <p:spPr>
          <a:xfrm>
            <a:off x="400150" y="5610012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transverse </a:t>
            </a:r>
          </a:p>
          <a:p>
            <a:pPr algn="ctr" defTabSz="457200"/>
            <a:r>
              <a:rPr lang="en-GB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position</a:t>
            </a:r>
            <a:endParaRPr lang="en-GB" sz="9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1422408" y="5633451"/>
            <a:ext cx="8547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pre-processed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2628938" y="560954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sampled</a:t>
            </a:r>
            <a:endParaRPr lang="en-GB" sz="9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algn="ctr" defTabSz="457200"/>
            <a:r>
              <a:rPr lang="en-GB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position</a:t>
            </a:r>
          </a:p>
        </p:txBody>
      </p:sp>
      <p:sp>
        <p:nvSpPr>
          <p:cNvPr id="297" name="TextBox 296"/>
          <p:cNvSpPr txBox="1"/>
          <p:nvPr/>
        </p:nvSpPr>
        <p:spPr>
          <a:xfrm>
            <a:off x="3894083" y="5609544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calculated</a:t>
            </a:r>
            <a:endParaRPr lang="en-GB" sz="9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algn="ctr" defTabSz="457200"/>
            <a:r>
              <a:rPr lang="en-GB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correction data</a:t>
            </a:r>
            <a:endParaRPr lang="en-GB" sz="9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5148792" y="5609544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correction</a:t>
            </a:r>
          </a:p>
          <a:p>
            <a:pPr algn="ctr" defTabSz="457200"/>
            <a:r>
              <a:rPr lang="en-GB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signal</a:t>
            </a:r>
            <a:endParaRPr lang="en-GB" sz="9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grpSp>
        <p:nvGrpSpPr>
          <p:cNvPr id="300" name="Group 299"/>
          <p:cNvGrpSpPr/>
          <p:nvPr/>
        </p:nvGrpSpPr>
        <p:grpSpPr>
          <a:xfrm>
            <a:off x="5192212" y="5161640"/>
            <a:ext cx="622262" cy="416312"/>
            <a:chOff x="6280255" y="5630573"/>
            <a:chExt cx="622262" cy="416312"/>
          </a:xfrm>
        </p:grpSpPr>
        <p:cxnSp>
          <p:nvCxnSpPr>
            <p:cNvPr id="301" name="Straight Connector 300"/>
            <p:cNvCxnSpPr/>
            <p:nvPr/>
          </p:nvCxnSpPr>
          <p:spPr>
            <a:xfrm flipV="1">
              <a:off x="6407041" y="56305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302" name="Straight Connector 301"/>
            <p:cNvCxnSpPr/>
            <p:nvPr/>
          </p:nvCxnSpPr>
          <p:spPr>
            <a:xfrm flipV="1">
              <a:off x="6349891" y="56305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303" name="Straight Connector 302"/>
            <p:cNvCxnSpPr/>
            <p:nvPr/>
          </p:nvCxnSpPr>
          <p:spPr>
            <a:xfrm flipV="1">
              <a:off x="6464191" y="56305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304" name="Straight Connector 303"/>
            <p:cNvCxnSpPr/>
            <p:nvPr/>
          </p:nvCxnSpPr>
          <p:spPr>
            <a:xfrm flipV="1">
              <a:off x="6521341" y="56305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305" name="Straight Connector 304"/>
            <p:cNvCxnSpPr/>
            <p:nvPr/>
          </p:nvCxnSpPr>
          <p:spPr>
            <a:xfrm flipV="1">
              <a:off x="6578491" y="56305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306" name="Straight Connector 305"/>
            <p:cNvCxnSpPr/>
            <p:nvPr/>
          </p:nvCxnSpPr>
          <p:spPr>
            <a:xfrm flipV="1">
              <a:off x="6635641" y="56305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307" name="Straight Connector 306"/>
            <p:cNvCxnSpPr/>
            <p:nvPr/>
          </p:nvCxnSpPr>
          <p:spPr>
            <a:xfrm flipV="1">
              <a:off x="6692791" y="56305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308" name="Straight Connector 307"/>
            <p:cNvCxnSpPr/>
            <p:nvPr/>
          </p:nvCxnSpPr>
          <p:spPr>
            <a:xfrm flipV="1">
              <a:off x="6749941" y="56305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309" name="Straight Connector 308"/>
            <p:cNvCxnSpPr/>
            <p:nvPr/>
          </p:nvCxnSpPr>
          <p:spPr>
            <a:xfrm flipV="1">
              <a:off x="6327719" y="5844902"/>
              <a:ext cx="501531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310" name="Straight Connector 309"/>
            <p:cNvCxnSpPr/>
            <p:nvPr/>
          </p:nvCxnSpPr>
          <p:spPr>
            <a:xfrm flipV="1">
              <a:off x="6804897" y="56305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grpSp>
          <p:nvGrpSpPr>
            <p:cNvPr id="311" name="Group 310"/>
            <p:cNvGrpSpPr/>
            <p:nvPr/>
          </p:nvGrpSpPr>
          <p:grpSpPr>
            <a:xfrm>
              <a:off x="6280255" y="5728024"/>
              <a:ext cx="622262" cy="273180"/>
              <a:chOff x="6280255" y="5728024"/>
              <a:chExt cx="622262" cy="273180"/>
            </a:xfrm>
          </p:grpSpPr>
          <p:sp>
            <p:nvSpPr>
              <p:cNvPr id="312" name="Freeform 311"/>
              <p:cNvSpPr/>
              <p:nvPr/>
            </p:nvSpPr>
            <p:spPr>
              <a:xfrm rot="20539392" flipV="1">
                <a:off x="6280255" y="5728024"/>
                <a:ext cx="476418" cy="273180"/>
              </a:xfrm>
              <a:custGeom>
                <a:avLst/>
                <a:gdLst>
                  <a:gd name="connsiteX0" fmla="*/ 0 w 457200"/>
                  <a:gd name="connsiteY0" fmla="*/ 208849 h 428626"/>
                  <a:gd name="connsiteX1" fmla="*/ 119062 w 457200"/>
                  <a:gd name="connsiteY1" fmla="*/ 6443 h 428626"/>
                  <a:gd name="connsiteX2" fmla="*/ 347662 w 457200"/>
                  <a:gd name="connsiteY2" fmla="*/ 423162 h 428626"/>
                  <a:gd name="connsiteX3" fmla="*/ 457200 w 457200"/>
                  <a:gd name="connsiteY3" fmla="*/ 206468 h 428626"/>
                  <a:gd name="connsiteX0" fmla="*/ 0 w 510937"/>
                  <a:gd name="connsiteY0" fmla="*/ 208849 h 428626"/>
                  <a:gd name="connsiteX1" fmla="*/ 172799 w 510937"/>
                  <a:gd name="connsiteY1" fmla="*/ 6443 h 428626"/>
                  <a:gd name="connsiteX2" fmla="*/ 401399 w 510937"/>
                  <a:gd name="connsiteY2" fmla="*/ 423162 h 428626"/>
                  <a:gd name="connsiteX3" fmla="*/ 510937 w 510937"/>
                  <a:gd name="connsiteY3" fmla="*/ 206468 h 428626"/>
                  <a:gd name="connsiteX0" fmla="*/ 0 w 510937"/>
                  <a:gd name="connsiteY0" fmla="*/ 206077 h 425854"/>
                  <a:gd name="connsiteX1" fmla="*/ 172799 w 510937"/>
                  <a:gd name="connsiteY1" fmla="*/ 3671 h 425854"/>
                  <a:gd name="connsiteX2" fmla="*/ 401399 w 510937"/>
                  <a:gd name="connsiteY2" fmla="*/ 420390 h 425854"/>
                  <a:gd name="connsiteX3" fmla="*/ 510937 w 510937"/>
                  <a:gd name="connsiteY3" fmla="*/ 203696 h 425854"/>
                  <a:gd name="connsiteX0" fmla="*/ 0 w 501591"/>
                  <a:gd name="connsiteY0" fmla="*/ 197276 h 426280"/>
                  <a:gd name="connsiteX1" fmla="*/ 163453 w 501591"/>
                  <a:gd name="connsiteY1" fmla="*/ 4097 h 426280"/>
                  <a:gd name="connsiteX2" fmla="*/ 392053 w 501591"/>
                  <a:gd name="connsiteY2" fmla="*/ 420816 h 426280"/>
                  <a:gd name="connsiteX3" fmla="*/ 501591 w 501591"/>
                  <a:gd name="connsiteY3" fmla="*/ 204122 h 426280"/>
                  <a:gd name="connsiteX0" fmla="*/ 0 w 501591"/>
                  <a:gd name="connsiteY0" fmla="*/ 197313 h 426317"/>
                  <a:gd name="connsiteX1" fmla="*/ 163453 w 501591"/>
                  <a:gd name="connsiteY1" fmla="*/ 4134 h 426317"/>
                  <a:gd name="connsiteX2" fmla="*/ 392053 w 501591"/>
                  <a:gd name="connsiteY2" fmla="*/ 420853 h 426317"/>
                  <a:gd name="connsiteX3" fmla="*/ 501591 w 501591"/>
                  <a:gd name="connsiteY3" fmla="*/ 204159 h 426317"/>
                  <a:gd name="connsiteX0" fmla="*/ 0 w 467440"/>
                  <a:gd name="connsiteY0" fmla="*/ 350196 h 422439"/>
                  <a:gd name="connsiteX1" fmla="*/ 129302 w 467440"/>
                  <a:gd name="connsiteY1" fmla="*/ 256 h 422439"/>
                  <a:gd name="connsiteX2" fmla="*/ 357902 w 467440"/>
                  <a:gd name="connsiteY2" fmla="*/ 416975 h 422439"/>
                  <a:gd name="connsiteX3" fmla="*/ 467440 w 467440"/>
                  <a:gd name="connsiteY3" fmla="*/ 200281 h 422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440" h="422439">
                    <a:moveTo>
                      <a:pt x="0" y="350196"/>
                    </a:moveTo>
                    <a:cubicBezTo>
                      <a:pt x="86632" y="346473"/>
                      <a:pt x="69652" y="-10874"/>
                      <a:pt x="129302" y="256"/>
                    </a:cubicBezTo>
                    <a:cubicBezTo>
                      <a:pt x="188952" y="11386"/>
                      <a:pt x="301546" y="383638"/>
                      <a:pt x="357902" y="416975"/>
                    </a:cubicBezTo>
                    <a:cubicBezTo>
                      <a:pt x="414258" y="450312"/>
                      <a:pt x="440849" y="325296"/>
                      <a:pt x="467440" y="200281"/>
                    </a:cubicBezTo>
                  </a:path>
                </a:pathLst>
              </a:cu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3" name="Freeform 312"/>
              <p:cNvSpPr/>
              <p:nvPr/>
            </p:nvSpPr>
            <p:spPr>
              <a:xfrm rot="20539392" flipV="1">
                <a:off x="6758320" y="5773389"/>
                <a:ext cx="144197" cy="96264"/>
              </a:xfrm>
              <a:custGeom>
                <a:avLst/>
                <a:gdLst>
                  <a:gd name="connsiteX0" fmla="*/ 0 w 457200"/>
                  <a:gd name="connsiteY0" fmla="*/ 208849 h 428626"/>
                  <a:gd name="connsiteX1" fmla="*/ 119062 w 457200"/>
                  <a:gd name="connsiteY1" fmla="*/ 6443 h 428626"/>
                  <a:gd name="connsiteX2" fmla="*/ 347662 w 457200"/>
                  <a:gd name="connsiteY2" fmla="*/ 423162 h 428626"/>
                  <a:gd name="connsiteX3" fmla="*/ 457200 w 457200"/>
                  <a:gd name="connsiteY3" fmla="*/ 206468 h 428626"/>
                  <a:gd name="connsiteX0" fmla="*/ 0 w 347662"/>
                  <a:gd name="connsiteY0" fmla="*/ 208849 h 423162"/>
                  <a:gd name="connsiteX1" fmla="*/ 119062 w 347662"/>
                  <a:gd name="connsiteY1" fmla="*/ 6443 h 423162"/>
                  <a:gd name="connsiteX2" fmla="*/ 347662 w 347662"/>
                  <a:gd name="connsiteY2" fmla="*/ 423162 h 423162"/>
                  <a:gd name="connsiteX0" fmla="*/ 0 w 235516"/>
                  <a:gd name="connsiteY0" fmla="*/ 202411 h 206806"/>
                  <a:gd name="connsiteX1" fmla="*/ 119062 w 235516"/>
                  <a:gd name="connsiteY1" fmla="*/ 5 h 206806"/>
                  <a:gd name="connsiteX2" fmla="*/ 235516 w 235516"/>
                  <a:gd name="connsiteY2" fmla="*/ 206806 h 206806"/>
                  <a:gd name="connsiteX0" fmla="*/ 0 w 235516"/>
                  <a:gd name="connsiteY0" fmla="*/ 202411 h 206806"/>
                  <a:gd name="connsiteX1" fmla="*/ 119062 w 235516"/>
                  <a:gd name="connsiteY1" fmla="*/ 5 h 206806"/>
                  <a:gd name="connsiteX2" fmla="*/ 235516 w 235516"/>
                  <a:gd name="connsiteY2" fmla="*/ 206806 h 206806"/>
                  <a:gd name="connsiteX0" fmla="*/ 0 w 235516"/>
                  <a:gd name="connsiteY0" fmla="*/ 202411 h 206806"/>
                  <a:gd name="connsiteX1" fmla="*/ 119062 w 235516"/>
                  <a:gd name="connsiteY1" fmla="*/ 5 h 206806"/>
                  <a:gd name="connsiteX2" fmla="*/ 235516 w 235516"/>
                  <a:gd name="connsiteY2" fmla="*/ 206806 h 206806"/>
                  <a:gd name="connsiteX0" fmla="*/ 0 w 263553"/>
                  <a:gd name="connsiteY0" fmla="*/ 202408 h 204496"/>
                  <a:gd name="connsiteX1" fmla="*/ 119062 w 263553"/>
                  <a:gd name="connsiteY1" fmla="*/ 2 h 204496"/>
                  <a:gd name="connsiteX2" fmla="*/ 263553 w 263553"/>
                  <a:gd name="connsiteY2" fmla="*/ 204495 h 204496"/>
                  <a:gd name="connsiteX0" fmla="*/ 0 w 263553"/>
                  <a:gd name="connsiteY0" fmla="*/ 202408 h 204495"/>
                  <a:gd name="connsiteX1" fmla="*/ 119062 w 263553"/>
                  <a:gd name="connsiteY1" fmla="*/ 2 h 204495"/>
                  <a:gd name="connsiteX2" fmla="*/ 263553 w 263553"/>
                  <a:gd name="connsiteY2" fmla="*/ 204495 h 204495"/>
                  <a:gd name="connsiteX0" fmla="*/ 0 w 263553"/>
                  <a:gd name="connsiteY0" fmla="*/ 190873 h 192960"/>
                  <a:gd name="connsiteX1" fmla="*/ 102708 w 263553"/>
                  <a:gd name="connsiteY1" fmla="*/ 2 h 192960"/>
                  <a:gd name="connsiteX2" fmla="*/ 263553 w 263553"/>
                  <a:gd name="connsiteY2" fmla="*/ 192960 h 192960"/>
                  <a:gd name="connsiteX0" fmla="*/ 0 w 263553"/>
                  <a:gd name="connsiteY0" fmla="*/ 190939 h 193026"/>
                  <a:gd name="connsiteX1" fmla="*/ 102708 w 263553"/>
                  <a:gd name="connsiteY1" fmla="*/ 68 h 193026"/>
                  <a:gd name="connsiteX2" fmla="*/ 263553 w 263553"/>
                  <a:gd name="connsiteY2" fmla="*/ 193026 h 193026"/>
                  <a:gd name="connsiteX0" fmla="*/ 0 w 263553"/>
                  <a:gd name="connsiteY0" fmla="*/ 190882 h 190882"/>
                  <a:gd name="connsiteX1" fmla="*/ 102708 w 263553"/>
                  <a:gd name="connsiteY1" fmla="*/ 11 h 190882"/>
                  <a:gd name="connsiteX2" fmla="*/ 263553 w 263553"/>
                  <a:gd name="connsiteY2" fmla="*/ 181434 h 190882"/>
                  <a:gd name="connsiteX0" fmla="*/ 0 w 263553"/>
                  <a:gd name="connsiteY0" fmla="*/ 190882 h 190882"/>
                  <a:gd name="connsiteX1" fmla="*/ 102708 w 263553"/>
                  <a:gd name="connsiteY1" fmla="*/ 11 h 190882"/>
                  <a:gd name="connsiteX2" fmla="*/ 263553 w 263553"/>
                  <a:gd name="connsiteY2" fmla="*/ 181434 h 190882"/>
                  <a:gd name="connsiteX0" fmla="*/ 0 w 263553"/>
                  <a:gd name="connsiteY0" fmla="*/ 190877 h 190877"/>
                  <a:gd name="connsiteX1" fmla="*/ 102708 w 263553"/>
                  <a:gd name="connsiteY1" fmla="*/ 6 h 190877"/>
                  <a:gd name="connsiteX2" fmla="*/ 263553 w 263553"/>
                  <a:gd name="connsiteY2" fmla="*/ 181429 h 190877"/>
                  <a:gd name="connsiteX0" fmla="*/ 0 w 263553"/>
                  <a:gd name="connsiteY0" fmla="*/ 190877 h 190877"/>
                  <a:gd name="connsiteX1" fmla="*/ 102708 w 263553"/>
                  <a:gd name="connsiteY1" fmla="*/ 6 h 190877"/>
                  <a:gd name="connsiteX2" fmla="*/ 263553 w 263553"/>
                  <a:gd name="connsiteY2" fmla="*/ 181429 h 190877"/>
                  <a:gd name="connsiteX0" fmla="*/ 0 w 230843"/>
                  <a:gd name="connsiteY0" fmla="*/ 190899 h 190899"/>
                  <a:gd name="connsiteX1" fmla="*/ 102708 w 230843"/>
                  <a:gd name="connsiteY1" fmla="*/ 28 h 190899"/>
                  <a:gd name="connsiteX2" fmla="*/ 230843 w 230843"/>
                  <a:gd name="connsiteY2" fmla="*/ 176837 h 190899"/>
                  <a:gd name="connsiteX0" fmla="*/ 0 w 230843"/>
                  <a:gd name="connsiteY0" fmla="*/ 190897 h 190897"/>
                  <a:gd name="connsiteX1" fmla="*/ 102708 w 230843"/>
                  <a:gd name="connsiteY1" fmla="*/ 26 h 190897"/>
                  <a:gd name="connsiteX2" fmla="*/ 230843 w 230843"/>
                  <a:gd name="connsiteY2" fmla="*/ 176835 h 190897"/>
                  <a:gd name="connsiteX0" fmla="*/ 0 w 230843"/>
                  <a:gd name="connsiteY0" fmla="*/ 190896 h 190896"/>
                  <a:gd name="connsiteX1" fmla="*/ 102708 w 230843"/>
                  <a:gd name="connsiteY1" fmla="*/ 25 h 190896"/>
                  <a:gd name="connsiteX2" fmla="*/ 230843 w 230843"/>
                  <a:gd name="connsiteY2" fmla="*/ 176834 h 190896"/>
                  <a:gd name="connsiteX0" fmla="*/ 0 w 102708"/>
                  <a:gd name="connsiteY0" fmla="*/ 190871 h 190871"/>
                  <a:gd name="connsiteX1" fmla="*/ 102708 w 102708"/>
                  <a:gd name="connsiteY1" fmla="*/ 0 h 190871"/>
                  <a:gd name="connsiteX0" fmla="*/ 0 w 117899"/>
                  <a:gd name="connsiteY0" fmla="*/ 152125 h 152125"/>
                  <a:gd name="connsiteX1" fmla="*/ 117899 w 117899"/>
                  <a:gd name="connsiteY1" fmla="*/ 0 h 152125"/>
                  <a:gd name="connsiteX0" fmla="*/ 0 w 117899"/>
                  <a:gd name="connsiteY0" fmla="*/ 155996 h 155996"/>
                  <a:gd name="connsiteX1" fmla="*/ 117899 w 117899"/>
                  <a:gd name="connsiteY1" fmla="*/ 3871 h 155996"/>
                  <a:gd name="connsiteX0" fmla="*/ 0 w 141480"/>
                  <a:gd name="connsiteY0" fmla="*/ 148923 h 148923"/>
                  <a:gd name="connsiteX1" fmla="*/ 141480 w 141480"/>
                  <a:gd name="connsiteY1" fmla="*/ 4277 h 148923"/>
                  <a:gd name="connsiteX0" fmla="*/ 0 w 141480"/>
                  <a:gd name="connsiteY0" fmla="*/ 148861 h 148861"/>
                  <a:gd name="connsiteX1" fmla="*/ 141480 w 141480"/>
                  <a:gd name="connsiteY1" fmla="*/ 4215 h 14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1480" h="148861">
                    <a:moveTo>
                      <a:pt x="0" y="148861"/>
                    </a:moveTo>
                    <a:cubicBezTo>
                      <a:pt x="30559" y="29798"/>
                      <a:pt x="30034" y="-14760"/>
                      <a:pt x="141480" y="4215"/>
                    </a:cubicBezTo>
                  </a:path>
                </a:pathLst>
              </a:cu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5" name="TextBox 314"/>
          <p:cNvSpPr txBox="1"/>
          <p:nvPr/>
        </p:nvSpPr>
        <p:spPr>
          <a:xfrm>
            <a:off x="7667603" y="5632627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drive signal</a:t>
            </a:r>
          </a:p>
        </p:txBody>
      </p:sp>
      <p:grpSp>
        <p:nvGrpSpPr>
          <p:cNvPr id="316" name="Group 315"/>
          <p:cNvGrpSpPr/>
          <p:nvPr/>
        </p:nvGrpSpPr>
        <p:grpSpPr>
          <a:xfrm>
            <a:off x="7509165" y="5009847"/>
            <a:ext cx="746503" cy="713184"/>
            <a:chOff x="7509165" y="5478780"/>
            <a:chExt cx="746503" cy="713184"/>
          </a:xfrm>
        </p:grpSpPr>
        <p:sp>
          <p:nvSpPr>
            <p:cNvPr id="317" name="Freeform 316"/>
            <p:cNvSpPr/>
            <p:nvPr/>
          </p:nvSpPr>
          <p:spPr>
            <a:xfrm flipV="1">
              <a:off x="7509165" y="5478780"/>
              <a:ext cx="511225" cy="713184"/>
            </a:xfrm>
            <a:custGeom>
              <a:avLst/>
              <a:gdLst>
                <a:gd name="connsiteX0" fmla="*/ 0 w 457200"/>
                <a:gd name="connsiteY0" fmla="*/ 208849 h 428626"/>
                <a:gd name="connsiteX1" fmla="*/ 119062 w 457200"/>
                <a:gd name="connsiteY1" fmla="*/ 6443 h 428626"/>
                <a:gd name="connsiteX2" fmla="*/ 347662 w 457200"/>
                <a:gd name="connsiteY2" fmla="*/ 423162 h 428626"/>
                <a:gd name="connsiteX3" fmla="*/ 457200 w 457200"/>
                <a:gd name="connsiteY3" fmla="*/ 206468 h 428626"/>
                <a:gd name="connsiteX0" fmla="*/ 0 w 510937"/>
                <a:gd name="connsiteY0" fmla="*/ 208849 h 428626"/>
                <a:gd name="connsiteX1" fmla="*/ 172799 w 510937"/>
                <a:gd name="connsiteY1" fmla="*/ 6443 h 428626"/>
                <a:gd name="connsiteX2" fmla="*/ 401399 w 510937"/>
                <a:gd name="connsiteY2" fmla="*/ 423162 h 428626"/>
                <a:gd name="connsiteX3" fmla="*/ 510937 w 510937"/>
                <a:gd name="connsiteY3" fmla="*/ 206468 h 428626"/>
                <a:gd name="connsiteX0" fmla="*/ 0 w 510937"/>
                <a:gd name="connsiteY0" fmla="*/ 206077 h 425854"/>
                <a:gd name="connsiteX1" fmla="*/ 172799 w 510937"/>
                <a:gd name="connsiteY1" fmla="*/ 3671 h 425854"/>
                <a:gd name="connsiteX2" fmla="*/ 401399 w 510937"/>
                <a:gd name="connsiteY2" fmla="*/ 420390 h 425854"/>
                <a:gd name="connsiteX3" fmla="*/ 510937 w 510937"/>
                <a:gd name="connsiteY3" fmla="*/ 203696 h 425854"/>
                <a:gd name="connsiteX0" fmla="*/ 0 w 501591"/>
                <a:gd name="connsiteY0" fmla="*/ 197276 h 426280"/>
                <a:gd name="connsiteX1" fmla="*/ 163453 w 501591"/>
                <a:gd name="connsiteY1" fmla="*/ 4097 h 426280"/>
                <a:gd name="connsiteX2" fmla="*/ 392053 w 501591"/>
                <a:gd name="connsiteY2" fmla="*/ 420816 h 426280"/>
                <a:gd name="connsiteX3" fmla="*/ 501591 w 501591"/>
                <a:gd name="connsiteY3" fmla="*/ 204122 h 426280"/>
                <a:gd name="connsiteX0" fmla="*/ 0 w 501591"/>
                <a:gd name="connsiteY0" fmla="*/ 197313 h 426317"/>
                <a:gd name="connsiteX1" fmla="*/ 163453 w 501591"/>
                <a:gd name="connsiteY1" fmla="*/ 4134 h 426317"/>
                <a:gd name="connsiteX2" fmla="*/ 392053 w 501591"/>
                <a:gd name="connsiteY2" fmla="*/ 420853 h 426317"/>
                <a:gd name="connsiteX3" fmla="*/ 501591 w 501591"/>
                <a:gd name="connsiteY3" fmla="*/ 204159 h 42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1591" h="426317">
                  <a:moveTo>
                    <a:pt x="0" y="197313"/>
                  </a:moveTo>
                  <a:cubicBezTo>
                    <a:pt x="86632" y="193590"/>
                    <a:pt x="98111" y="-33123"/>
                    <a:pt x="163453" y="4134"/>
                  </a:cubicBezTo>
                  <a:cubicBezTo>
                    <a:pt x="228795" y="41391"/>
                    <a:pt x="335697" y="387516"/>
                    <a:pt x="392053" y="420853"/>
                  </a:cubicBezTo>
                  <a:cubicBezTo>
                    <a:pt x="448409" y="454190"/>
                    <a:pt x="475000" y="329174"/>
                    <a:pt x="501591" y="204159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8" name="Freeform 317"/>
            <p:cNvSpPr/>
            <p:nvPr/>
          </p:nvSpPr>
          <p:spPr>
            <a:xfrm flipV="1">
              <a:off x="8020392" y="5846442"/>
              <a:ext cx="235276" cy="102319"/>
            </a:xfrm>
            <a:custGeom>
              <a:avLst/>
              <a:gdLst>
                <a:gd name="connsiteX0" fmla="*/ 0 w 457200"/>
                <a:gd name="connsiteY0" fmla="*/ 208849 h 428626"/>
                <a:gd name="connsiteX1" fmla="*/ 119062 w 457200"/>
                <a:gd name="connsiteY1" fmla="*/ 6443 h 428626"/>
                <a:gd name="connsiteX2" fmla="*/ 347662 w 457200"/>
                <a:gd name="connsiteY2" fmla="*/ 423162 h 428626"/>
                <a:gd name="connsiteX3" fmla="*/ 457200 w 457200"/>
                <a:gd name="connsiteY3" fmla="*/ 206468 h 428626"/>
                <a:gd name="connsiteX0" fmla="*/ 0 w 347662"/>
                <a:gd name="connsiteY0" fmla="*/ 208849 h 423162"/>
                <a:gd name="connsiteX1" fmla="*/ 119062 w 347662"/>
                <a:gd name="connsiteY1" fmla="*/ 6443 h 423162"/>
                <a:gd name="connsiteX2" fmla="*/ 347662 w 347662"/>
                <a:gd name="connsiteY2" fmla="*/ 423162 h 423162"/>
                <a:gd name="connsiteX0" fmla="*/ 0 w 235516"/>
                <a:gd name="connsiteY0" fmla="*/ 202411 h 206806"/>
                <a:gd name="connsiteX1" fmla="*/ 119062 w 235516"/>
                <a:gd name="connsiteY1" fmla="*/ 5 h 206806"/>
                <a:gd name="connsiteX2" fmla="*/ 235516 w 235516"/>
                <a:gd name="connsiteY2" fmla="*/ 206806 h 206806"/>
                <a:gd name="connsiteX0" fmla="*/ 0 w 235516"/>
                <a:gd name="connsiteY0" fmla="*/ 202411 h 206806"/>
                <a:gd name="connsiteX1" fmla="*/ 119062 w 235516"/>
                <a:gd name="connsiteY1" fmla="*/ 5 h 206806"/>
                <a:gd name="connsiteX2" fmla="*/ 235516 w 235516"/>
                <a:gd name="connsiteY2" fmla="*/ 206806 h 206806"/>
                <a:gd name="connsiteX0" fmla="*/ 0 w 235516"/>
                <a:gd name="connsiteY0" fmla="*/ 202411 h 206806"/>
                <a:gd name="connsiteX1" fmla="*/ 119062 w 235516"/>
                <a:gd name="connsiteY1" fmla="*/ 5 h 206806"/>
                <a:gd name="connsiteX2" fmla="*/ 235516 w 235516"/>
                <a:gd name="connsiteY2" fmla="*/ 206806 h 206806"/>
                <a:gd name="connsiteX0" fmla="*/ 0 w 263553"/>
                <a:gd name="connsiteY0" fmla="*/ 202408 h 204496"/>
                <a:gd name="connsiteX1" fmla="*/ 119062 w 263553"/>
                <a:gd name="connsiteY1" fmla="*/ 2 h 204496"/>
                <a:gd name="connsiteX2" fmla="*/ 263553 w 263553"/>
                <a:gd name="connsiteY2" fmla="*/ 204495 h 204496"/>
                <a:gd name="connsiteX0" fmla="*/ 0 w 263553"/>
                <a:gd name="connsiteY0" fmla="*/ 202408 h 204495"/>
                <a:gd name="connsiteX1" fmla="*/ 119062 w 263553"/>
                <a:gd name="connsiteY1" fmla="*/ 2 h 204495"/>
                <a:gd name="connsiteX2" fmla="*/ 263553 w 263553"/>
                <a:gd name="connsiteY2" fmla="*/ 204495 h 204495"/>
                <a:gd name="connsiteX0" fmla="*/ 0 w 263553"/>
                <a:gd name="connsiteY0" fmla="*/ 190873 h 192960"/>
                <a:gd name="connsiteX1" fmla="*/ 102708 w 263553"/>
                <a:gd name="connsiteY1" fmla="*/ 2 h 192960"/>
                <a:gd name="connsiteX2" fmla="*/ 263553 w 263553"/>
                <a:gd name="connsiteY2" fmla="*/ 192960 h 192960"/>
                <a:gd name="connsiteX0" fmla="*/ 0 w 263553"/>
                <a:gd name="connsiteY0" fmla="*/ 190939 h 193026"/>
                <a:gd name="connsiteX1" fmla="*/ 102708 w 263553"/>
                <a:gd name="connsiteY1" fmla="*/ 68 h 193026"/>
                <a:gd name="connsiteX2" fmla="*/ 263553 w 263553"/>
                <a:gd name="connsiteY2" fmla="*/ 193026 h 193026"/>
                <a:gd name="connsiteX0" fmla="*/ 0 w 263553"/>
                <a:gd name="connsiteY0" fmla="*/ 190882 h 190882"/>
                <a:gd name="connsiteX1" fmla="*/ 102708 w 263553"/>
                <a:gd name="connsiteY1" fmla="*/ 11 h 190882"/>
                <a:gd name="connsiteX2" fmla="*/ 263553 w 263553"/>
                <a:gd name="connsiteY2" fmla="*/ 181434 h 190882"/>
                <a:gd name="connsiteX0" fmla="*/ 0 w 263553"/>
                <a:gd name="connsiteY0" fmla="*/ 190882 h 190882"/>
                <a:gd name="connsiteX1" fmla="*/ 102708 w 263553"/>
                <a:gd name="connsiteY1" fmla="*/ 11 h 190882"/>
                <a:gd name="connsiteX2" fmla="*/ 263553 w 263553"/>
                <a:gd name="connsiteY2" fmla="*/ 181434 h 190882"/>
                <a:gd name="connsiteX0" fmla="*/ 0 w 263553"/>
                <a:gd name="connsiteY0" fmla="*/ 190877 h 190877"/>
                <a:gd name="connsiteX1" fmla="*/ 102708 w 263553"/>
                <a:gd name="connsiteY1" fmla="*/ 6 h 190877"/>
                <a:gd name="connsiteX2" fmla="*/ 263553 w 263553"/>
                <a:gd name="connsiteY2" fmla="*/ 181429 h 190877"/>
                <a:gd name="connsiteX0" fmla="*/ 0 w 263553"/>
                <a:gd name="connsiteY0" fmla="*/ 190877 h 190877"/>
                <a:gd name="connsiteX1" fmla="*/ 102708 w 263553"/>
                <a:gd name="connsiteY1" fmla="*/ 6 h 190877"/>
                <a:gd name="connsiteX2" fmla="*/ 263553 w 263553"/>
                <a:gd name="connsiteY2" fmla="*/ 181429 h 190877"/>
                <a:gd name="connsiteX0" fmla="*/ 0 w 230843"/>
                <a:gd name="connsiteY0" fmla="*/ 190899 h 190899"/>
                <a:gd name="connsiteX1" fmla="*/ 102708 w 230843"/>
                <a:gd name="connsiteY1" fmla="*/ 28 h 190899"/>
                <a:gd name="connsiteX2" fmla="*/ 230843 w 230843"/>
                <a:gd name="connsiteY2" fmla="*/ 176837 h 190899"/>
                <a:gd name="connsiteX0" fmla="*/ 0 w 230843"/>
                <a:gd name="connsiteY0" fmla="*/ 190897 h 190897"/>
                <a:gd name="connsiteX1" fmla="*/ 102708 w 230843"/>
                <a:gd name="connsiteY1" fmla="*/ 26 h 190897"/>
                <a:gd name="connsiteX2" fmla="*/ 230843 w 230843"/>
                <a:gd name="connsiteY2" fmla="*/ 176835 h 190897"/>
                <a:gd name="connsiteX0" fmla="*/ 0 w 230843"/>
                <a:gd name="connsiteY0" fmla="*/ 190896 h 190896"/>
                <a:gd name="connsiteX1" fmla="*/ 102708 w 230843"/>
                <a:gd name="connsiteY1" fmla="*/ 25 h 190896"/>
                <a:gd name="connsiteX2" fmla="*/ 230843 w 230843"/>
                <a:gd name="connsiteY2" fmla="*/ 176834 h 19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843" h="190896">
                  <a:moveTo>
                    <a:pt x="0" y="190896"/>
                  </a:moveTo>
                  <a:cubicBezTo>
                    <a:pt x="30559" y="71833"/>
                    <a:pt x="64234" y="2369"/>
                    <a:pt x="102708" y="25"/>
                  </a:cubicBezTo>
                  <a:cubicBezTo>
                    <a:pt x="141182" y="-2319"/>
                    <a:pt x="181498" y="164258"/>
                    <a:pt x="230843" y="176834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9" name="Oval 318"/>
          <p:cNvSpPr/>
          <p:nvPr/>
        </p:nvSpPr>
        <p:spPr>
          <a:xfrm>
            <a:off x="5492625" y="3003363"/>
            <a:ext cx="506782" cy="159972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Oval 319"/>
          <p:cNvSpPr/>
          <p:nvPr/>
        </p:nvSpPr>
        <p:spPr>
          <a:xfrm>
            <a:off x="6248062" y="2875619"/>
            <a:ext cx="506782" cy="159972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1" name="Oval 320"/>
          <p:cNvSpPr/>
          <p:nvPr/>
        </p:nvSpPr>
        <p:spPr>
          <a:xfrm>
            <a:off x="6916410" y="2624588"/>
            <a:ext cx="506782" cy="159972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" name="Oval 321"/>
          <p:cNvSpPr/>
          <p:nvPr/>
        </p:nvSpPr>
        <p:spPr>
          <a:xfrm>
            <a:off x="4780732" y="2809819"/>
            <a:ext cx="506782" cy="159972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Oval 322"/>
          <p:cNvSpPr/>
          <p:nvPr/>
        </p:nvSpPr>
        <p:spPr>
          <a:xfrm>
            <a:off x="4112383" y="2548262"/>
            <a:ext cx="506782" cy="159972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4" name="Oval 323"/>
          <p:cNvSpPr/>
          <p:nvPr/>
        </p:nvSpPr>
        <p:spPr>
          <a:xfrm>
            <a:off x="3411376" y="2298033"/>
            <a:ext cx="506782" cy="159972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5" name="Oval 324"/>
          <p:cNvSpPr/>
          <p:nvPr/>
        </p:nvSpPr>
        <p:spPr>
          <a:xfrm>
            <a:off x="2666825" y="2221416"/>
            <a:ext cx="506782" cy="159972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6" name="Oval 325"/>
          <p:cNvSpPr/>
          <p:nvPr/>
        </p:nvSpPr>
        <p:spPr>
          <a:xfrm>
            <a:off x="1976704" y="2340718"/>
            <a:ext cx="506782" cy="159972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9" name="Group 368"/>
          <p:cNvGrpSpPr/>
          <p:nvPr/>
        </p:nvGrpSpPr>
        <p:grpSpPr>
          <a:xfrm>
            <a:off x="516581" y="5163049"/>
            <a:ext cx="501531" cy="416312"/>
            <a:chOff x="516581" y="5163049"/>
            <a:chExt cx="501531" cy="416312"/>
          </a:xfrm>
        </p:grpSpPr>
        <p:grpSp>
          <p:nvGrpSpPr>
            <p:cNvPr id="213" name="Group 212"/>
            <p:cNvGrpSpPr/>
            <p:nvPr/>
          </p:nvGrpSpPr>
          <p:grpSpPr>
            <a:xfrm>
              <a:off x="516581" y="5163049"/>
              <a:ext cx="501531" cy="416312"/>
              <a:chOff x="513575" y="5370650"/>
              <a:chExt cx="501531" cy="416312"/>
            </a:xfrm>
          </p:grpSpPr>
          <p:cxnSp>
            <p:nvCxnSpPr>
              <p:cNvPr id="214" name="Straight Connector 213"/>
              <p:cNvCxnSpPr/>
              <p:nvPr/>
            </p:nvCxnSpPr>
            <p:spPr>
              <a:xfrm>
                <a:off x="650041" y="5370650"/>
                <a:ext cx="0" cy="41631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ysDot"/>
                <a:tailEnd type="none"/>
              </a:ln>
              <a:effectLst/>
            </p:spPr>
          </p:cxnSp>
          <p:cxnSp>
            <p:nvCxnSpPr>
              <p:cNvPr id="215" name="Straight Connector 214"/>
              <p:cNvCxnSpPr/>
              <p:nvPr/>
            </p:nvCxnSpPr>
            <p:spPr>
              <a:xfrm>
                <a:off x="592891" y="5370650"/>
                <a:ext cx="0" cy="41631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ysDot"/>
                <a:tailEnd type="none"/>
              </a:ln>
              <a:effectLst/>
            </p:spPr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707191" y="5370650"/>
                <a:ext cx="0" cy="41631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ysDot"/>
                <a:tailEnd type="none"/>
              </a:ln>
              <a:effectLst/>
            </p:spPr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764341" y="5370650"/>
                <a:ext cx="0" cy="41631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ysDot"/>
                <a:tailEnd type="none"/>
              </a:ln>
              <a:effectLst/>
            </p:spPr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821491" y="5370650"/>
                <a:ext cx="0" cy="41631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ysDot"/>
                <a:tailEnd type="none"/>
              </a:ln>
              <a:effectLst/>
            </p:spPr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878641" y="5370650"/>
                <a:ext cx="0" cy="41631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ysDot"/>
                <a:tailEnd type="none"/>
              </a:ln>
              <a:effectLst/>
            </p:spPr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935791" y="5370650"/>
                <a:ext cx="0" cy="41631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ysDot"/>
                <a:tailEnd type="none"/>
              </a:ln>
              <a:effectLst/>
            </p:spPr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992941" y="5370650"/>
                <a:ext cx="0" cy="41631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ysDot"/>
                <a:tailEnd type="none"/>
              </a:ln>
              <a:effectLst/>
            </p:spPr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535007" y="5370650"/>
                <a:ext cx="0" cy="41631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ysDot"/>
                <a:tailEnd type="none"/>
              </a:ln>
              <a:effectLst/>
            </p:spPr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513575" y="5572633"/>
                <a:ext cx="501531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tailEnd type="none"/>
              </a:ln>
              <a:effectLst/>
            </p:spPr>
          </p:cxnSp>
          <p:sp>
            <p:nvSpPr>
              <p:cNvPr id="224" name="Freeform 223"/>
              <p:cNvSpPr/>
              <p:nvPr/>
            </p:nvSpPr>
            <p:spPr>
              <a:xfrm>
                <a:off x="534094" y="5400809"/>
                <a:ext cx="457200" cy="359290"/>
              </a:xfrm>
              <a:custGeom>
                <a:avLst/>
                <a:gdLst>
                  <a:gd name="connsiteX0" fmla="*/ 0 w 457200"/>
                  <a:gd name="connsiteY0" fmla="*/ 208849 h 428626"/>
                  <a:gd name="connsiteX1" fmla="*/ 119062 w 457200"/>
                  <a:gd name="connsiteY1" fmla="*/ 6443 h 428626"/>
                  <a:gd name="connsiteX2" fmla="*/ 347662 w 457200"/>
                  <a:gd name="connsiteY2" fmla="*/ 423162 h 428626"/>
                  <a:gd name="connsiteX3" fmla="*/ 457200 w 457200"/>
                  <a:gd name="connsiteY3" fmla="*/ 206468 h 42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200" h="428626">
                    <a:moveTo>
                      <a:pt x="0" y="208849"/>
                    </a:moveTo>
                    <a:cubicBezTo>
                      <a:pt x="30559" y="89786"/>
                      <a:pt x="61118" y="-29276"/>
                      <a:pt x="119062" y="6443"/>
                    </a:cubicBezTo>
                    <a:cubicBezTo>
                      <a:pt x="177006" y="42162"/>
                      <a:pt x="291306" y="389825"/>
                      <a:pt x="347662" y="423162"/>
                    </a:cubicBezTo>
                    <a:cubicBezTo>
                      <a:pt x="404018" y="456499"/>
                      <a:pt x="430609" y="331483"/>
                      <a:pt x="457200" y="206468"/>
                    </a:cubicBez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63" name="Freeform 362"/>
            <p:cNvSpPr/>
            <p:nvPr/>
          </p:nvSpPr>
          <p:spPr>
            <a:xfrm>
              <a:off x="579918" y="5246341"/>
              <a:ext cx="45719" cy="242284"/>
            </a:xfrm>
            <a:custGeom>
              <a:avLst/>
              <a:gdLst>
                <a:gd name="connsiteX0" fmla="*/ 0 w 457200"/>
                <a:gd name="connsiteY0" fmla="*/ 208849 h 428626"/>
                <a:gd name="connsiteX1" fmla="*/ 119062 w 457200"/>
                <a:gd name="connsiteY1" fmla="*/ 6443 h 428626"/>
                <a:gd name="connsiteX2" fmla="*/ 347662 w 457200"/>
                <a:gd name="connsiteY2" fmla="*/ 423162 h 428626"/>
                <a:gd name="connsiteX3" fmla="*/ 457200 w 457200"/>
                <a:gd name="connsiteY3" fmla="*/ 206468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28626">
                  <a:moveTo>
                    <a:pt x="0" y="208849"/>
                  </a:moveTo>
                  <a:cubicBezTo>
                    <a:pt x="30559" y="89786"/>
                    <a:pt x="61118" y="-29276"/>
                    <a:pt x="119062" y="6443"/>
                  </a:cubicBezTo>
                  <a:cubicBezTo>
                    <a:pt x="177006" y="42162"/>
                    <a:pt x="291306" y="389825"/>
                    <a:pt x="347662" y="423162"/>
                  </a:cubicBezTo>
                  <a:cubicBezTo>
                    <a:pt x="404018" y="456499"/>
                    <a:pt x="430609" y="331483"/>
                    <a:pt x="457200" y="206468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4" name="Freeform 363"/>
            <p:cNvSpPr/>
            <p:nvPr/>
          </p:nvSpPr>
          <p:spPr>
            <a:xfrm>
              <a:off x="640209" y="5193208"/>
              <a:ext cx="45719" cy="359290"/>
            </a:xfrm>
            <a:custGeom>
              <a:avLst/>
              <a:gdLst>
                <a:gd name="connsiteX0" fmla="*/ 0 w 457200"/>
                <a:gd name="connsiteY0" fmla="*/ 208849 h 428626"/>
                <a:gd name="connsiteX1" fmla="*/ 119062 w 457200"/>
                <a:gd name="connsiteY1" fmla="*/ 6443 h 428626"/>
                <a:gd name="connsiteX2" fmla="*/ 347662 w 457200"/>
                <a:gd name="connsiteY2" fmla="*/ 423162 h 428626"/>
                <a:gd name="connsiteX3" fmla="*/ 457200 w 457200"/>
                <a:gd name="connsiteY3" fmla="*/ 206468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28626">
                  <a:moveTo>
                    <a:pt x="0" y="208849"/>
                  </a:moveTo>
                  <a:cubicBezTo>
                    <a:pt x="30559" y="89786"/>
                    <a:pt x="61118" y="-29276"/>
                    <a:pt x="119062" y="6443"/>
                  </a:cubicBezTo>
                  <a:cubicBezTo>
                    <a:pt x="177006" y="42162"/>
                    <a:pt x="291306" y="389825"/>
                    <a:pt x="347662" y="423162"/>
                  </a:cubicBezTo>
                  <a:cubicBezTo>
                    <a:pt x="404018" y="456499"/>
                    <a:pt x="430609" y="331483"/>
                    <a:pt x="457200" y="206468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5" name="Freeform 364"/>
            <p:cNvSpPr/>
            <p:nvPr/>
          </p:nvSpPr>
          <p:spPr>
            <a:xfrm>
              <a:off x="698987" y="5259856"/>
              <a:ext cx="45719" cy="216539"/>
            </a:xfrm>
            <a:custGeom>
              <a:avLst/>
              <a:gdLst>
                <a:gd name="connsiteX0" fmla="*/ 0 w 457200"/>
                <a:gd name="connsiteY0" fmla="*/ 208849 h 428626"/>
                <a:gd name="connsiteX1" fmla="*/ 119062 w 457200"/>
                <a:gd name="connsiteY1" fmla="*/ 6443 h 428626"/>
                <a:gd name="connsiteX2" fmla="*/ 347662 w 457200"/>
                <a:gd name="connsiteY2" fmla="*/ 423162 h 428626"/>
                <a:gd name="connsiteX3" fmla="*/ 457200 w 457200"/>
                <a:gd name="connsiteY3" fmla="*/ 206468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28626">
                  <a:moveTo>
                    <a:pt x="0" y="208849"/>
                  </a:moveTo>
                  <a:cubicBezTo>
                    <a:pt x="30559" y="89786"/>
                    <a:pt x="61118" y="-29276"/>
                    <a:pt x="119062" y="6443"/>
                  </a:cubicBezTo>
                  <a:cubicBezTo>
                    <a:pt x="177006" y="42162"/>
                    <a:pt x="291306" y="389825"/>
                    <a:pt x="347662" y="423162"/>
                  </a:cubicBezTo>
                  <a:cubicBezTo>
                    <a:pt x="404018" y="456499"/>
                    <a:pt x="430609" y="331483"/>
                    <a:pt x="457200" y="206468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6" name="Freeform 365"/>
            <p:cNvSpPr/>
            <p:nvPr/>
          </p:nvSpPr>
          <p:spPr>
            <a:xfrm flipV="1">
              <a:off x="814226" y="5248644"/>
              <a:ext cx="45719" cy="216539"/>
            </a:xfrm>
            <a:custGeom>
              <a:avLst/>
              <a:gdLst>
                <a:gd name="connsiteX0" fmla="*/ 0 w 457200"/>
                <a:gd name="connsiteY0" fmla="*/ 208849 h 428626"/>
                <a:gd name="connsiteX1" fmla="*/ 119062 w 457200"/>
                <a:gd name="connsiteY1" fmla="*/ 6443 h 428626"/>
                <a:gd name="connsiteX2" fmla="*/ 347662 w 457200"/>
                <a:gd name="connsiteY2" fmla="*/ 423162 h 428626"/>
                <a:gd name="connsiteX3" fmla="*/ 457200 w 457200"/>
                <a:gd name="connsiteY3" fmla="*/ 206468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28626">
                  <a:moveTo>
                    <a:pt x="0" y="208849"/>
                  </a:moveTo>
                  <a:cubicBezTo>
                    <a:pt x="30559" y="89786"/>
                    <a:pt x="61118" y="-29276"/>
                    <a:pt x="119062" y="6443"/>
                  </a:cubicBezTo>
                  <a:cubicBezTo>
                    <a:pt x="177006" y="42162"/>
                    <a:pt x="291306" y="389825"/>
                    <a:pt x="347662" y="423162"/>
                  </a:cubicBezTo>
                  <a:cubicBezTo>
                    <a:pt x="404018" y="456499"/>
                    <a:pt x="430609" y="331483"/>
                    <a:pt x="457200" y="206468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7" name="Freeform 366"/>
            <p:cNvSpPr/>
            <p:nvPr/>
          </p:nvSpPr>
          <p:spPr>
            <a:xfrm flipV="1">
              <a:off x="868559" y="5179693"/>
              <a:ext cx="45719" cy="359290"/>
            </a:xfrm>
            <a:custGeom>
              <a:avLst/>
              <a:gdLst>
                <a:gd name="connsiteX0" fmla="*/ 0 w 457200"/>
                <a:gd name="connsiteY0" fmla="*/ 208849 h 428626"/>
                <a:gd name="connsiteX1" fmla="*/ 119062 w 457200"/>
                <a:gd name="connsiteY1" fmla="*/ 6443 h 428626"/>
                <a:gd name="connsiteX2" fmla="*/ 347662 w 457200"/>
                <a:gd name="connsiteY2" fmla="*/ 423162 h 428626"/>
                <a:gd name="connsiteX3" fmla="*/ 457200 w 457200"/>
                <a:gd name="connsiteY3" fmla="*/ 206468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28626">
                  <a:moveTo>
                    <a:pt x="0" y="208849"/>
                  </a:moveTo>
                  <a:cubicBezTo>
                    <a:pt x="30559" y="89786"/>
                    <a:pt x="61118" y="-29276"/>
                    <a:pt x="119062" y="6443"/>
                  </a:cubicBezTo>
                  <a:cubicBezTo>
                    <a:pt x="177006" y="42162"/>
                    <a:pt x="291306" y="389825"/>
                    <a:pt x="347662" y="423162"/>
                  </a:cubicBezTo>
                  <a:cubicBezTo>
                    <a:pt x="404018" y="456499"/>
                    <a:pt x="430609" y="331483"/>
                    <a:pt x="457200" y="206468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" name="Freeform 367"/>
            <p:cNvSpPr/>
            <p:nvPr/>
          </p:nvSpPr>
          <p:spPr>
            <a:xfrm flipV="1">
              <a:off x="930316" y="5219657"/>
              <a:ext cx="46313" cy="289496"/>
            </a:xfrm>
            <a:custGeom>
              <a:avLst/>
              <a:gdLst>
                <a:gd name="connsiteX0" fmla="*/ 0 w 457200"/>
                <a:gd name="connsiteY0" fmla="*/ 208849 h 428626"/>
                <a:gd name="connsiteX1" fmla="*/ 119062 w 457200"/>
                <a:gd name="connsiteY1" fmla="*/ 6443 h 428626"/>
                <a:gd name="connsiteX2" fmla="*/ 347662 w 457200"/>
                <a:gd name="connsiteY2" fmla="*/ 423162 h 428626"/>
                <a:gd name="connsiteX3" fmla="*/ 457200 w 457200"/>
                <a:gd name="connsiteY3" fmla="*/ 206468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28626">
                  <a:moveTo>
                    <a:pt x="0" y="208849"/>
                  </a:moveTo>
                  <a:cubicBezTo>
                    <a:pt x="30559" y="89786"/>
                    <a:pt x="61118" y="-29276"/>
                    <a:pt x="119062" y="6443"/>
                  </a:cubicBezTo>
                  <a:cubicBezTo>
                    <a:pt x="177006" y="42162"/>
                    <a:pt x="291306" y="389825"/>
                    <a:pt x="347662" y="423162"/>
                  </a:cubicBezTo>
                  <a:cubicBezTo>
                    <a:pt x="404018" y="456499"/>
                    <a:pt x="430609" y="331483"/>
                    <a:pt x="457200" y="206468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0" name="Freeform 369"/>
          <p:cNvSpPr/>
          <p:nvPr/>
        </p:nvSpPr>
        <p:spPr>
          <a:xfrm>
            <a:off x="1655773" y="5217589"/>
            <a:ext cx="36190" cy="146230"/>
          </a:xfrm>
          <a:custGeom>
            <a:avLst/>
            <a:gdLst>
              <a:gd name="connsiteX0" fmla="*/ 0 w 457200"/>
              <a:gd name="connsiteY0" fmla="*/ 208849 h 428626"/>
              <a:gd name="connsiteX1" fmla="*/ 119062 w 457200"/>
              <a:gd name="connsiteY1" fmla="*/ 6443 h 428626"/>
              <a:gd name="connsiteX2" fmla="*/ 347662 w 457200"/>
              <a:gd name="connsiteY2" fmla="*/ 423162 h 428626"/>
              <a:gd name="connsiteX3" fmla="*/ 457200 w 457200"/>
              <a:gd name="connsiteY3" fmla="*/ 206468 h 428626"/>
              <a:gd name="connsiteX0" fmla="*/ 0 w 347662"/>
              <a:gd name="connsiteY0" fmla="*/ 208849 h 423162"/>
              <a:gd name="connsiteX1" fmla="*/ 119062 w 347662"/>
              <a:gd name="connsiteY1" fmla="*/ 6443 h 423162"/>
              <a:gd name="connsiteX2" fmla="*/ 347662 w 347662"/>
              <a:gd name="connsiteY2" fmla="*/ 423162 h 423162"/>
              <a:gd name="connsiteX0" fmla="*/ 0 w 218122"/>
              <a:gd name="connsiteY0" fmla="*/ 202434 h 202434"/>
              <a:gd name="connsiteX1" fmla="*/ 119062 w 218122"/>
              <a:gd name="connsiteY1" fmla="*/ 28 h 202434"/>
              <a:gd name="connsiteX2" fmla="*/ 218122 w 218122"/>
              <a:gd name="connsiteY2" fmla="*/ 187940 h 202434"/>
              <a:gd name="connsiteX0" fmla="*/ 0 w 218122"/>
              <a:gd name="connsiteY0" fmla="*/ 202442 h 202442"/>
              <a:gd name="connsiteX1" fmla="*/ 119062 w 218122"/>
              <a:gd name="connsiteY1" fmla="*/ 36 h 202442"/>
              <a:gd name="connsiteX2" fmla="*/ 218122 w 218122"/>
              <a:gd name="connsiteY2" fmla="*/ 187948 h 202442"/>
              <a:gd name="connsiteX0" fmla="*/ 0 w 218122"/>
              <a:gd name="connsiteY0" fmla="*/ 202442 h 202442"/>
              <a:gd name="connsiteX1" fmla="*/ 119062 w 218122"/>
              <a:gd name="connsiteY1" fmla="*/ 36 h 202442"/>
              <a:gd name="connsiteX2" fmla="*/ 218122 w 218122"/>
              <a:gd name="connsiteY2" fmla="*/ 187948 h 202442"/>
              <a:gd name="connsiteX0" fmla="*/ 0 w 218129"/>
              <a:gd name="connsiteY0" fmla="*/ 202453 h 202453"/>
              <a:gd name="connsiteX1" fmla="*/ 119062 w 218129"/>
              <a:gd name="connsiteY1" fmla="*/ 47 h 202453"/>
              <a:gd name="connsiteX2" fmla="*/ 218122 w 218129"/>
              <a:gd name="connsiteY2" fmla="*/ 187959 h 202453"/>
              <a:gd name="connsiteX0" fmla="*/ 0 w 218134"/>
              <a:gd name="connsiteY0" fmla="*/ 202453 h 202453"/>
              <a:gd name="connsiteX1" fmla="*/ 119062 w 218134"/>
              <a:gd name="connsiteY1" fmla="*/ 47 h 202453"/>
              <a:gd name="connsiteX2" fmla="*/ 218122 w 218134"/>
              <a:gd name="connsiteY2" fmla="*/ 187959 h 202453"/>
              <a:gd name="connsiteX0" fmla="*/ 0 w 199951"/>
              <a:gd name="connsiteY0" fmla="*/ 202409 h 202409"/>
              <a:gd name="connsiteX1" fmla="*/ 119062 w 199951"/>
              <a:gd name="connsiteY1" fmla="*/ 3 h 202409"/>
              <a:gd name="connsiteX2" fmla="*/ 199941 w 199951"/>
              <a:gd name="connsiteY2" fmla="*/ 198654 h 202409"/>
              <a:gd name="connsiteX0" fmla="*/ 0 w 199950"/>
              <a:gd name="connsiteY0" fmla="*/ 202728 h 211790"/>
              <a:gd name="connsiteX1" fmla="*/ 119062 w 199950"/>
              <a:gd name="connsiteY1" fmla="*/ 322 h 211790"/>
              <a:gd name="connsiteX2" fmla="*/ 199941 w 199950"/>
              <a:gd name="connsiteY2" fmla="*/ 211790 h 211790"/>
              <a:gd name="connsiteX0" fmla="*/ 0 w 199950"/>
              <a:gd name="connsiteY0" fmla="*/ 207602 h 211537"/>
              <a:gd name="connsiteX1" fmla="*/ 119062 w 199950"/>
              <a:gd name="connsiteY1" fmla="*/ 69 h 211537"/>
              <a:gd name="connsiteX2" fmla="*/ 199941 w 199950"/>
              <a:gd name="connsiteY2" fmla="*/ 211537 h 211537"/>
              <a:gd name="connsiteX0" fmla="*/ 0 w 196452"/>
              <a:gd name="connsiteY0" fmla="*/ 207550 h 208923"/>
              <a:gd name="connsiteX1" fmla="*/ 119062 w 196452"/>
              <a:gd name="connsiteY1" fmla="*/ 17 h 208923"/>
              <a:gd name="connsiteX2" fmla="*/ 196442 w 196452"/>
              <a:gd name="connsiteY2" fmla="*/ 208922 h 208923"/>
              <a:gd name="connsiteX0" fmla="*/ 0 w 196452"/>
              <a:gd name="connsiteY0" fmla="*/ 207534 h 207534"/>
              <a:gd name="connsiteX1" fmla="*/ 119062 w 196452"/>
              <a:gd name="connsiteY1" fmla="*/ 1 h 207534"/>
              <a:gd name="connsiteX2" fmla="*/ 196442 w 196452"/>
              <a:gd name="connsiteY2" fmla="*/ 206343 h 207534"/>
              <a:gd name="connsiteX0" fmla="*/ 0 w 196449"/>
              <a:gd name="connsiteY0" fmla="*/ 207534 h 207534"/>
              <a:gd name="connsiteX1" fmla="*/ 105068 w 196449"/>
              <a:gd name="connsiteY1" fmla="*/ 1 h 207534"/>
              <a:gd name="connsiteX2" fmla="*/ 196442 w 196449"/>
              <a:gd name="connsiteY2" fmla="*/ 206343 h 207534"/>
              <a:gd name="connsiteX0" fmla="*/ 0 w 196467"/>
              <a:gd name="connsiteY0" fmla="*/ 207534 h 207534"/>
              <a:gd name="connsiteX1" fmla="*/ 105068 w 196467"/>
              <a:gd name="connsiteY1" fmla="*/ 1 h 207534"/>
              <a:gd name="connsiteX2" fmla="*/ 196442 w 196467"/>
              <a:gd name="connsiteY2" fmla="*/ 206343 h 207534"/>
              <a:gd name="connsiteX0" fmla="*/ 0 w 196467"/>
              <a:gd name="connsiteY0" fmla="*/ 207535 h 207535"/>
              <a:gd name="connsiteX1" fmla="*/ 105068 w 196467"/>
              <a:gd name="connsiteY1" fmla="*/ 2 h 207535"/>
              <a:gd name="connsiteX2" fmla="*/ 196442 w 196467"/>
              <a:gd name="connsiteY2" fmla="*/ 206344 h 207535"/>
              <a:gd name="connsiteX0" fmla="*/ 0 w 175982"/>
              <a:gd name="connsiteY0" fmla="*/ 207535 h 207535"/>
              <a:gd name="connsiteX1" fmla="*/ 105068 w 175982"/>
              <a:gd name="connsiteY1" fmla="*/ 2 h 207535"/>
              <a:gd name="connsiteX2" fmla="*/ 175973 w 175982"/>
              <a:gd name="connsiteY2" fmla="*/ 206344 h 207535"/>
              <a:gd name="connsiteX0" fmla="*/ 0 w 155518"/>
              <a:gd name="connsiteY0" fmla="*/ 207535 h 207535"/>
              <a:gd name="connsiteX1" fmla="*/ 84604 w 155518"/>
              <a:gd name="connsiteY1" fmla="*/ 2 h 207535"/>
              <a:gd name="connsiteX2" fmla="*/ 155509 w 155518"/>
              <a:gd name="connsiteY2" fmla="*/ 206344 h 20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518" h="207535">
                <a:moveTo>
                  <a:pt x="0" y="207535"/>
                </a:moveTo>
                <a:cubicBezTo>
                  <a:pt x="3889" y="-724"/>
                  <a:pt x="58686" y="200"/>
                  <a:pt x="84604" y="2"/>
                </a:cubicBezTo>
                <a:cubicBezTo>
                  <a:pt x="110522" y="-196"/>
                  <a:pt x="156303" y="9672"/>
                  <a:pt x="155509" y="206344"/>
                </a:cubicBez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3" name="Freeform 372"/>
          <p:cNvSpPr/>
          <p:nvPr/>
        </p:nvSpPr>
        <p:spPr>
          <a:xfrm>
            <a:off x="1770537" y="5249693"/>
            <a:ext cx="36190" cy="114407"/>
          </a:xfrm>
          <a:custGeom>
            <a:avLst/>
            <a:gdLst>
              <a:gd name="connsiteX0" fmla="*/ 0 w 457200"/>
              <a:gd name="connsiteY0" fmla="*/ 208849 h 428626"/>
              <a:gd name="connsiteX1" fmla="*/ 119062 w 457200"/>
              <a:gd name="connsiteY1" fmla="*/ 6443 h 428626"/>
              <a:gd name="connsiteX2" fmla="*/ 347662 w 457200"/>
              <a:gd name="connsiteY2" fmla="*/ 423162 h 428626"/>
              <a:gd name="connsiteX3" fmla="*/ 457200 w 457200"/>
              <a:gd name="connsiteY3" fmla="*/ 206468 h 428626"/>
              <a:gd name="connsiteX0" fmla="*/ 0 w 347662"/>
              <a:gd name="connsiteY0" fmla="*/ 208849 h 423162"/>
              <a:gd name="connsiteX1" fmla="*/ 119062 w 347662"/>
              <a:gd name="connsiteY1" fmla="*/ 6443 h 423162"/>
              <a:gd name="connsiteX2" fmla="*/ 347662 w 347662"/>
              <a:gd name="connsiteY2" fmla="*/ 423162 h 423162"/>
              <a:gd name="connsiteX0" fmla="*/ 0 w 218122"/>
              <a:gd name="connsiteY0" fmla="*/ 202434 h 202434"/>
              <a:gd name="connsiteX1" fmla="*/ 119062 w 218122"/>
              <a:gd name="connsiteY1" fmla="*/ 28 h 202434"/>
              <a:gd name="connsiteX2" fmla="*/ 218122 w 218122"/>
              <a:gd name="connsiteY2" fmla="*/ 187940 h 202434"/>
              <a:gd name="connsiteX0" fmla="*/ 0 w 218122"/>
              <a:gd name="connsiteY0" fmla="*/ 202442 h 202442"/>
              <a:gd name="connsiteX1" fmla="*/ 119062 w 218122"/>
              <a:gd name="connsiteY1" fmla="*/ 36 h 202442"/>
              <a:gd name="connsiteX2" fmla="*/ 218122 w 218122"/>
              <a:gd name="connsiteY2" fmla="*/ 187948 h 202442"/>
              <a:gd name="connsiteX0" fmla="*/ 0 w 218122"/>
              <a:gd name="connsiteY0" fmla="*/ 202442 h 202442"/>
              <a:gd name="connsiteX1" fmla="*/ 119062 w 218122"/>
              <a:gd name="connsiteY1" fmla="*/ 36 h 202442"/>
              <a:gd name="connsiteX2" fmla="*/ 218122 w 218122"/>
              <a:gd name="connsiteY2" fmla="*/ 187948 h 202442"/>
              <a:gd name="connsiteX0" fmla="*/ 0 w 218129"/>
              <a:gd name="connsiteY0" fmla="*/ 202453 h 202453"/>
              <a:gd name="connsiteX1" fmla="*/ 119062 w 218129"/>
              <a:gd name="connsiteY1" fmla="*/ 47 h 202453"/>
              <a:gd name="connsiteX2" fmla="*/ 218122 w 218129"/>
              <a:gd name="connsiteY2" fmla="*/ 187959 h 202453"/>
              <a:gd name="connsiteX0" fmla="*/ 0 w 218134"/>
              <a:gd name="connsiteY0" fmla="*/ 202453 h 202453"/>
              <a:gd name="connsiteX1" fmla="*/ 119062 w 218134"/>
              <a:gd name="connsiteY1" fmla="*/ 47 h 202453"/>
              <a:gd name="connsiteX2" fmla="*/ 218122 w 218134"/>
              <a:gd name="connsiteY2" fmla="*/ 187959 h 202453"/>
              <a:gd name="connsiteX0" fmla="*/ 0 w 199951"/>
              <a:gd name="connsiteY0" fmla="*/ 202409 h 202409"/>
              <a:gd name="connsiteX1" fmla="*/ 119062 w 199951"/>
              <a:gd name="connsiteY1" fmla="*/ 3 h 202409"/>
              <a:gd name="connsiteX2" fmla="*/ 199941 w 199951"/>
              <a:gd name="connsiteY2" fmla="*/ 198654 h 202409"/>
              <a:gd name="connsiteX0" fmla="*/ 0 w 199950"/>
              <a:gd name="connsiteY0" fmla="*/ 202728 h 211790"/>
              <a:gd name="connsiteX1" fmla="*/ 119062 w 199950"/>
              <a:gd name="connsiteY1" fmla="*/ 322 h 211790"/>
              <a:gd name="connsiteX2" fmla="*/ 199941 w 199950"/>
              <a:gd name="connsiteY2" fmla="*/ 211790 h 211790"/>
              <a:gd name="connsiteX0" fmla="*/ 0 w 199950"/>
              <a:gd name="connsiteY0" fmla="*/ 207602 h 211537"/>
              <a:gd name="connsiteX1" fmla="*/ 119062 w 199950"/>
              <a:gd name="connsiteY1" fmla="*/ 69 h 211537"/>
              <a:gd name="connsiteX2" fmla="*/ 199941 w 199950"/>
              <a:gd name="connsiteY2" fmla="*/ 211537 h 211537"/>
              <a:gd name="connsiteX0" fmla="*/ 0 w 196452"/>
              <a:gd name="connsiteY0" fmla="*/ 207550 h 208923"/>
              <a:gd name="connsiteX1" fmla="*/ 119062 w 196452"/>
              <a:gd name="connsiteY1" fmla="*/ 17 h 208923"/>
              <a:gd name="connsiteX2" fmla="*/ 196442 w 196452"/>
              <a:gd name="connsiteY2" fmla="*/ 208922 h 208923"/>
              <a:gd name="connsiteX0" fmla="*/ 0 w 196452"/>
              <a:gd name="connsiteY0" fmla="*/ 207534 h 207534"/>
              <a:gd name="connsiteX1" fmla="*/ 119062 w 196452"/>
              <a:gd name="connsiteY1" fmla="*/ 1 h 207534"/>
              <a:gd name="connsiteX2" fmla="*/ 196442 w 196452"/>
              <a:gd name="connsiteY2" fmla="*/ 206343 h 207534"/>
              <a:gd name="connsiteX0" fmla="*/ 0 w 196449"/>
              <a:gd name="connsiteY0" fmla="*/ 207534 h 207534"/>
              <a:gd name="connsiteX1" fmla="*/ 105068 w 196449"/>
              <a:gd name="connsiteY1" fmla="*/ 1 h 207534"/>
              <a:gd name="connsiteX2" fmla="*/ 196442 w 196449"/>
              <a:gd name="connsiteY2" fmla="*/ 206343 h 207534"/>
              <a:gd name="connsiteX0" fmla="*/ 0 w 196467"/>
              <a:gd name="connsiteY0" fmla="*/ 207534 h 207534"/>
              <a:gd name="connsiteX1" fmla="*/ 105068 w 196467"/>
              <a:gd name="connsiteY1" fmla="*/ 1 h 207534"/>
              <a:gd name="connsiteX2" fmla="*/ 196442 w 196467"/>
              <a:gd name="connsiteY2" fmla="*/ 206343 h 207534"/>
              <a:gd name="connsiteX0" fmla="*/ 0 w 196467"/>
              <a:gd name="connsiteY0" fmla="*/ 207535 h 207535"/>
              <a:gd name="connsiteX1" fmla="*/ 105068 w 196467"/>
              <a:gd name="connsiteY1" fmla="*/ 2 h 207535"/>
              <a:gd name="connsiteX2" fmla="*/ 196442 w 196467"/>
              <a:gd name="connsiteY2" fmla="*/ 206344 h 207535"/>
              <a:gd name="connsiteX0" fmla="*/ 0 w 175982"/>
              <a:gd name="connsiteY0" fmla="*/ 207535 h 207535"/>
              <a:gd name="connsiteX1" fmla="*/ 105068 w 175982"/>
              <a:gd name="connsiteY1" fmla="*/ 2 h 207535"/>
              <a:gd name="connsiteX2" fmla="*/ 175973 w 175982"/>
              <a:gd name="connsiteY2" fmla="*/ 206344 h 207535"/>
              <a:gd name="connsiteX0" fmla="*/ 0 w 155518"/>
              <a:gd name="connsiteY0" fmla="*/ 207535 h 207535"/>
              <a:gd name="connsiteX1" fmla="*/ 84604 w 155518"/>
              <a:gd name="connsiteY1" fmla="*/ 2 h 207535"/>
              <a:gd name="connsiteX2" fmla="*/ 155509 w 155518"/>
              <a:gd name="connsiteY2" fmla="*/ 206344 h 207535"/>
              <a:gd name="connsiteX0" fmla="*/ 0 w 155518"/>
              <a:gd name="connsiteY0" fmla="*/ 162371 h 162371"/>
              <a:gd name="connsiteX1" fmla="*/ 84605 w 155518"/>
              <a:gd name="connsiteY1" fmla="*/ 5531 h 162371"/>
              <a:gd name="connsiteX2" fmla="*/ 155509 w 155518"/>
              <a:gd name="connsiteY2" fmla="*/ 161180 h 16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518" h="162371">
                <a:moveTo>
                  <a:pt x="0" y="162371"/>
                </a:moveTo>
                <a:cubicBezTo>
                  <a:pt x="3889" y="-45888"/>
                  <a:pt x="58687" y="5729"/>
                  <a:pt x="84605" y="5531"/>
                </a:cubicBezTo>
                <a:cubicBezTo>
                  <a:pt x="110523" y="5333"/>
                  <a:pt x="156303" y="-35492"/>
                  <a:pt x="155509" y="161180"/>
                </a:cubicBez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4" name="Freeform 373"/>
          <p:cNvSpPr/>
          <p:nvPr/>
        </p:nvSpPr>
        <p:spPr>
          <a:xfrm>
            <a:off x="1707958" y="5167347"/>
            <a:ext cx="45719" cy="198617"/>
          </a:xfrm>
          <a:custGeom>
            <a:avLst/>
            <a:gdLst>
              <a:gd name="connsiteX0" fmla="*/ 0 w 457200"/>
              <a:gd name="connsiteY0" fmla="*/ 208849 h 428626"/>
              <a:gd name="connsiteX1" fmla="*/ 119062 w 457200"/>
              <a:gd name="connsiteY1" fmla="*/ 6443 h 428626"/>
              <a:gd name="connsiteX2" fmla="*/ 347662 w 457200"/>
              <a:gd name="connsiteY2" fmla="*/ 423162 h 428626"/>
              <a:gd name="connsiteX3" fmla="*/ 457200 w 457200"/>
              <a:gd name="connsiteY3" fmla="*/ 206468 h 428626"/>
              <a:gd name="connsiteX0" fmla="*/ 0 w 347662"/>
              <a:gd name="connsiteY0" fmla="*/ 208849 h 423162"/>
              <a:gd name="connsiteX1" fmla="*/ 119062 w 347662"/>
              <a:gd name="connsiteY1" fmla="*/ 6443 h 423162"/>
              <a:gd name="connsiteX2" fmla="*/ 347662 w 347662"/>
              <a:gd name="connsiteY2" fmla="*/ 423162 h 423162"/>
              <a:gd name="connsiteX0" fmla="*/ 0 w 218122"/>
              <a:gd name="connsiteY0" fmla="*/ 202434 h 202434"/>
              <a:gd name="connsiteX1" fmla="*/ 119062 w 218122"/>
              <a:gd name="connsiteY1" fmla="*/ 28 h 202434"/>
              <a:gd name="connsiteX2" fmla="*/ 218122 w 218122"/>
              <a:gd name="connsiteY2" fmla="*/ 187940 h 202434"/>
              <a:gd name="connsiteX0" fmla="*/ 0 w 218122"/>
              <a:gd name="connsiteY0" fmla="*/ 202442 h 202442"/>
              <a:gd name="connsiteX1" fmla="*/ 119062 w 218122"/>
              <a:gd name="connsiteY1" fmla="*/ 36 h 202442"/>
              <a:gd name="connsiteX2" fmla="*/ 218122 w 218122"/>
              <a:gd name="connsiteY2" fmla="*/ 187948 h 202442"/>
              <a:gd name="connsiteX0" fmla="*/ 0 w 218122"/>
              <a:gd name="connsiteY0" fmla="*/ 202442 h 202442"/>
              <a:gd name="connsiteX1" fmla="*/ 119062 w 218122"/>
              <a:gd name="connsiteY1" fmla="*/ 36 h 202442"/>
              <a:gd name="connsiteX2" fmla="*/ 218122 w 218122"/>
              <a:gd name="connsiteY2" fmla="*/ 187948 h 202442"/>
              <a:gd name="connsiteX0" fmla="*/ 0 w 218129"/>
              <a:gd name="connsiteY0" fmla="*/ 202453 h 202453"/>
              <a:gd name="connsiteX1" fmla="*/ 119062 w 218129"/>
              <a:gd name="connsiteY1" fmla="*/ 47 h 202453"/>
              <a:gd name="connsiteX2" fmla="*/ 218122 w 218129"/>
              <a:gd name="connsiteY2" fmla="*/ 187959 h 202453"/>
              <a:gd name="connsiteX0" fmla="*/ 0 w 218134"/>
              <a:gd name="connsiteY0" fmla="*/ 202453 h 202453"/>
              <a:gd name="connsiteX1" fmla="*/ 119062 w 218134"/>
              <a:gd name="connsiteY1" fmla="*/ 47 h 202453"/>
              <a:gd name="connsiteX2" fmla="*/ 218122 w 218134"/>
              <a:gd name="connsiteY2" fmla="*/ 187959 h 202453"/>
              <a:gd name="connsiteX0" fmla="*/ 0 w 199951"/>
              <a:gd name="connsiteY0" fmla="*/ 202409 h 202409"/>
              <a:gd name="connsiteX1" fmla="*/ 119062 w 199951"/>
              <a:gd name="connsiteY1" fmla="*/ 3 h 202409"/>
              <a:gd name="connsiteX2" fmla="*/ 199941 w 199951"/>
              <a:gd name="connsiteY2" fmla="*/ 198654 h 202409"/>
              <a:gd name="connsiteX0" fmla="*/ 0 w 199950"/>
              <a:gd name="connsiteY0" fmla="*/ 202728 h 211790"/>
              <a:gd name="connsiteX1" fmla="*/ 119062 w 199950"/>
              <a:gd name="connsiteY1" fmla="*/ 322 h 211790"/>
              <a:gd name="connsiteX2" fmla="*/ 199941 w 199950"/>
              <a:gd name="connsiteY2" fmla="*/ 211790 h 211790"/>
              <a:gd name="connsiteX0" fmla="*/ 0 w 199950"/>
              <a:gd name="connsiteY0" fmla="*/ 207602 h 211537"/>
              <a:gd name="connsiteX1" fmla="*/ 119062 w 199950"/>
              <a:gd name="connsiteY1" fmla="*/ 69 h 211537"/>
              <a:gd name="connsiteX2" fmla="*/ 199941 w 199950"/>
              <a:gd name="connsiteY2" fmla="*/ 211537 h 211537"/>
              <a:gd name="connsiteX0" fmla="*/ 0 w 196452"/>
              <a:gd name="connsiteY0" fmla="*/ 207550 h 208923"/>
              <a:gd name="connsiteX1" fmla="*/ 119062 w 196452"/>
              <a:gd name="connsiteY1" fmla="*/ 17 h 208923"/>
              <a:gd name="connsiteX2" fmla="*/ 196442 w 196452"/>
              <a:gd name="connsiteY2" fmla="*/ 208922 h 208923"/>
              <a:gd name="connsiteX0" fmla="*/ 0 w 196452"/>
              <a:gd name="connsiteY0" fmla="*/ 207534 h 207534"/>
              <a:gd name="connsiteX1" fmla="*/ 119062 w 196452"/>
              <a:gd name="connsiteY1" fmla="*/ 1 h 207534"/>
              <a:gd name="connsiteX2" fmla="*/ 196442 w 196452"/>
              <a:gd name="connsiteY2" fmla="*/ 206343 h 207534"/>
              <a:gd name="connsiteX0" fmla="*/ 0 w 196449"/>
              <a:gd name="connsiteY0" fmla="*/ 207534 h 207534"/>
              <a:gd name="connsiteX1" fmla="*/ 105068 w 196449"/>
              <a:gd name="connsiteY1" fmla="*/ 1 h 207534"/>
              <a:gd name="connsiteX2" fmla="*/ 196442 w 196449"/>
              <a:gd name="connsiteY2" fmla="*/ 206343 h 207534"/>
              <a:gd name="connsiteX0" fmla="*/ 0 w 196467"/>
              <a:gd name="connsiteY0" fmla="*/ 207534 h 207534"/>
              <a:gd name="connsiteX1" fmla="*/ 105068 w 196467"/>
              <a:gd name="connsiteY1" fmla="*/ 1 h 207534"/>
              <a:gd name="connsiteX2" fmla="*/ 196442 w 196467"/>
              <a:gd name="connsiteY2" fmla="*/ 206343 h 207534"/>
              <a:gd name="connsiteX0" fmla="*/ 0 w 196467"/>
              <a:gd name="connsiteY0" fmla="*/ 207535 h 207535"/>
              <a:gd name="connsiteX1" fmla="*/ 105068 w 196467"/>
              <a:gd name="connsiteY1" fmla="*/ 2 h 207535"/>
              <a:gd name="connsiteX2" fmla="*/ 196442 w 196467"/>
              <a:gd name="connsiteY2" fmla="*/ 206344 h 207535"/>
              <a:gd name="connsiteX0" fmla="*/ 0 w 175982"/>
              <a:gd name="connsiteY0" fmla="*/ 207535 h 207535"/>
              <a:gd name="connsiteX1" fmla="*/ 105068 w 175982"/>
              <a:gd name="connsiteY1" fmla="*/ 2 h 207535"/>
              <a:gd name="connsiteX2" fmla="*/ 175973 w 175982"/>
              <a:gd name="connsiteY2" fmla="*/ 206344 h 207535"/>
              <a:gd name="connsiteX0" fmla="*/ 0 w 155518"/>
              <a:gd name="connsiteY0" fmla="*/ 207535 h 207535"/>
              <a:gd name="connsiteX1" fmla="*/ 84604 w 155518"/>
              <a:gd name="connsiteY1" fmla="*/ 2 h 207535"/>
              <a:gd name="connsiteX2" fmla="*/ 155509 w 155518"/>
              <a:gd name="connsiteY2" fmla="*/ 206344 h 207535"/>
              <a:gd name="connsiteX0" fmla="*/ 0 w 155518"/>
              <a:gd name="connsiteY0" fmla="*/ 281885 h 281885"/>
              <a:gd name="connsiteX1" fmla="*/ 74373 w 155518"/>
              <a:gd name="connsiteY1" fmla="*/ 0 h 281885"/>
              <a:gd name="connsiteX2" fmla="*/ 155509 w 155518"/>
              <a:gd name="connsiteY2" fmla="*/ 280694 h 281885"/>
              <a:gd name="connsiteX0" fmla="*/ 0 w 155538"/>
              <a:gd name="connsiteY0" fmla="*/ 281885 h 281885"/>
              <a:gd name="connsiteX1" fmla="*/ 74373 w 155538"/>
              <a:gd name="connsiteY1" fmla="*/ 0 h 281885"/>
              <a:gd name="connsiteX2" fmla="*/ 155509 w 155538"/>
              <a:gd name="connsiteY2" fmla="*/ 280694 h 28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538" h="281885">
                <a:moveTo>
                  <a:pt x="0" y="281885"/>
                </a:moveTo>
                <a:cubicBezTo>
                  <a:pt x="3889" y="73626"/>
                  <a:pt x="7957" y="199"/>
                  <a:pt x="74373" y="0"/>
                </a:cubicBezTo>
                <a:cubicBezTo>
                  <a:pt x="140789" y="-199"/>
                  <a:pt x="156303" y="84022"/>
                  <a:pt x="155509" y="280694"/>
                </a:cubicBez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0" name="Freeform 389"/>
          <p:cNvSpPr/>
          <p:nvPr/>
        </p:nvSpPr>
        <p:spPr>
          <a:xfrm flipV="1">
            <a:off x="1887849" y="5366663"/>
            <a:ext cx="36190" cy="118047"/>
          </a:xfrm>
          <a:custGeom>
            <a:avLst/>
            <a:gdLst>
              <a:gd name="connsiteX0" fmla="*/ 0 w 457200"/>
              <a:gd name="connsiteY0" fmla="*/ 208849 h 428626"/>
              <a:gd name="connsiteX1" fmla="*/ 119062 w 457200"/>
              <a:gd name="connsiteY1" fmla="*/ 6443 h 428626"/>
              <a:gd name="connsiteX2" fmla="*/ 347662 w 457200"/>
              <a:gd name="connsiteY2" fmla="*/ 423162 h 428626"/>
              <a:gd name="connsiteX3" fmla="*/ 457200 w 457200"/>
              <a:gd name="connsiteY3" fmla="*/ 206468 h 428626"/>
              <a:gd name="connsiteX0" fmla="*/ 0 w 347662"/>
              <a:gd name="connsiteY0" fmla="*/ 208849 h 423162"/>
              <a:gd name="connsiteX1" fmla="*/ 119062 w 347662"/>
              <a:gd name="connsiteY1" fmla="*/ 6443 h 423162"/>
              <a:gd name="connsiteX2" fmla="*/ 347662 w 347662"/>
              <a:gd name="connsiteY2" fmla="*/ 423162 h 423162"/>
              <a:gd name="connsiteX0" fmla="*/ 0 w 218122"/>
              <a:gd name="connsiteY0" fmla="*/ 202434 h 202434"/>
              <a:gd name="connsiteX1" fmla="*/ 119062 w 218122"/>
              <a:gd name="connsiteY1" fmla="*/ 28 h 202434"/>
              <a:gd name="connsiteX2" fmla="*/ 218122 w 218122"/>
              <a:gd name="connsiteY2" fmla="*/ 187940 h 202434"/>
              <a:gd name="connsiteX0" fmla="*/ 0 w 218122"/>
              <a:gd name="connsiteY0" fmla="*/ 202442 h 202442"/>
              <a:gd name="connsiteX1" fmla="*/ 119062 w 218122"/>
              <a:gd name="connsiteY1" fmla="*/ 36 h 202442"/>
              <a:gd name="connsiteX2" fmla="*/ 218122 w 218122"/>
              <a:gd name="connsiteY2" fmla="*/ 187948 h 202442"/>
              <a:gd name="connsiteX0" fmla="*/ 0 w 218122"/>
              <a:gd name="connsiteY0" fmla="*/ 202442 h 202442"/>
              <a:gd name="connsiteX1" fmla="*/ 119062 w 218122"/>
              <a:gd name="connsiteY1" fmla="*/ 36 h 202442"/>
              <a:gd name="connsiteX2" fmla="*/ 218122 w 218122"/>
              <a:gd name="connsiteY2" fmla="*/ 187948 h 202442"/>
              <a:gd name="connsiteX0" fmla="*/ 0 w 218129"/>
              <a:gd name="connsiteY0" fmla="*/ 202453 h 202453"/>
              <a:gd name="connsiteX1" fmla="*/ 119062 w 218129"/>
              <a:gd name="connsiteY1" fmla="*/ 47 h 202453"/>
              <a:gd name="connsiteX2" fmla="*/ 218122 w 218129"/>
              <a:gd name="connsiteY2" fmla="*/ 187959 h 202453"/>
              <a:gd name="connsiteX0" fmla="*/ 0 w 218134"/>
              <a:gd name="connsiteY0" fmla="*/ 202453 h 202453"/>
              <a:gd name="connsiteX1" fmla="*/ 119062 w 218134"/>
              <a:gd name="connsiteY1" fmla="*/ 47 h 202453"/>
              <a:gd name="connsiteX2" fmla="*/ 218122 w 218134"/>
              <a:gd name="connsiteY2" fmla="*/ 187959 h 202453"/>
              <a:gd name="connsiteX0" fmla="*/ 0 w 199951"/>
              <a:gd name="connsiteY0" fmla="*/ 202409 h 202409"/>
              <a:gd name="connsiteX1" fmla="*/ 119062 w 199951"/>
              <a:gd name="connsiteY1" fmla="*/ 3 h 202409"/>
              <a:gd name="connsiteX2" fmla="*/ 199941 w 199951"/>
              <a:gd name="connsiteY2" fmla="*/ 198654 h 202409"/>
              <a:gd name="connsiteX0" fmla="*/ 0 w 199950"/>
              <a:gd name="connsiteY0" fmla="*/ 202728 h 211790"/>
              <a:gd name="connsiteX1" fmla="*/ 119062 w 199950"/>
              <a:gd name="connsiteY1" fmla="*/ 322 h 211790"/>
              <a:gd name="connsiteX2" fmla="*/ 199941 w 199950"/>
              <a:gd name="connsiteY2" fmla="*/ 211790 h 211790"/>
              <a:gd name="connsiteX0" fmla="*/ 0 w 199950"/>
              <a:gd name="connsiteY0" fmla="*/ 207602 h 211537"/>
              <a:gd name="connsiteX1" fmla="*/ 119062 w 199950"/>
              <a:gd name="connsiteY1" fmla="*/ 69 h 211537"/>
              <a:gd name="connsiteX2" fmla="*/ 199941 w 199950"/>
              <a:gd name="connsiteY2" fmla="*/ 211537 h 211537"/>
              <a:gd name="connsiteX0" fmla="*/ 0 w 196452"/>
              <a:gd name="connsiteY0" fmla="*/ 207550 h 208923"/>
              <a:gd name="connsiteX1" fmla="*/ 119062 w 196452"/>
              <a:gd name="connsiteY1" fmla="*/ 17 h 208923"/>
              <a:gd name="connsiteX2" fmla="*/ 196442 w 196452"/>
              <a:gd name="connsiteY2" fmla="*/ 208922 h 208923"/>
              <a:gd name="connsiteX0" fmla="*/ 0 w 196452"/>
              <a:gd name="connsiteY0" fmla="*/ 207534 h 207534"/>
              <a:gd name="connsiteX1" fmla="*/ 119062 w 196452"/>
              <a:gd name="connsiteY1" fmla="*/ 1 h 207534"/>
              <a:gd name="connsiteX2" fmla="*/ 196442 w 196452"/>
              <a:gd name="connsiteY2" fmla="*/ 206343 h 207534"/>
              <a:gd name="connsiteX0" fmla="*/ 0 w 196449"/>
              <a:gd name="connsiteY0" fmla="*/ 207534 h 207534"/>
              <a:gd name="connsiteX1" fmla="*/ 105068 w 196449"/>
              <a:gd name="connsiteY1" fmla="*/ 1 h 207534"/>
              <a:gd name="connsiteX2" fmla="*/ 196442 w 196449"/>
              <a:gd name="connsiteY2" fmla="*/ 206343 h 207534"/>
              <a:gd name="connsiteX0" fmla="*/ 0 w 196467"/>
              <a:gd name="connsiteY0" fmla="*/ 207534 h 207534"/>
              <a:gd name="connsiteX1" fmla="*/ 105068 w 196467"/>
              <a:gd name="connsiteY1" fmla="*/ 1 h 207534"/>
              <a:gd name="connsiteX2" fmla="*/ 196442 w 196467"/>
              <a:gd name="connsiteY2" fmla="*/ 206343 h 207534"/>
              <a:gd name="connsiteX0" fmla="*/ 0 w 196467"/>
              <a:gd name="connsiteY0" fmla="*/ 207535 h 207535"/>
              <a:gd name="connsiteX1" fmla="*/ 105068 w 196467"/>
              <a:gd name="connsiteY1" fmla="*/ 2 h 207535"/>
              <a:gd name="connsiteX2" fmla="*/ 196442 w 196467"/>
              <a:gd name="connsiteY2" fmla="*/ 206344 h 207535"/>
              <a:gd name="connsiteX0" fmla="*/ 0 w 175982"/>
              <a:gd name="connsiteY0" fmla="*/ 207535 h 207535"/>
              <a:gd name="connsiteX1" fmla="*/ 105068 w 175982"/>
              <a:gd name="connsiteY1" fmla="*/ 2 h 207535"/>
              <a:gd name="connsiteX2" fmla="*/ 175973 w 175982"/>
              <a:gd name="connsiteY2" fmla="*/ 206344 h 207535"/>
              <a:gd name="connsiteX0" fmla="*/ 0 w 155518"/>
              <a:gd name="connsiteY0" fmla="*/ 207535 h 207535"/>
              <a:gd name="connsiteX1" fmla="*/ 84604 w 155518"/>
              <a:gd name="connsiteY1" fmla="*/ 2 h 207535"/>
              <a:gd name="connsiteX2" fmla="*/ 155509 w 155518"/>
              <a:gd name="connsiteY2" fmla="*/ 206344 h 207535"/>
              <a:gd name="connsiteX0" fmla="*/ 0 w 155518"/>
              <a:gd name="connsiteY0" fmla="*/ 167537 h 167537"/>
              <a:gd name="connsiteX1" fmla="*/ 64137 w 155518"/>
              <a:gd name="connsiteY1" fmla="*/ 3937 h 167537"/>
              <a:gd name="connsiteX2" fmla="*/ 155509 w 155518"/>
              <a:gd name="connsiteY2" fmla="*/ 166346 h 16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518" h="167537">
                <a:moveTo>
                  <a:pt x="0" y="167537"/>
                </a:moveTo>
                <a:cubicBezTo>
                  <a:pt x="3889" y="-40722"/>
                  <a:pt x="38219" y="4135"/>
                  <a:pt x="64137" y="3937"/>
                </a:cubicBezTo>
                <a:cubicBezTo>
                  <a:pt x="90055" y="3739"/>
                  <a:pt x="156303" y="-30326"/>
                  <a:pt x="155509" y="166346"/>
                </a:cubicBez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1" name="Freeform 390"/>
          <p:cNvSpPr/>
          <p:nvPr/>
        </p:nvSpPr>
        <p:spPr>
          <a:xfrm flipV="1">
            <a:off x="2000232" y="5370201"/>
            <a:ext cx="36190" cy="181947"/>
          </a:xfrm>
          <a:custGeom>
            <a:avLst/>
            <a:gdLst>
              <a:gd name="connsiteX0" fmla="*/ 0 w 457200"/>
              <a:gd name="connsiteY0" fmla="*/ 208849 h 428626"/>
              <a:gd name="connsiteX1" fmla="*/ 119062 w 457200"/>
              <a:gd name="connsiteY1" fmla="*/ 6443 h 428626"/>
              <a:gd name="connsiteX2" fmla="*/ 347662 w 457200"/>
              <a:gd name="connsiteY2" fmla="*/ 423162 h 428626"/>
              <a:gd name="connsiteX3" fmla="*/ 457200 w 457200"/>
              <a:gd name="connsiteY3" fmla="*/ 206468 h 428626"/>
              <a:gd name="connsiteX0" fmla="*/ 0 w 347662"/>
              <a:gd name="connsiteY0" fmla="*/ 208849 h 423162"/>
              <a:gd name="connsiteX1" fmla="*/ 119062 w 347662"/>
              <a:gd name="connsiteY1" fmla="*/ 6443 h 423162"/>
              <a:gd name="connsiteX2" fmla="*/ 347662 w 347662"/>
              <a:gd name="connsiteY2" fmla="*/ 423162 h 423162"/>
              <a:gd name="connsiteX0" fmla="*/ 0 w 218122"/>
              <a:gd name="connsiteY0" fmla="*/ 202434 h 202434"/>
              <a:gd name="connsiteX1" fmla="*/ 119062 w 218122"/>
              <a:gd name="connsiteY1" fmla="*/ 28 h 202434"/>
              <a:gd name="connsiteX2" fmla="*/ 218122 w 218122"/>
              <a:gd name="connsiteY2" fmla="*/ 187940 h 202434"/>
              <a:gd name="connsiteX0" fmla="*/ 0 w 218122"/>
              <a:gd name="connsiteY0" fmla="*/ 202442 h 202442"/>
              <a:gd name="connsiteX1" fmla="*/ 119062 w 218122"/>
              <a:gd name="connsiteY1" fmla="*/ 36 h 202442"/>
              <a:gd name="connsiteX2" fmla="*/ 218122 w 218122"/>
              <a:gd name="connsiteY2" fmla="*/ 187948 h 202442"/>
              <a:gd name="connsiteX0" fmla="*/ 0 w 218122"/>
              <a:gd name="connsiteY0" fmla="*/ 202442 h 202442"/>
              <a:gd name="connsiteX1" fmla="*/ 119062 w 218122"/>
              <a:gd name="connsiteY1" fmla="*/ 36 h 202442"/>
              <a:gd name="connsiteX2" fmla="*/ 218122 w 218122"/>
              <a:gd name="connsiteY2" fmla="*/ 187948 h 202442"/>
              <a:gd name="connsiteX0" fmla="*/ 0 w 218129"/>
              <a:gd name="connsiteY0" fmla="*/ 202453 h 202453"/>
              <a:gd name="connsiteX1" fmla="*/ 119062 w 218129"/>
              <a:gd name="connsiteY1" fmla="*/ 47 h 202453"/>
              <a:gd name="connsiteX2" fmla="*/ 218122 w 218129"/>
              <a:gd name="connsiteY2" fmla="*/ 187959 h 202453"/>
              <a:gd name="connsiteX0" fmla="*/ 0 w 218134"/>
              <a:gd name="connsiteY0" fmla="*/ 202453 h 202453"/>
              <a:gd name="connsiteX1" fmla="*/ 119062 w 218134"/>
              <a:gd name="connsiteY1" fmla="*/ 47 h 202453"/>
              <a:gd name="connsiteX2" fmla="*/ 218122 w 218134"/>
              <a:gd name="connsiteY2" fmla="*/ 187959 h 202453"/>
              <a:gd name="connsiteX0" fmla="*/ 0 w 199951"/>
              <a:gd name="connsiteY0" fmla="*/ 202409 h 202409"/>
              <a:gd name="connsiteX1" fmla="*/ 119062 w 199951"/>
              <a:gd name="connsiteY1" fmla="*/ 3 h 202409"/>
              <a:gd name="connsiteX2" fmla="*/ 199941 w 199951"/>
              <a:gd name="connsiteY2" fmla="*/ 198654 h 202409"/>
              <a:gd name="connsiteX0" fmla="*/ 0 w 199950"/>
              <a:gd name="connsiteY0" fmla="*/ 202728 h 211790"/>
              <a:gd name="connsiteX1" fmla="*/ 119062 w 199950"/>
              <a:gd name="connsiteY1" fmla="*/ 322 h 211790"/>
              <a:gd name="connsiteX2" fmla="*/ 199941 w 199950"/>
              <a:gd name="connsiteY2" fmla="*/ 211790 h 211790"/>
              <a:gd name="connsiteX0" fmla="*/ 0 w 199950"/>
              <a:gd name="connsiteY0" fmla="*/ 207602 h 211537"/>
              <a:gd name="connsiteX1" fmla="*/ 119062 w 199950"/>
              <a:gd name="connsiteY1" fmla="*/ 69 h 211537"/>
              <a:gd name="connsiteX2" fmla="*/ 199941 w 199950"/>
              <a:gd name="connsiteY2" fmla="*/ 211537 h 211537"/>
              <a:gd name="connsiteX0" fmla="*/ 0 w 196452"/>
              <a:gd name="connsiteY0" fmla="*/ 207550 h 208923"/>
              <a:gd name="connsiteX1" fmla="*/ 119062 w 196452"/>
              <a:gd name="connsiteY1" fmla="*/ 17 h 208923"/>
              <a:gd name="connsiteX2" fmla="*/ 196442 w 196452"/>
              <a:gd name="connsiteY2" fmla="*/ 208922 h 208923"/>
              <a:gd name="connsiteX0" fmla="*/ 0 w 196452"/>
              <a:gd name="connsiteY0" fmla="*/ 207534 h 207534"/>
              <a:gd name="connsiteX1" fmla="*/ 119062 w 196452"/>
              <a:gd name="connsiteY1" fmla="*/ 1 h 207534"/>
              <a:gd name="connsiteX2" fmla="*/ 196442 w 196452"/>
              <a:gd name="connsiteY2" fmla="*/ 206343 h 207534"/>
              <a:gd name="connsiteX0" fmla="*/ 0 w 196449"/>
              <a:gd name="connsiteY0" fmla="*/ 207534 h 207534"/>
              <a:gd name="connsiteX1" fmla="*/ 105068 w 196449"/>
              <a:gd name="connsiteY1" fmla="*/ 1 h 207534"/>
              <a:gd name="connsiteX2" fmla="*/ 196442 w 196449"/>
              <a:gd name="connsiteY2" fmla="*/ 206343 h 207534"/>
              <a:gd name="connsiteX0" fmla="*/ 0 w 196467"/>
              <a:gd name="connsiteY0" fmla="*/ 207534 h 207534"/>
              <a:gd name="connsiteX1" fmla="*/ 105068 w 196467"/>
              <a:gd name="connsiteY1" fmla="*/ 1 h 207534"/>
              <a:gd name="connsiteX2" fmla="*/ 196442 w 196467"/>
              <a:gd name="connsiteY2" fmla="*/ 206343 h 207534"/>
              <a:gd name="connsiteX0" fmla="*/ 0 w 196467"/>
              <a:gd name="connsiteY0" fmla="*/ 207535 h 207535"/>
              <a:gd name="connsiteX1" fmla="*/ 105068 w 196467"/>
              <a:gd name="connsiteY1" fmla="*/ 2 h 207535"/>
              <a:gd name="connsiteX2" fmla="*/ 196442 w 196467"/>
              <a:gd name="connsiteY2" fmla="*/ 206344 h 207535"/>
              <a:gd name="connsiteX0" fmla="*/ 0 w 175982"/>
              <a:gd name="connsiteY0" fmla="*/ 207535 h 207535"/>
              <a:gd name="connsiteX1" fmla="*/ 105068 w 175982"/>
              <a:gd name="connsiteY1" fmla="*/ 2 h 207535"/>
              <a:gd name="connsiteX2" fmla="*/ 175973 w 175982"/>
              <a:gd name="connsiteY2" fmla="*/ 206344 h 207535"/>
              <a:gd name="connsiteX0" fmla="*/ 0 w 155518"/>
              <a:gd name="connsiteY0" fmla="*/ 207535 h 207535"/>
              <a:gd name="connsiteX1" fmla="*/ 84604 w 155518"/>
              <a:gd name="connsiteY1" fmla="*/ 2 h 207535"/>
              <a:gd name="connsiteX2" fmla="*/ 155509 w 155518"/>
              <a:gd name="connsiteY2" fmla="*/ 206344 h 207535"/>
              <a:gd name="connsiteX0" fmla="*/ 0 w 155518"/>
              <a:gd name="connsiteY0" fmla="*/ 162371 h 162371"/>
              <a:gd name="connsiteX1" fmla="*/ 84605 w 155518"/>
              <a:gd name="connsiteY1" fmla="*/ 5531 h 162371"/>
              <a:gd name="connsiteX2" fmla="*/ 155509 w 155518"/>
              <a:gd name="connsiteY2" fmla="*/ 161180 h 162371"/>
              <a:gd name="connsiteX0" fmla="*/ 0 w 155518"/>
              <a:gd name="connsiteY0" fmla="*/ 258226 h 258226"/>
              <a:gd name="connsiteX1" fmla="*/ 74373 w 155518"/>
              <a:gd name="connsiteY1" fmla="*/ 0 h 258226"/>
              <a:gd name="connsiteX2" fmla="*/ 155509 w 155518"/>
              <a:gd name="connsiteY2" fmla="*/ 257035 h 25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518" h="258226">
                <a:moveTo>
                  <a:pt x="0" y="258226"/>
                </a:moveTo>
                <a:cubicBezTo>
                  <a:pt x="3889" y="49967"/>
                  <a:pt x="48455" y="198"/>
                  <a:pt x="74373" y="0"/>
                </a:cubicBezTo>
                <a:cubicBezTo>
                  <a:pt x="100291" y="-198"/>
                  <a:pt x="156303" y="60363"/>
                  <a:pt x="155509" y="257035"/>
                </a:cubicBez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2" name="Freeform 391"/>
          <p:cNvSpPr/>
          <p:nvPr/>
        </p:nvSpPr>
        <p:spPr>
          <a:xfrm flipV="1">
            <a:off x="1937653" y="5366432"/>
            <a:ext cx="45719" cy="198617"/>
          </a:xfrm>
          <a:custGeom>
            <a:avLst/>
            <a:gdLst>
              <a:gd name="connsiteX0" fmla="*/ 0 w 457200"/>
              <a:gd name="connsiteY0" fmla="*/ 208849 h 428626"/>
              <a:gd name="connsiteX1" fmla="*/ 119062 w 457200"/>
              <a:gd name="connsiteY1" fmla="*/ 6443 h 428626"/>
              <a:gd name="connsiteX2" fmla="*/ 347662 w 457200"/>
              <a:gd name="connsiteY2" fmla="*/ 423162 h 428626"/>
              <a:gd name="connsiteX3" fmla="*/ 457200 w 457200"/>
              <a:gd name="connsiteY3" fmla="*/ 206468 h 428626"/>
              <a:gd name="connsiteX0" fmla="*/ 0 w 347662"/>
              <a:gd name="connsiteY0" fmla="*/ 208849 h 423162"/>
              <a:gd name="connsiteX1" fmla="*/ 119062 w 347662"/>
              <a:gd name="connsiteY1" fmla="*/ 6443 h 423162"/>
              <a:gd name="connsiteX2" fmla="*/ 347662 w 347662"/>
              <a:gd name="connsiteY2" fmla="*/ 423162 h 423162"/>
              <a:gd name="connsiteX0" fmla="*/ 0 w 218122"/>
              <a:gd name="connsiteY0" fmla="*/ 202434 h 202434"/>
              <a:gd name="connsiteX1" fmla="*/ 119062 w 218122"/>
              <a:gd name="connsiteY1" fmla="*/ 28 h 202434"/>
              <a:gd name="connsiteX2" fmla="*/ 218122 w 218122"/>
              <a:gd name="connsiteY2" fmla="*/ 187940 h 202434"/>
              <a:gd name="connsiteX0" fmla="*/ 0 w 218122"/>
              <a:gd name="connsiteY0" fmla="*/ 202442 h 202442"/>
              <a:gd name="connsiteX1" fmla="*/ 119062 w 218122"/>
              <a:gd name="connsiteY1" fmla="*/ 36 h 202442"/>
              <a:gd name="connsiteX2" fmla="*/ 218122 w 218122"/>
              <a:gd name="connsiteY2" fmla="*/ 187948 h 202442"/>
              <a:gd name="connsiteX0" fmla="*/ 0 w 218122"/>
              <a:gd name="connsiteY0" fmla="*/ 202442 h 202442"/>
              <a:gd name="connsiteX1" fmla="*/ 119062 w 218122"/>
              <a:gd name="connsiteY1" fmla="*/ 36 h 202442"/>
              <a:gd name="connsiteX2" fmla="*/ 218122 w 218122"/>
              <a:gd name="connsiteY2" fmla="*/ 187948 h 202442"/>
              <a:gd name="connsiteX0" fmla="*/ 0 w 218129"/>
              <a:gd name="connsiteY0" fmla="*/ 202453 h 202453"/>
              <a:gd name="connsiteX1" fmla="*/ 119062 w 218129"/>
              <a:gd name="connsiteY1" fmla="*/ 47 h 202453"/>
              <a:gd name="connsiteX2" fmla="*/ 218122 w 218129"/>
              <a:gd name="connsiteY2" fmla="*/ 187959 h 202453"/>
              <a:gd name="connsiteX0" fmla="*/ 0 w 218134"/>
              <a:gd name="connsiteY0" fmla="*/ 202453 h 202453"/>
              <a:gd name="connsiteX1" fmla="*/ 119062 w 218134"/>
              <a:gd name="connsiteY1" fmla="*/ 47 h 202453"/>
              <a:gd name="connsiteX2" fmla="*/ 218122 w 218134"/>
              <a:gd name="connsiteY2" fmla="*/ 187959 h 202453"/>
              <a:gd name="connsiteX0" fmla="*/ 0 w 199951"/>
              <a:gd name="connsiteY0" fmla="*/ 202409 h 202409"/>
              <a:gd name="connsiteX1" fmla="*/ 119062 w 199951"/>
              <a:gd name="connsiteY1" fmla="*/ 3 h 202409"/>
              <a:gd name="connsiteX2" fmla="*/ 199941 w 199951"/>
              <a:gd name="connsiteY2" fmla="*/ 198654 h 202409"/>
              <a:gd name="connsiteX0" fmla="*/ 0 w 199950"/>
              <a:gd name="connsiteY0" fmla="*/ 202728 h 211790"/>
              <a:gd name="connsiteX1" fmla="*/ 119062 w 199950"/>
              <a:gd name="connsiteY1" fmla="*/ 322 h 211790"/>
              <a:gd name="connsiteX2" fmla="*/ 199941 w 199950"/>
              <a:gd name="connsiteY2" fmla="*/ 211790 h 211790"/>
              <a:gd name="connsiteX0" fmla="*/ 0 w 199950"/>
              <a:gd name="connsiteY0" fmla="*/ 207602 h 211537"/>
              <a:gd name="connsiteX1" fmla="*/ 119062 w 199950"/>
              <a:gd name="connsiteY1" fmla="*/ 69 h 211537"/>
              <a:gd name="connsiteX2" fmla="*/ 199941 w 199950"/>
              <a:gd name="connsiteY2" fmla="*/ 211537 h 211537"/>
              <a:gd name="connsiteX0" fmla="*/ 0 w 196452"/>
              <a:gd name="connsiteY0" fmla="*/ 207550 h 208923"/>
              <a:gd name="connsiteX1" fmla="*/ 119062 w 196452"/>
              <a:gd name="connsiteY1" fmla="*/ 17 h 208923"/>
              <a:gd name="connsiteX2" fmla="*/ 196442 w 196452"/>
              <a:gd name="connsiteY2" fmla="*/ 208922 h 208923"/>
              <a:gd name="connsiteX0" fmla="*/ 0 w 196452"/>
              <a:gd name="connsiteY0" fmla="*/ 207534 h 207534"/>
              <a:gd name="connsiteX1" fmla="*/ 119062 w 196452"/>
              <a:gd name="connsiteY1" fmla="*/ 1 h 207534"/>
              <a:gd name="connsiteX2" fmla="*/ 196442 w 196452"/>
              <a:gd name="connsiteY2" fmla="*/ 206343 h 207534"/>
              <a:gd name="connsiteX0" fmla="*/ 0 w 196449"/>
              <a:gd name="connsiteY0" fmla="*/ 207534 h 207534"/>
              <a:gd name="connsiteX1" fmla="*/ 105068 w 196449"/>
              <a:gd name="connsiteY1" fmla="*/ 1 h 207534"/>
              <a:gd name="connsiteX2" fmla="*/ 196442 w 196449"/>
              <a:gd name="connsiteY2" fmla="*/ 206343 h 207534"/>
              <a:gd name="connsiteX0" fmla="*/ 0 w 196467"/>
              <a:gd name="connsiteY0" fmla="*/ 207534 h 207534"/>
              <a:gd name="connsiteX1" fmla="*/ 105068 w 196467"/>
              <a:gd name="connsiteY1" fmla="*/ 1 h 207534"/>
              <a:gd name="connsiteX2" fmla="*/ 196442 w 196467"/>
              <a:gd name="connsiteY2" fmla="*/ 206343 h 207534"/>
              <a:gd name="connsiteX0" fmla="*/ 0 w 196467"/>
              <a:gd name="connsiteY0" fmla="*/ 207535 h 207535"/>
              <a:gd name="connsiteX1" fmla="*/ 105068 w 196467"/>
              <a:gd name="connsiteY1" fmla="*/ 2 h 207535"/>
              <a:gd name="connsiteX2" fmla="*/ 196442 w 196467"/>
              <a:gd name="connsiteY2" fmla="*/ 206344 h 207535"/>
              <a:gd name="connsiteX0" fmla="*/ 0 w 175982"/>
              <a:gd name="connsiteY0" fmla="*/ 207535 h 207535"/>
              <a:gd name="connsiteX1" fmla="*/ 105068 w 175982"/>
              <a:gd name="connsiteY1" fmla="*/ 2 h 207535"/>
              <a:gd name="connsiteX2" fmla="*/ 175973 w 175982"/>
              <a:gd name="connsiteY2" fmla="*/ 206344 h 207535"/>
              <a:gd name="connsiteX0" fmla="*/ 0 w 155518"/>
              <a:gd name="connsiteY0" fmla="*/ 207535 h 207535"/>
              <a:gd name="connsiteX1" fmla="*/ 84604 w 155518"/>
              <a:gd name="connsiteY1" fmla="*/ 2 h 207535"/>
              <a:gd name="connsiteX2" fmla="*/ 155509 w 155518"/>
              <a:gd name="connsiteY2" fmla="*/ 206344 h 207535"/>
              <a:gd name="connsiteX0" fmla="*/ 0 w 155518"/>
              <a:gd name="connsiteY0" fmla="*/ 281885 h 281885"/>
              <a:gd name="connsiteX1" fmla="*/ 74373 w 155518"/>
              <a:gd name="connsiteY1" fmla="*/ 0 h 281885"/>
              <a:gd name="connsiteX2" fmla="*/ 155509 w 155518"/>
              <a:gd name="connsiteY2" fmla="*/ 280694 h 281885"/>
              <a:gd name="connsiteX0" fmla="*/ 0 w 155538"/>
              <a:gd name="connsiteY0" fmla="*/ 281885 h 281885"/>
              <a:gd name="connsiteX1" fmla="*/ 74373 w 155538"/>
              <a:gd name="connsiteY1" fmla="*/ 0 h 281885"/>
              <a:gd name="connsiteX2" fmla="*/ 155509 w 155538"/>
              <a:gd name="connsiteY2" fmla="*/ 280694 h 28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538" h="281885">
                <a:moveTo>
                  <a:pt x="0" y="281885"/>
                </a:moveTo>
                <a:cubicBezTo>
                  <a:pt x="3889" y="73626"/>
                  <a:pt x="7957" y="199"/>
                  <a:pt x="74373" y="0"/>
                </a:cubicBezTo>
                <a:cubicBezTo>
                  <a:pt x="140789" y="-199"/>
                  <a:pt x="156303" y="84022"/>
                  <a:pt x="155509" y="280694"/>
                </a:cubicBez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6" name="Straight Connector 395"/>
          <p:cNvCxnSpPr/>
          <p:nvPr/>
        </p:nvCxnSpPr>
        <p:spPr>
          <a:xfrm>
            <a:off x="5561633" y="4087848"/>
            <a:ext cx="198014" cy="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398" name="Straight Connector 397"/>
          <p:cNvCxnSpPr/>
          <p:nvPr/>
        </p:nvCxnSpPr>
        <p:spPr>
          <a:xfrm>
            <a:off x="5561633" y="4450122"/>
            <a:ext cx="198014" cy="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sp>
        <p:nvSpPr>
          <p:cNvPr id="406" name="TextBox 405"/>
          <p:cNvSpPr txBox="1"/>
          <p:nvPr/>
        </p:nvSpPr>
        <p:spPr>
          <a:xfrm>
            <a:off x="5341838" y="3904975"/>
            <a:ext cx="3866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BBQ</a:t>
            </a:r>
            <a:endParaRPr lang="en-GB" sz="9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88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4" name="Straight Connector 623"/>
          <p:cNvCxnSpPr>
            <a:stCxn id="519" idx="3"/>
          </p:cNvCxnSpPr>
          <p:nvPr/>
        </p:nvCxnSpPr>
        <p:spPr>
          <a:xfrm flipV="1">
            <a:off x="4640429" y="658288"/>
            <a:ext cx="2447293" cy="3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36" name="Straight Connector 635"/>
          <p:cNvCxnSpPr>
            <a:stCxn id="426" idx="3"/>
          </p:cNvCxnSpPr>
          <p:nvPr/>
        </p:nvCxnSpPr>
        <p:spPr>
          <a:xfrm flipV="1">
            <a:off x="4640429" y="3242846"/>
            <a:ext cx="2447293" cy="42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32" name="Straight Connector 631"/>
          <p:cNvCxnSpPr>
            <a:stCxn id="473" idx="3"/>
          </p:cNvCxnSpPr>
          <p:nvPr/>
        </p:nvCxnSpPr>
        <p:spPr>
          <a:xfrm>
            <a:off x="4640429" y="2377176"/>
            <a:ext cx="2447293" cy="6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28" name="Straight Connector 627"/>
          <p:cNvCxnSpPr>
            <a:stCxn id="496" idx="3"/>
          </p:cNvCxnSpPr>
          <p:nvPr/>
        </p:nvCxnSpPr>
        <p:spPr>
          <a:xfrm flipV="1">
            <a:off x="4640429" y="1508691"/>
            <a:ext cx="2447293" cy="161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02" name="Straight Connector 601"/>
          <p:cNvCxnSpPr>
            <a:stCxn id="518" idx="3"/>
          </p:cNvCxnSpPr>
          <p:nvPr/>
        </p:nvCxnSpPr>
        <p:spPr>
          <a:xfrm>
            <a:off x="4635857" y="288922"/>
            <a:ext cx="1111727" cy="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12" name="Straight Connector 611"/>
          <p:cNvCxnSpPr>
            <a:stCxn id="495" idx="3"/>
          </p:cNvCxnSpPr>
          <p:nvPr/>
        </p:nvCxnSpPr>
        <p:spPr>
          <a:xfrm flipV="1">
            <a:off x="4635857" y="1139261"/>
            <a:ext cx="1111727" cy="22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16" name="Straight Connector 615"/>
          <p:cNvCxnSpPr>
            <a:stCxn id="472" idx="3"/>
          </p:cNvCxnSpPr>
          <p:nvPr/>
        </p:nvCxnSpPr>
        <p:spPr>
          <a:xfrm flipV="1">
            <a:off x="4635857" y="2007806"/>
            <a:ext cx="1111727" cy="1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20" name="Straight Connector 619"/>
          <p:cNvCxnSpPr>
            <a:stCxn id="425" idx="3"/>
          </p:cNvCxnSpPr>
          <p:nvPr/>
        </p:nvCxnSpPr>
        <p:spPr>
          <a:xfrm flipV="1">
            <a:off x="4635857" y="2872475"/>
            <a:ext cx="1111727" cy="142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311" name="Straight Connector 310"/>
          <p:cNvCxnSpPr/>
          <p:nvPr/>
        </p:nvCxnSpPr>
        <p:spPr>
          <a:xfrm>
            <a:off x="328117" y="5789831"/>
            <a:ext cx="4122189" cy="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none"/>
          </a:ln>
          <a:effectLst/>
        </p:spPr>
      </p:cxnSp>
      <p:cxnSp>
        <p:nvCxnSpPr>
          <p:cNvPr id="304" name="Straight Connector 303"/>
          <p:cNvCxnSpPr/>
          <p:nvPr/>
        </p:nvCxnSpPr>
        <p:spPr>
          <a:xfrm>
            <a:off x="4506260" y="5789831"/>
            <a:ext cx="4572426" cy="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07. 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Ions 2015 -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74377" y="5541845"/>
            <a:ext cx="531570" cy="495972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PU1</a:t>
            </a:r>
          </a:p>
        </p:txBody>
      </p:sp>
      <p:cxnSp>
        <p:nvCxnSpPr>
          <p:cNvPr id="9" name="Straight Connector 8"/>
          <p:cNvCxnSpPr>
            <a:stCxn id="8" idx="0"/>
            <a:endCxn id="48" idx="2"/>
          </p:cNvCxnSpPr>
          <p:nvPr/>
        </p:nvCxnSpPr>
        <p:spPr>
          <a:xfrm flipV="1">
            <a:off x="1440162" y="5361878"/>
            <a:ext cx="0" cy="179967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328117" y="5575095"/>
            <a:ext cx="593431" cy="26161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GB" sz="11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</a:p>
        </p:txBody>
      </p:sp>
      <p:cxnSp>
        <p:nvCxnSpPr>
          <p:cNvPr id="43" name="Curved Connector 42"/>
          <p:cNvCxnSpPr/>
          <p:nvPr/>
        </p:nvCxnSpPr>
        <p:spPr>
          <a:xfrm rot="5400000" flipH="1" flipV="1">
            <a:off x="4298520" y="5733877"/>
            <a:ext cx="285986" cy="111908"/>
          </a:xfrm>
          <a:prstGeom prst="curvedConnector3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44" name="Curved Connector 43"/>
          <p:cNvCxnSpPr/>
          <p:nvPr/>
        </p:nvCxnSpPr>
        <p:spPr>
          <a:xfrm rot="5400000" flipH="1" flipV="1">
            <a:off x="4363267" y="5733877"/>
            <a:ext cx="285986" cy="111908"/>
          </a:xfrm>
          <a:prstGeom prst="curvedConnector3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48" name="Rectangle 47"/>
          <p:cNvSpPr/>
          <p:nvPr/>
        </p:nvSpPr>
        <p:spPr>
          <a:xfrm>
            <a:off x="1174377" y="4865906"/>
            <a:ext cx="531570" cy="49597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algn="ctr"/>
            <a:r>
              <a:rPr lang="en-GB" sz="10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</a:p>
          <a:p>
            <a:pPr algn="ctr"/>
            <a:r>
              <a:rPr lang="en-GB" sz="10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Proc.</a:t>
            </a:r>
          </a:p>
        </p:txBody>
      </p:sp>
      <p:cxnSp>
        <p:nvCxnSpPr>
          <p:cNvPr id="52" name="Straight Connector 51"/>
          <p:cNvCxnSpPr>
            <a:stCxn id="100" idx="0"/>
          </p:cNvCxnSpPr>
          <p:nvPr/>
        </p:nvCxnSpPr>
        <p:spPr>
          <a:xfrm flipV="1">
            <a:off x="2395351" y="5361879"/>
            <a:ext cx="1" cy="179966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cxnSp>
        <p:nvCxnSpPr>
          <p:cNvPr id="63" name="Straight Connector 62"/>
          <p:cNvCxnSpPr>
            <a:stCxn id="48" idx="0"/>
            <a:endCxn id="121" idx="2"/>
          </p:cNvCxnSpPr>
          <p:nvPr/>
        </p:nvCxnSpPr>
        <p:spPr>
          <a:xfrm flipV="1">
            <a:off x="1440162" y="4099823"/>
            <a:ext cx="0" cy="766083"/>
          </a:xfrm>
          <a:prstGeom prst="line">
            <a:avLst/>
          </a:prstGeom>
          <a:noFill/>
          <a:ln w="1905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/>
          <p:nvPr/>
        </p:nvSpPr>
        <p:spPr>
          <a:xfrm flipV="1">
            <a:off x="1440161" y="4340843"/>
            <a:ext cx="312618" cy="31261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2129566" y="5541845"/>
            <a:ext cx="531570" cy="495972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PU2</a:t>
            </a:r>
          </a:p>
        </p:txBody>
      </p:sp>
      <p:cxnSp>
        <p:nvCxnSpPr>
          <p:cNvPr id="109" name="Straight Connector 108"/>
          <p:cNvCxnSpPr>
            <a:endCxn id="122" idx="2"/>
          </p:cNvCxnSpPr>
          <p:nvPr/>
        </p:nvCxnSpPr>
        <p:spPr>
          <a:xfrm flipV="1">
            <a:off x="2395351" y="4099823"/>
            <a:ext cx="755" cy="928008"/>
          </a:xfrm>
          <a:prstGeom prst="line">
            <a:avLst/>
          </a:prstGeom>
          <a:noFill/>
          <a:ln w="1905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/>
          <p:nvPr/>
        </p:nvSpPr>
        <p:spPr>
          <a:xfrm flipV="1">
            <a:off x="2395350" y="4340843"/>
            <a:ext cx="312618" cy="31261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 115"/>
          <p:cNvSpPr/>
          <p:nvPr/>
        </p:nvSpPr>
        <p:spPr>
          <a:xfrm>
            <a:off x="2130321" y="4865906"/>
            <a:ext cx="531570" cy="49597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algn="ctr"/>
            <a:r>
              <a:rPr lang="en-GB" sz="10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</a:p>
          <a:p>
            <a:pPr algn="ctr"/>
            <a:r>
              <a:rPr lang="en-GB" sz="10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Proc.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1174377" y="3603851"/>
            <a:ext cx="531570" cy="495972"/>
          </a:xfrm>
          <a:prstGeom prst="rect">
            <a:avLst/>
          </a:prstGeom>
          <a:solidFill>
            <a:srgbClr val="92D050"/>
          </a:solidFill>
          <a:ln w="1905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lvl="0" algn="ctr"/>
            <a:r>
              <a:rPr lang="en-GB" sz="1050" b="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  <a:endParaRPr lang="en-GB" sz="1050" b="0" i="1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105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Proc.</a:t>
            </a:r>
            <a:endParaRPr lang="en-GB" sz="105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130321" y="3603851"/>
            <a:ext cx="531570" cy="495972"/>
          </a:xfrm>
          <a:prstGeom prst="rect">
            <a:avLst/>
          </a:prstGeom>
          <a:solidFill>
            <a:srgbClr val="92D050"/>
          </a:solidFill>
          <a:ln w="1905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lvl="0" algn="ctr"/>
            <a:r>
              <a:rPr lang="en-GB" sz="1050" b="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  <a:endParaRPr lang="en-GB" sz="1050" b="0" i="1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105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Proc.</a:t>
            </a:r>
            <a:endParaRPr lang="en-GB" sz="105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 flipV="1">
            <a:off x="1440162" y="3406865"/>
            <a:ext cx="0" cy="179967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cxnSp>
        <p:nvCxnSpPr>
          <p:cNvPr id="124" name="Straight Connector 123"/>
          <p:cNvCxnSpPr>
            <a:stCxn id="122" idx="0"/>
          </p:cNvCxnSpPr>
          <p:nvPr/>
        </p:nvCxnSpPr>
        <p:spPr>
          <a:xfrm flipH="1" flipV="1">
            <a:off x="2395352" y="3406866"/>
            <a:ext cx="754" cy="196985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grpSp>
        <p:nvGrpSpPr>
          <p:cNvPr id="236" name="Group 235"/>
          <p:cNvGrpSpPr/>
          <p:nvPr/>
        </p:nvGrpSpPr>
        <p:grpSpPr>
          <a:xfrm>
            <a:off x="6236761" y="2710800"/>
            <a:ext cx="324760" cy="324760"/>
            <a:chOff x="3710635" y="2511227"/>
            <a:chExt cx="594574" cy="594574"/>
          </a:xfrm>
          <a:solidFill>
            <a:schemeClr val="bg1">
              <a:lumMod val="75000"/>
            </a:schemeClr>
          </a:solidFill>
        </p:grpSpPr>
        <p:sp>
          <p:nvSpPr>
            <p:cNvPr id="228" name="Oval 227"/>
            <p:cNvSpPr/>
            <p:nvPr/>
          </p:nvSpPr>
          <p:spPr>
            <a:xfrm>
              <a:off x="3710635" y="2511227"/>
              <a:ext cx="594574" cy="594574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5" name="Group 234"/>
            <p:cNvGrpSpPr/>
            <p:nvPr/>
          </p:nvGrpSpPr>
          <p:grpSpPr>
            <a:xfrm>
              <a:off x="3845542" y="2646134"/>
              <a:ext cx="324760" cy="324760"/>
              <a:chOff x="3710635" y="2511227"/>
              <a:chExt cx="594574" cy="594574"/>
            </a:xfrm>
            <a:grpFill/>
          </p:grpSpPr>
          <p:cxnSp>
            <p:nvCxnSpPr>
              <p:cNvPr id="232" name="Straight Connector 231"/>
              <p:cNvCxnSpPr>
                <a:stCxn id="228" idx="0"/>
                <a:endCxn id="228" idx="4"/>
              </p:cNvCxnSpPr>
              <p:nvPr/>
            </p:nvCxnSpPr>
            <p:spPr>
              <a:xfrm>
                <a:off x="4007922" y="2511227"/>
                <a:ext cx="0" cy="594574"/>
              </a:xfrm>
              <a:prstGeom prst="line">
                <a:avLst/>
              </a:prstGeom>
              <a:grpFill/>
              <a:ln w="38100" cap="rnd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4" name="Straight Connector 233"/>
              <p:cNvCxnSpPr>
                <a:stCxn id="228" idx="2"/>
                <a:endCxn id="228" idx="6"/>
              </p:cNvCxnSpPr>
              <p:nvPr/>
            </p:nvCxnSpPr>
            <p:spPr>
              <a:xfrm>
                <a:off x="3710635" y="2808514"/>
                <a:ext cx="594574" cy="0"/>
              </a:xfrm>
              <a:prstGeom prst="line">
                <a:avLst/>
              </a:prstGeom>
              <a:grpFill/>
              <a:ln w="38100" cap="rnd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237" name="Straight Connector 236"/>
          <p:cNvCxnSpPr/>
          <p:nvPr/>
        </p:nvCxnSpPr>
        <p:spPr>
          <a:xfrm>
            <a:off x="6027942" y="1139483"/>
            <a:ext cx="305874" cy="1581036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247" name="Straight Connector 246"/>
          <p:cNvCxnSpPr>
            <a:endCxn id="228" idx="1"/>
          </p:cNvCxnSpPr>
          <p:nvPr/>
        </p:nvCxnSpPr>
        <p:spPr>
          <a:xfrm>
            <a:off x="6027942" y="2007585"/>
            <a:ext cx="256379" cy="750775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269" name="Straight Connector 268"/>
          <p:cNvCxnSpPr>
            <a:stCxn id="228" idx="4"/>
          </p:cNvCxnSpPr>
          <p:nvPr/>
        </p:nvCxnSpPr>
        <p:spPr>
          <a:xfrm>
            <a:off x="6399141" y="3035560"/>
            <a:ext cx="964" cy="628579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300" name="Straight Connector 299"/>
          <p:cNvCxnSpPr>
            <a:stCxn id="562" idx="4"/>
          </p:cNvCxnSpPr>
          <p:nvPr/>
        </p:nvCxnSpPr>
        <p:spPr>
          <a:xfrm>
            <a:off x="8027417" y="3157566"/>
            <a:ext cx="4897" cy="506573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333" name="Rectangle 332"/>
          <p:cNvSpPr/>
          <p:nvPr/>
        </p:nvSpPr>
        <p:spPr>
          <a:xfrm>
            <a:off x="56239" y="4776389"/>
            <a:ext cx="2786433" cy="693336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ysDash"/>
          </a:ln>
          <a:effectLst/>
        </p:spPr>
        <p:txBody>
          <a:bodyPr rtlCol="0" anchor="ctr"/>
          <a:lstStyle/>
          <a:p>
            <a:pPr algn="ctr"/>
            <a:endParaRPr lang="en-GB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581" y="4778347"/>
            <a:ext cx="1197546" cy="6933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2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Electrostatic PU processing</a:t>
            </a:r>
          </a:p>
          <a:p>
            <a:pPr lvl="0" algn="ctr"/>
            <a:r>
              <a:rPr lang="en-GB" sz="1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BW ~100MHz</a:t>
            </a:r>
            <a:endParaRPr kumimoji="0" lang="en-GB" sz="1200" b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56238" y="3537705"/>
            <a:ext cx="2786433" cy="69333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</a:ln>
          <a:effectLst/>
        </p:spPr>
        <p:txBody>
          <a:bodyPr rtlCol="0" anchor="ctr"/>
          <a:lstStyle/>
          <a:p>
            <a:pPr algn="ctr"/>
            <a:endParaRPr lang="en-GB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0" y="3525830"/>
            <a:ext cx="1197545" cy="6933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200" b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Stripline</a:t>
            </a:r>
            <a:r>
              <a:rPr kumimoji="0" lang="en-GB" sz="12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pickup</a:t>
            </a:r>
          </a:p>
          <a:p>
            <a:pPr lvl="0" algn="ctr"/>
            <a:r>
              <a:rPr lang="en-GB" sz="1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  <p:sp>
        <p:nvSpPr>
          <p:cNvPr id="364" name="Rectangle 363"/>
          <p:cNvSpPr/>
          <p:nvPr/>
        </p:nvSpPr>
        <p:spPr>
          <a:xfrm>
            <a:off x="5491547" y="69177"/>
            <a:ext cx="3433335" cy="3394854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ysDash"/>
          </a:ln>
          <a:effectLst/>
        </p:spPr>
        <p:txBody>
          <a:bodyPr rtlCol="0" anchor="ctr"/>
          <a:lstStyle/>
          <a:p>
            <a:pPr algn="ctr"/>
            <a:endParaRPr lang="en-GB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2" name="Rectangle 371"/>
          <p:cNvSpPr/>
          <p:nvPr/>
        </p:nvSpPr>
        <p:spPr>
          <a:xfrm>
            <a:off x="8136834" y="113818"/>
            <a:ext cx="738643" cy="68381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1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Damper Signal Selector</a:t>
            </a:r>
            <a:endParaRPr kumimoji="0" lang="en-GB" sz="1200" b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6" name="Straight Connector 455"/>
          <p:cNvCxnSpPr/>
          <p:nvPr/>
        </p:nvCxnSpPr>
        <p:spPr>
          <a:xfrm>
            <a:off x="2494549" y="3243263"/>
            <a:ext cx="672723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454" name="Straight Connector 453"/>
          <p:cNvCxnSpPr>
            <a:endCxn id="422" idx="1"/>
          </p:cNvCxnSpPr>
          <p:nvPr/>
        </p:nvCxnSpPr>
        <p:spPr>
          <a:xfrm>
            <a:off x="2494549" y="2873675"/>
            <a:ext cx="672723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422" name="Rectangle 421"/>
          <p:cNvSpPr/>
          <p:nvPr/>
        </p:nvSpPr>
        <p:spPr>
          <a:xfrm>
            <a:off x="3167272" y="2703534"/>
            <a:ext cx="507884" cy="34028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BeamPos1</a:t>
            </a:r>
          </a:p>
        </p:txBody>
      </p:sp>
      <p:sp>
        <p:nvSpPr>
          <p:cNvPr id="423" name="Rectangle 422"/>
          <p:cNvSpPr/>
          <p:nvPr/>
        </p:nvSpPr>
        <p:spPr>
          <a:xfrm>
            <a:off x="3167272" y="3077138"/>
            <a:ext cx="507884" cy="34028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BeamPos2</a:t>
            </a:r>
          </a:p>
        </p:txBody>
      </p:sp>
      <p:sp>
        <p:nvSpPr>
          <p:cNvPr id="425" name="Rectangle 424"/>
          <p:cNvSpPr/>
          <p:nvPr/>
        </p:nvSpPr>
        <p:spPr>
          <a:xfrm>
            <a:off x="4127973" y="2703754"/>
            <a:ext cx="507884" cy="34028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DSPU1</a:t>
            </a:r>
          </a:p>
        </p:txBody>
      </p:sp>
      <p:sp>
        <p:nvSpPr>
          <p:cNvPr id="426" name="Rectangle 425"/>
          <p:cNvSpPr/>
          <p:nvPr/>
        </p:nvSpPr>
        <p:spPr>
          <a:xfrm>
            <a:off x="4132545" y="3073123"/>
            <a:ext cx="507884" cy="34028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DSPU2</a:t>
            </a:r>
          </a:p>
        </p:txBody>
      </p:sp>
      <p:cxnSp>
        <p:nvCxnSpPr>
          <p:cNvPr id="427" name="Straight Connector 426"/>
          <p:cNvCxnSpPr/>
          <p:nvPr/>
        </p:nvCxnSpPr>
        <p:spPr>
          <a:xfrm flipV="1">
            <a:off x="3665476" y="2784739"/>
            <a:ext cx="447945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8" name="Straight Connector 427"/>
          <p:cNvCxnSpPr/>
          <p:nvPr/>
        </p:nvCxnSpPr>
        <p:spPr>
          <a:xfrm flipV="1">
            <a:off x="3665476" y="3295829"/>
            <a:ext cx="447945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9" name="Straight Connector 428"/>
          <p:cNvCxnSpPr/>
          <p:nvPr/>
        </p:nvCxnSpPr>
        <p:spPr>
          <a:xfrm>
            <a:off x="3889448" y="3181399"/>
            <a:ext cx="223973" cy="1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0" name="Straight Connector 429"/>
          <p:cNvCxnSpPr/>
          <p:nvPr/>
        </p:nvCxnSpPr>
        <p:spPr>
          <a:xfrm>
            <a:off x="3800383" y="2917765"/>
            <a:ext cx="313038" cy="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1" name="Straight Connector 430"/>
          <p:cNvCxnSpPr/>
          <p:nvPr/>
        </p:nvCxnSpPr>
        <p:spPr>
          <a:xfrm flipV="1">
            <a:off x="3889448" y="2784739"/>
            <a:ext cx="0" cy="391637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sm" len="sm"/>
            <a:tailEnd type="oval" w="sm" len="sm"/>
          </a:ln>
          <a:effectLst/>
        </p:spPr>
      </p:cxnSp>
      <p:cxnSp>
        <p:nvCxnSpPr>
          <p:cNvPr id="432" name="Straight Connector 431"/>
          <p:cNvCxnSpPr/>
          <p:nvPr/>
        </p:nvCxnSpPr>
        <p:spPr>
          <a:xfrm flipH="1" flipV="1">
            <a:off x="3796630" y="2919267"/>
            <a:ext cx="3753" cy="380978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oval" w="sm" len="sm"/>
            <a:tailEnd type="none" w="med" len="med"/>
          </a:ln>
          <a:effectLst/>
        </p:spPr>
      </p:cxnSp>
      <p:sp>
        <p:nvSpPr>
          <p:cNvPr id="436" name="Rectangle 435"/>
          <p:cNvSpPr/>
          <p:nvPr/>
        </p:nvSpPr>
        <p:spPr>
          <a:xfrm>
            <a:off x="56238" y="2644418"/>
            <a:ext cx="5382537" cy="831167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ysDash"/>
          </a:ln>
          <a:effectLst/>
        </p:spPr>
        <p:txBody>
          <a:bodyPr rtlCol="0" anchor="ctr"/>
          <a:lstStyle/>
          <a:p>
            <a:pPr algn="ctr"/>
            <a:endParaRPr lang="en-GB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9" name="Pentagon 438"/>
          <p:cNvSpPr/>
          <p:nvPr/>
        </p:nvSpPr>
        <p:spPr>
          <a:xfrm flipH="1">
            <a:off x="2561272" y="2759083"/>
            <a:ext cx="518548" cy="229185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ADC1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" name="Rectangle 439"/>
          <p:cNvSpPr/>
          <p:nvPr/>
        </p:nvSpPr>
        <p:spPr>
          <a:xfrm>
            <a:off x="1362076" y="2703548"/>
            <a:ext cx="1132474" cy="7138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11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Baseband </a:t>
            </a: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Frontend</a:t>
            </a:r>
          </a:p>
          <a:p>
            <a:pPr lvl="0" algn="ctr"/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(40 MHz)</a:t>
            </a:r>
          </a:p>
        </p:txBody>
      </p:sp>
      <p:sp>
        <p:nvSpPr>
          <p:cNvPr id="448" name="Pentagon 447"/>
          <p:cNvSpPr/>
          <p:nvPr/>
        </p:nvSpPr>
        <p:spPr>
          <a:xfrm flipH="1">
            <a:off x="2561272" y="3132687"/>
            <a:ext cx="518548" cy="229185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ADC2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1" name="Pentagon 450"/>
          <p:cNvSpPr/>
          <p:nvPr/>
        </p:nvSpPr>
        <p:spPr>
          <a:xfrm>
            <a:off x="4728407" y="2759083"/>
            <a:ext cx="518548" cy="229185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DAC1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2" name="Pentagon 451"/>
          <p:cNvSpPr/>
          <p:nvPr/>
        </p:nvSpPr>
        <p:spPr>
          <a:xfrm>
            <a:off x="4728407" y="3132687"/>
            <a:ext cx="518548" cy="229185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DAC2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8" name="Straight Connector 467"/>
          <p:cNvCxnSpPr/>
          <p:nvPr/>
        </p:nvCxnSpPr>
        <p:spPr>
          <a:xfrm>
            <a:off x="2494549" y="2377173"/>
            <a:ext cx="672723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469" name="Straight Connector 468"/>
          <p:cNvCxnSpPr>
            <a:endCxn id="470" idx="1"/>
          </p:cNvCxnSpPr>
          <p:nvPr/>
        </p:nvCxnSpPr>
        <p:spPr>
          <a:xfrm>
            <a:off x="2494549" y="2007585"/>
            <a:ext cx="672723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470" name="Rectangle 469"/>
          <p:cNvSpPr/>
          <p:nvPr/>
        </p:nvSpPr>
        <p:spPr>
          <a:xfrm>
            <a:off x="3167272" y="1837444"/>
            <a:ext cx="507884" cy="340285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BeamPos1</a:t>
            </a:r>
          </a:p>
        </p:txBody>
      </p:sp>
      <p:sp>
        <p:nvSpPr>
          <p:cNvPr id="471" name="Rectangle 470"/>
          <p:cNvSpPr/>
          <p:nvPr/>
        </p:nvSpPr>
        <p:spPr>
          <a:xfrm>
            <a:off x="3167272" y="2211048"/>
            <a:ext cx="507884" cy="340285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BeamPos2</a:t>
            </a:r>
          </a:p>
        </p:txBody>
      </p:sp>
      <p:sp>
        <p:nvSpPr>
          <p:cNvPr id="472" name="Rectangle 471"/>
          <p:cNvSpPr/>
          <p:nvPr/>
        </p:nvSpPr>
        <p:spPr>
          <a:xfrm>
            <a:off x="4127973" y="1837664"/>
            <a:ext cx="507884" cy="340285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DSPU1</a:t>
            </a:r>
          </a:p>
        </p:txBody>
      </p:sp>
      <p:sp>
        <p:nvSpPr>
          <p:cNvPr id="473" name="Rectangle 472"/>
          <p:cNvSpPr/>
          <p:nvPr/>
        </p:nvSpPr>
        <p:spPr>
          <a:xfrm>
            <a:off x="4132545" y="2207033"/>
            <a:ext cx="507884" cy="340285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DSPU2</a:t>
            </a:r>
          </a:p>
        </p:txBody>
      </p:sp>
      <p:cxnSp>
        <p:nvCxnSpPr>
          <p:cNvPr id="474" name="Straight Connector 473"/>
          <p:cNvCxnSpPr/>
          <p:nvPr/>
        </p:nvCxnSpPr>
        <p:spPr>
          <a:xfrm flipV="1">
            <a:off x="3665476" y="1918649"/>
            <a:ext cx="447945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75" name="Straight Connector 474"/>
          <p:cNvCxnSpPr/>
          <p:nvPr/>
        </p:nvCxnSpPr>
        <p:spPr>
          <a:xfrm flipV="1">
            <a:off x="3665476" y="2429739"/>
            <a:ext cx="447945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76" name="Straight Connector 475"/>
          <p:cNvCxnSpPr/>
          <p:nvPr/>
        </p:nvCxnSpPr>
        <p:spPr>
          <a:xfrm>
            <a:off x="3889448" y="2315309"/>
            <a:ext cx="223973" cy="1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77" name="Straight Connector 476"/>
          <p:cNvCxnSpPr/>
          <p:nvPr/>
        </p:nvCxnSpPr>
        <p:spPr>
          <a:xfrm>
            <a:off x="3800383" y="2051675"/>
            <a:ext cx="313038" cy="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78" name="Straight Connector 477"/>
          <p:cNvCxnSpPr/>
          <p:nvPr/>
        </p:nvCxnSpPr>
        <p:spPr>
          <a:xfrm flipV="1">
            <a:off x="3889448" y="1918649"/>
            <a:ext cx="0" cy="391637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sm" len="sm"/>
            <a:tailEnd type="oval" w="sm" len="sm"/>
          </a:ln>
          <a:effectLst/>
        </p:spPr>
      </p:cxnSp>
      <p:cxnSp>
        <p:nvCxnSpPr>
          <p:cNvPr id="479" name="Straight Connector 478"/>
          <p:cNvCxnSpPr/>
          <p:nvPr/>
        </p:nvCxnSpPr>
        <p:spPr>
          <a:xfrm flipH="1" flipV="1">
            <a:off x="3796630" y="2053177"/>
            <a:ext cx="3753" cy="380978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oval" w="sm" len="sm"/>
            <a:tailEnd type="none" w="med" len="med"/>
          </a:ln>
          <a:effectLst/>
        </p:spPr>
      </p:cxnSp>
      <p:sp>
        <p:nvSpPr>
          <p:cNvPr id="480" name="Rectangle 479"/>
          <p:cNvSpPr/>
          <p:nvPr/>
        </p:nvSpPr>
        <p:spPr>
          <a:xfrm>
            <a:off x="56240" y="1782133"/>
            <a:ext cx="5382536" cy="827362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ysDash"/>
          </a:ln>
          <a:effectLst/>
        </p:spPr>
        <p:txBody>
          <a:bodyPr rtlCol="0" anchor="ctr"/>
          <a:lstStyle/>
          <a:p>
            <a:pPr algn="ctr"/>
            <a:endParaRPr lang="en-GB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3" name="Pentagon 482"/>
          <p:cNvSpPr/>
          <p:nvPr/>
        </p:nvSpPr>
        <p:spPr>
          <a:xfrm flipH="1">
            <a:off x="2561272" y="1892993"/>
            <a:ext cx="518548" cy="229185"/>
          </a:xfrm>
          <a:prstGeom prst="homePlat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ADC1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4" name="Rectangle 483"/>
          <p:cNvSpPr/>
          <p:nvPr/>
        </p:nvSpPr>
        <p:spPr>
          <a:xfrm>
            <a:off x="1362076" y="1837458"/>
            <a:ext cx="1132473" cy="713875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11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</a:t>
            </a: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Frontend</a:t>
            </a:r>
          </a:p>
          <a:p>
            <a:pPr lvl="0" algn="ctr"/>
            <a:r>
              <a:rPr lang="en-GB" sz="11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MHz</a:t>
            </a:r>
            <a:r>
              <a:rPr lang="en-GB" sz="11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FSK</a:t>
            </a:r>
          </a:p>
        </p:txBody>
      </p:sp>
      <p:sp>
        <p:nvSpPr>
          <p:cNvPr id="485" name="Pentagon 484"/>
          <p:cNvSpPr/>
          <p:nvPr/>
        </p:nvSpPr>
        <p:spPr>
          <a:xfrm flipH="1">
            <a:off x="2561272" y="2266597"/>
            <a:ext cx="518548" cy="229185"/>
          </a:xfrm>
          <a:prstGeom prst="homePlat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ADC2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6" name="Pentagon 485"/>
          <p:cNvSpPr/>
          <p:nvPr/>
        </p:nvSpPr>
        <p:spPr>
          <a:xfrm>
            <a:off x="4728407" y="1892993"/>
            <a:ext cx="518548" cy="229185"/>
          </a:xfrm>
          <a:prstGeom prst="homePlat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DAC1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7" name="Pentagon 486"/>
          <p:cNvSpPr/>
          <p:nvPr/>
        </p:nvSpPr>
        <p:spPr>
          <a:xfrm>
            <a:off x="4728407" y="2266597"/>
            <a:ext cx="518548" cy="229185"/>
          </a:xfrm>
          <a:prstGeom prst="homePlat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DAC2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1" name="Straight Connector 490"/>
          <p:cNvCxnSpPr/>
          <p:nvPr/>
        </p:nvCxnSpPr>
        <p:spPr>
          <a:xfrm>
            <a:off x="2494549" y="1508849"/>
            <a:ext cx="672723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492" name="Straight Connector 491"/>
          <p:cNvCxnSpPr>
            <a:endCxn id="493" idx="1"/>
          </p:cNvCxnSpPr>
          <p:nvPr/>
        </p:nvCxnSpPr>
        <p:spPr>
          <a:xfrm>
            <a:off x="2494549" y="1139261"/>
            <a:ext cx="672723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493" name="Rectangle 492"/>
          <p:cNvSpPr/>
          <p:nvPr/>
        </p:nvSpPr>
        <p:spPr>
          <a:xfrm>
            <a:off x="3167272" y="969120"/>
            <a:ext cx="507884" cy="34028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BeamPos1</a:t>
            </a:r>
          </a:p>
        </p:txBody>
      </p:sp>
      <p:sp>
        <p:nvSpPr>
          <p:cNvPr id="494" name="Rectangle 493"/>
          <p:cNvSpPr/>
          <p:nvPr/>
        </p:nvSpPr>
        <p:spPr>
          <a:xfrm>
            <a:off x="3167272" y="1342724"/>
            <a:ext cx="507884" cy="34028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BeamPos2</a:t>
            </a:r>
          </a:p>
        </p:txBody>
      </p:sp>
      <p:sp>
        <p:nvSpPr>
          <p:cNvPr id="495" name="Rectangle 494"/>
          <p:cNvSpPr/>
          <p:nvPr/>
        </p:nvSpPr>
        <p:spPr>
          <a:xfrm>
            <a:off x="4127973" y="969340"/>
            <a:ext cx="507884" cy="34028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DSPU1</a:t>
            </a:r>
          </a:p>
        </p:txBody>
      </p:sp>
      <p:sp>
        <p:nvSpPr>
          <p:cNvPr id="496" name="Rectangle 495"/>
          <p:cNvSpPr/>
          <p:nvPr/>
        </p:nvSpPr>
        <p:spPr>
          <a:xfrm>
            <a:off x="4132545" y="1338709"/>
            <a:ext cx="507884" cy="34028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DSPU2</a:t>
            </a:r>
          </a:p>
        </p:txBody>
      </p:sp>
      <p:cxnSp>
        <p:nvCxnSpPr>
          <p:cNvPr id="497" name="Straight Connector 496"/>
          <p:cNvCxnSpPr/>
          <p:nvPr/>
        </p:nvCxnSpPr>
        <p:spPr>
          <a:xfrm flipV="1">
            <a:off x="3665476" y="1050325"/>
            <a:ext cx="447945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98" name="Straight Connector 497"/>
          <p:cNvCxnSpPr/>
          <p:nvPr/>
        </p:nvCxnSpPr>
        <p:spPr>
          <a:xfrm flipV="1">
            <a:off x="3665476" y="1561415"/>
            <a:ext cx="447945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99" name="Straight Connector 498"/>
          <p:cNvCxnSpPr/>
          <p:nvPr/>
        </p:nvCxnSpPr>
        <p:spPr>
          <a:xfrm>
            <a:off x="3889448" y="1446985"/>
            <a:ext cx="223973" cy="1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00" name="Straight Connector 499"/>
          <p:cNvCxnSpPr/>
          <p:nvPr/>
        </p:nvCxnSpPr>
        <p:spPr>
          <a:xfrm>
            <a:off x="3800383" y="1183351"/>
            <a:ext cx="313038" cy="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01" name="Straight Connector 500"/>
          <p:cNvCxnSpPr/>
          <p:nvPr/>
        </p:nvCxnSpPr>
        <p:spPr>
          <a:xfrm flipV="1">
            <a:off x="3889448" y="1050325"/>
            <a:ext cx="0" cy="391637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sm" len="sm"/>
            <a:tailEnd type="oval" w="sm" len="sm"/>
          </a:ln>
          <a:effectLst/>
        </p:spPr>
      </p:cxnSp>
      <p:cxnSp>
        <p:nvCxnSpPr>
          <p:cNvPr id="502" name="Straight Connector 501"/>
          <p:cNvCxnSpPr/>
          <p:nvPr/>
        </p:nvCxnSpPr>
        <p:spPr>
          <a:xfrm flipH="1" flipV="1">
            <a:off x="3796630" y="1184853"/>
            <a:ext cx="3753" cy="380978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oval" w="sm" len="sm"/>
            <a:tailEnd type="none" w="med" len="med"/>
          </a:ln>
          <a:effectLst/>
        </p:spPr>
      </p:cxnSp>
      <p:sp>
        <p:nvSpPr>
          <p:cNvPr id="503" name="Rectangle 502"/>
          <p:cNvSpPr/>
          <p:nvPr/>
        </p:nvSpPr>
        <p:spPr>
          <a:xfrm>
            <a:off x="56240" y="919737"/>
            <a:ext cx="5382536" cy="821434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ysDash"/>
          </a:ln>
          <a:effectLst/>
        </p:spPr>
        <p:txBody>
          <a:bodyPr rtlCol="0" anchor="ctr"/>
          <a:lstStyle/>
          <a:p>
            <a:pPr algn="ctr"/>
            <a:endParaRPr lang="en-GB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6" name="Pentagon 505"/>
          <p:cNvSpPr/>
          <p:nvPr/>
        </p:nvSpPr>
        <p:spPr>
          <a:xfrm flipH="1">
            <a:off x="2561272" y="1024669"/>
            <a:ext cx="518548" cy="229185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ADC1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7" name="Rectangle 506"/>
          <p:cNvSpPr/>
          <p:nvPr/>
        </p:nvSpPr>
        <p:spPr>
          <a:xfrm>
            <a:off x="1362076" y="969134"/>
            <a:ext cx="1132473" cy="7138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11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Baseband </a:t>
            </a: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Frontend</a:t>
            </a:r>
          </a:p>
        </p:txBody>
      </p:sp>
      <p:sp>
        <p:nvSpPr>
          <p:cNvPr id="508" name="Pentagon 507"/>
          <p:cNvSpPr/>
          <p:nvPr/>
        </p:nvSpPr>
        <p:spPr>
          <a:xfrm flipH="1">
            <a:off x="2561272" y="1398273"/>
            <a:ext cx="518548" cy="229185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ADC2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9" name="Pentagon 508"/>
          <p:cNvSpPr/>
          <p:nvPr/>
        </p:nvSpPr>
        <p:spPr>
          <a:xfrm>
            <a:off x="4728407" y="1024669"/>
            <a:ext cx="518548" cy="229185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DAC1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0" name="Pentagon 509"/>
          <p:cNvSpPr/>
          <p:nvPr/>
        </p:nvSpPr>
        <p:spPr>
          <a:xfrm>
            <a:off x="4728407" y="1398273"/>
            <a:ext cx="518548" cy="229185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DAC2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4" name="Straight Connector 513"/>
          <p:cNvCxnSpPr/>
          <p:nvPr/>
        </p:nvCxnSpPr>
        <p:spPr>
          <a:xfrm>
            <a:off x="2494549" y="658288"/>
            <a:ext cx="672723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515" name="Straight Connector 514"/>
          <p:cNvCxnSpPr>
            <a:endCxn id="516" idx="1"/>
          </p:cNvCxnSpPr>
          <p:nvPr/>
        </p:nvCxnSpPr>
        <p:spPr>
          <a:xfrm>
            <a:off x="2494549" y="288700"/>
            <a:ext cx="672723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516" name="Rectangle 515"/>
          <p:cNvSpPr/>
          <p:nvPr/>
        </p:nvSpPr>
        <p:spPr>
          <a:xfrm>
            <a:off x="3167272" y="118559"/>
            <a:ext cx="507884" cy="34028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BeamPos1</a:t>
            </a:r>
          </a:p>
        </p:txBody>
      </p:sp>
      <p:sp>
        <p:nvSpPr>
          <p:cNvPr id="517" name="Rectangle 516"/>
          <p:cNvSpPr/>
          <p:nvPr/>
        </p:nvSpPr>
        <p:spPr>
          <a:xfrm>
            <a:off x="3167272" y="492163"/>
            <a:ext cx="507884" cy="34028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BeamPos2</a:t>
            </a:r>
          </a:p>
        </p:txBody>
      </p:sp>
      <p:sp>
        <p:nvSpPr>
          <p:cNvPr id="518" name="Rectangle 517"/>
          <p:cNvSpPr/>
          <p:nvPr/>
        </p:nvSpPr>
        <p:spPr>
          <a:xfrm>
            <a:off x="4127973" y="118779"/>
            <a:ext cx="507884" cy="34028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DSPU1</a:t>
            </a:r>
          </a:p>
        </p:txBody>
      </p:sp>
      <p:sp>
        <p:nvSpPr>
          <p:cNvPr id="519" name="Rectangle 518"/>
          <p:cNvSpPr/>
          <p:nvPr/>
        </p:nvSpPr>
        <p:spPr>
          <a:xfrm>
            <a:off x="4132545" y="488148"/>
            <a:ext cx="507884" cy="34028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DSPU2</a:t>
            </a:r>
          </a:p>
        </p:txBody>
      </p:sp>
      <p:cxnSp>
        <p:nvCxnSpPr>
          <p:cNvPr id="520" name="Straight Connector 519"/>
          <p:cNvCxnSpPr/>
          <p:nvPr/>
        </p:nvCxnSpPr>
        <p:spPr>
          <a:xfrm flipV="1">
            <a:off x="3665476" y="199764"/>
            <a:ext cx="447945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21" name="Straight Connector 520"/>
          <p:cNvCxnSpPr/>
          <p:nvPr/>
        </p:nvCxnSpPr>
        <p:spPr>
          <a:xfrm flipV="1">
            <a:off x="3665476" y="710854"/>
            <a:ext cx="447945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22" name="Straight Connector 521"/>
          <p:cNvCxnSpPr/>
          <p:nvPr/>
        </p:nvCxnSpPr>
        <p:spPr>
          <a:xfrm>
            <a:off x="3889448" y="596424"/>
            <a:ext cx="223973" cy="1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23" name="Straight Connector 522"/>
          <p:cNvCxnSpPr/>
          <p:nvPr/>
        </p:nvCxnSpPr>
        <p:spPr>
          <a:xfrm>
            <a:off x="3800383" y="332790"/>
            <a:ext cx="313038" cy="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24" name="Straight Connector 523"/>
          <p:cNvCxnSpPr/>
          <p:nvPr/>
        </p:nvCxnSpPr>
        <p:spPr>
          <a:xfrm flipV="1">
            <a:off x="3889448" y="199764"/>
            <a:ext cx="0" cy="391637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sm" len="sm"/>
            <a:tailEnd type="oval" w="sm" len="sm"/>
          </a:ln>
          <a:effectLst/>
        </p:spPr>
      </p:cxnSp>
      <p:cxnSp>
        <p:nvCxnSpPr>
          <p:cNvPr id="525" name="Straight Connector 524"/>
          <p:cNvCxnSpPr/>
          <p:nvPr/>
        </p:nvCxnSpPr>
        <p:spPr>
          <a:xfrm flipH="1" flipV="1">
            <a:off x="3796630" y="334292"/>
            <a:ext cx="3753" cy="380978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oval" w="sm" len="sm"/>
            <a:tailEnd type="none" w="med" len="med"/>
          </a:ln>
          <a:effectLst/>
        </p:spPr>
      </p:cxnSp>
      <p:sp>
        <p:nvSpPr>
          <p:cNvPr id="526" name="Rectangle 525"/>
          <p:cNvSpPr/>
          <p:nvPr/>
        </p:nvSpPr>
        <p:spPr>
          <a:xfrm>
            <a:off x="56240" y="69176"/>
            <a:ext cx="5382536" cy="821434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ysDash"/>
          </a:ln>
          <a:effectLst/>
        </p:spPr>
        <p:txBody>
          <a:bodyPr rtlCol="0" anchor="ctr"/>
          <a:lstStyle/>
          <a:p>
            <a:pPr algn="ctr"/>
            <a:endParaRPr lang="en-GB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7" name="Pentagon 526"/>
          <p:cNvSpPr/>
          <p:nvPr/>
        </p:nvSpPr>
        <p:spPr>
          <a:xfrm flipH="1">
            <a:off x="2561272" y="174108"/>
            <a:ext cx="518548" cy="229185"/>
          </a:xfrm>
          <a:prstGeom prst="homePlate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ADC1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8" name="Rectangle 527"/>
          <p:cNvSpPr/>
          <p:nvPr/>
        </p:nvSpPr>
        <p:spPr>
          <a:xfrm>
            <a:off x="1362076" y="118573"/>
            <a:ext cx="1132473" cy="71387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11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</a:t>
            </a: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Frontend</a:t>
            </a:r>
          </a:p>
          <a:p>
            <a:pPr lvl="0" algn="ctr"/>
            <a:r>
              <a:rPr lang="en-GB" sz="11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MHz</a:t>
            </a:r>
            <a:endParaRPr kumimoji="0" lang="en-GB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9" name="Pentagon 528"/>
          <p:cNvSpPr/>
          <p:nvPr/>
        </p:nvSpPr>
        <p:spPr>
          <a:xfrm flipH="1">
            <a:off x="2561272" y="547712"/>
            <a:ext cx="518548" cy="229185"/>
          </a:xfrm>
          <a:prstGeom prst="homePlate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ADC2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0" name="Pentagon 529"/>
          <p:cNvSpPr/>
          <p:nvPr/>
        </p:nvSpPr>
        <p:spPr>
          <a:xfrm>
            <a:off x="4728407" y="174108"/>
            <a:ext cx="518548" cy="229185"/>
          </a:xfrm>
          <a:prstGeom prst="homePlate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DAC1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1" name="Pentagon 530"/>
          <p:cNvSpPr/>
          <p:nvPr/>
        </p:nvSpPr>
        <p:spPr>
          <a:xfrm>
            <a:off x="4728407" y="547712"/>
            <a:ext cx="518548" cy="229185"/>
          </a:xfrm>
          <a:prstGeom prst="homePlate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DAC2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5" name="Straight Connector 554"/>
          <p:cNvCxnSpPr>
            <a:endCxn id="228" idx="0"/>
          </p:cNvCxnSpPr>
          <p:nvPr/>
        </p:nvCxnSpPr>
        <p:spPr>
          <a:xfrm>
            <a:off x="6123588" y="284247"/>
            <a:ext cx="275553" cy="2426553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/>
            <a:tailEnd type="triangle"/>
          </a:ln>
          <a:effectLst/>
        </p:spPr>
      </p:cxnSp>
      <p:grpSp>
        <p:nvGrpSpPr>
          <p:cNvPr id="561" name="Group 560"/>
          <p:cNvGrpSpPr/>
          <p:nvPr/>
        </p:nvGrpSpPr>
        <p:grpSpPr>
          <a:xfrm>
            <a:off x="7865037" y="2832806"/>
            <a:ext cx="324760" cy="324760"/>
            <a:chOff x="3710635" y="2511227"/>
            <a:chExt cx="594574" cy="594574"/>
          </a:xfrm>
          <a:solidFill>
            <a:srgbClr val="92D050"/>
          </a:solidFill>
        </p:grpSpPr>
        <p:sp>
          <p:nvSpPr>
            <p:cNvPr id="562" name="Oval 561"/>
            <p:cNvSpPr/>
            <p:nvPr/>
          </p:nvSpPr>
          <p:spPr>
            <a:xfrm>
              <a:off x="3710635" y="2511227"/>
              <a:ext cx="594574" cy="594574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63" name="Group 562"/>
            <p:cNvGrpSpPr/>
            <p:nvPr/>
          </p:nvGrpSpPr>
          <p:grpSpPr>
            <a:xfrm>
              <a:off x="3845542" y="2646134"/>
              <a:ext cx="324760" cy="324760"/>
              <a:chOff x="3710635" y="2511227"/>
              <a:chExt cx="594574" cy="594574"/>
            </a:xfrm>
            <a:grpFill/>
          </p:grpSpPr>
          <p:cxnSp>
            <p:nvCxnSpPr>
              <p:cNvPr id="564" name="Straight Connector 563"/>
              <p:cNvCxnSpPr>
                <a:stCxn id="562" idx="0"/>
                <a:endCxn id="562" idx="4"/>
              </p:cNvCxnSpPr>
              <p:nvPr/>
            </p:nvCxnSpPr>
            <p:spPr>
              <a:xfrm>
                <a:off x="4007922" y="2511227"/>
                <a:ext cx="0" cy="594574"/>
              </a:xfrm>
              <a:prstGeom prst="line">
                <a:avLst/>
              </a:prstGeom>
              <a:grpFill/>
              <a:ln w="38100" cap="rnd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5" name="Straight Connector 564"/>
              <p:cNvCxnSpPr>
                <a:stCxn id="562" idx="2"/>
                <a:endCxn id="562" idx="6"/>
              </p:cNvCxnSpPr>
              <p:nvPr/>
            </p:nvCxnSpPr>
            <p:spPr>
              <a:xfrm>
                <a:off x="3710635" y="2808514"/>
                <a:ext cx="594574" cy="0"/>
              </a:xfrm>
              <a:prstGeom prst="line">
                <a:avLst/>
              </a:prstGeom>
              <a:grpFill/>
              <a:ln w="38100" cap="rnd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566" name="Straight Connector 565"/>
          <p:cNvCxnSpPr>
            <a:endCxn id="562" idx="1"/>
          </p:cNvCxnSpPr>
          <p:nvPr/>
        </p:nvCxnSpPr>
        <p:spPr>
          <a:xfrm>
            <a:off x="7567684" y="2377173"/>
            <a:ext cx="344913" cy="503193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567" name="Straight Connector 566"/>
          <p:cNvCxnSpPr/>
          <p:nvPr/>
        </p:nvCxnSpPr>
        <p:spPr>
          <a:xfrm flipV="1">
            <a:off x="7752367" y="3119531"/>
            <a:ext cx="160230" cy="123315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583" name="Straight Connector 582"/>
          <p:cNvCxnSpPr/>
          <p:nvPr/>
        </p:nvCxnSpPr>
        <p:spPr>
          <a:xfrm>
            <a:off x="7789430" y="658288"/>
            <a:ext cx="237987" cy="2174513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587" name="Straight Connector 586"/>
          <p:cNvCxnSpPr/>
          <p:nvPr/>
        </p:nvCxnSpPr>
        <p:spPr>
          <a:xfrm>
            <a:off x="7635085" y="1512866"/>
            <a:ext cx="336385" cy="133264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594" name="Straight Connector 593"/>
          <p:cNvCxnSpPr>
            <a:endCxn id="228" idx="7"/>
          </p:cNvCxnSpPr>
          <p:nvPr/>
        </p:nvCxnSpPr>
        <p:spPr>
          <a:xfrm flipH="1">
            <a:off x="6513961" y="1745544"/>
            <a:ext cx="258081" cy="1012816"/>
          </a:xfrm>
          <a:prstGeom prst="line">
            <a:avLst/>
          </a:prstGeom>
          <a:noFill/>
          <a:ln w="12700" cap="rnd" cmpd="sng" algn="ctr">
            <a:solidFill>
              <a:srgbClr val="C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598" name="Straight Connector 597"/>
          <p:cNvCxnSpPr/>
          <p:nvPr/>
        </p:nvCxnSpPr>
        <p:spPr>
          <a:xfrm>
            <a:off x="6772041" y="1745544"/>
            <a:ext cx="1971909" cy="0"/>
          </a:xfrm>
          <a:prstGeom prst="line">
            <a:avLst/>
          </a:prstGeom>
          <a:noFill/>
          <a:ln w="12700" cap="rnd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600" name="Rectangle 599"/>
          <p:cNvSpPr/>
          <p:nvPr/>
        </p:nvSpPr>
        <p:spPr>
          <a:xfrm>
            <a:off x="8117811" y="1539988"/>
            <a:ext cx="882926" cy="24363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kumimoji="0" lang="en-GB" sz="1000" b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BBQ</a:t>
            </a:r>
            <a:endParaRPr kumimoji="0" lang="en-GB" sz="1000" b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3" name="Straight Connector 602"/>
          <p:cNvCxnSpPr/>
          <p:nvPr/>
        </p:nvCxnSpPr>
        <p:spPr>
          <a:xfrm>
            <a:off x="5864779" y="284247"/>
            <a:ext cx="268334" cy="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04" name="Straight Connector 603"/>
          <p:cNvCxnSpPr/>
          <p:nvPr/>
        </p:nvCxnSpPr>
        <p:spPr>
          <a:xfrm>
            <a:off x="5747584" y="159695"/>
            <a:ext cx="117194" cy="12455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13" name="Straight Connector 612"/>
          <p:cNvCxnSpPr/>
          <p:nvPr/>
        </p:nvCxnSpPr>
        <p:spPr>
          <a:xfrm>
            <a:off x="5864779" y="1139261"/>
            <a:ext cx="163163" cy="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14" name="Straight Connector 613"/>
          <p:cNvCxnSpPr/>
          <p:nvPr/>
        </p:nvCxnSpPr>
        <p:spPr>
          <a:xfrm>
            <a:off x="5747584" y="1014709"/>
            <a:ext cx="117194" cy="12455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17" name="Straight Connector 616"/>
          <p:cNvCxnSpPr/>
          <p:nvPr/>
        </p:nvCxnSpPr>
        <p:spPr>
          <a:xfrm>
            <a:off x="5864779" y="2007806"/>
            <a:ext cx="163163" cy="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18" name="Straight Connector 617"/>
          <p:cNvCxnSpPr/>
          <p:nvPr/>
        </p:nvCxnSpPr>
        <p:spPr>
          <a:xfrm>
            <a:off x="5747584" y="1883254"/>
            <a:ext cx="117194" cy="12455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21" name="Straight Connector 620"/>
          <p:cNvCxnSpPr>
            <a:endCxn id="228" idx="2"/>
          </p:cNvCxnSpPr>
          <p:nvPr/>
        </p:nvCxnSpPr>
        <p:spPr>
          <a:xfrm flipV="1">
            <a:off x="5864779" y="2873180"/>
            <a:ext cx="371982" cy="4105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22" name="Straight Connector 621"/>
          <p:cNvCxnSpPr/>
          <p:nvPr/>
        </p:nvCxnSpPr>
        <p:spPr>
          <a:xfrm>
            <a:off x="5747584" y="2752733"/>
            <a:ext cx="117194" cy="12455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25" name="Straight Connector 624"/>
          <p:cNvCxnSpPr/>
          <p:nvPr/>
        </p:nvCxnSpPr>
        <p:spPr>
          <a:xfrm>
            <a:off x="7204917" y="653677"/>
            <a:ext cx="584513" cy="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26" name="Straight Connector 625"/>
          <p:cNvCxnSpPr/>
          <p:nvPr/>
        </p:nvCxnSpPr>
        <p:spPr>
          <a:xfrm>
            <a:off x="7087722" y="529125"/>
            <a:ext cx="117194" cy="12455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29" name="Straight Connector 628"/>
          <p:cNvCxnSpPr/>
          <p:nvPr/>
        </p:nvCxnSpPr>
        <p:spPr>
          <a:xfrm>
            <a:off x="7204917" y="1508691"/>
            <a:ext cx="430168" cy="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30" name="Straight Connector 629"/>
          <p:cNvCxnSpPr/>
          <p:nvPr/>
        </p:nvCxnSpPr>
        <p:spPr>
          <a:xfrm>
            <a:off x="7087722" y="1384139"/>
            <a:ext cx="117194" cy="12455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33" name="Straight Connector 632"/>
          <p:cNvCxnSpPr/>
          <p:nvPr/>
        </p:nvCxnSpPr>
        <p:spPr>
          <a:xfrm flipV="1">
            <a:off x="7204917" y="2377173"/>
            <a:ext cx="362767" cy="63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34" name="Straight Connector 633"/>
          <p:cNvCxnSpPr/>
          <p:nvPr/>
        </p:nvCxnSpPr>
        <p:spPr>
          <a:xfrm>
            <a:off x="7087722" y="2252684"/>
            <a:ext cx="117194" cy="12455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37" name="Straight Connector 636"/>
          <p:cNvCxnSpPr/>
          <p:nvPr/>
        </p:nvCxnSpPr>
        <p:spPr>
          <a:xfrm>
            <a:off x="7204917" y="3246715"/>
            <a:ext cx="535223" cy="565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38" name="Straight Connector 637"/>
          <p:cNvCxnSpPr/>
          <p:nvPr/>
        </p:nvCxnSpPr>
        <p:spPr>
          <a:xfrm>
            <a:off x="7087722" y="3122163"/>
            <a:ext cx="117194" cy="12455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5632948" y="113818"/>
            <a:ext cx="356473" cy="2921742"/>
          </a:xfrm>
          <a:prstGeom prst="rect">
            <a:avLst/>
          </a:prstGeom>
          <a:noFill/>
          <a:ln>
            <a:solidFill>
              <a:srgbClr val="0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2" name="Rectangle 181"/>
          <p:cNvSpPr/>
          <p:nvPr/>
        </p:nvSpPr>
        <p:spPr>
          <a:xfrm>
            <a:off x="6981542" y="444915"/>
            <a:ext cx="356473" cy="2921742"/>
          </a:xfrm>
          <a:prstGeom prst="rect">
            <a:avLst/>
          </a:prstGeom>
          <a:noFill/>
          <a:ln>
            <a:solidFill>
              <a:srgbClr val="0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7" name="Rectangle 186"/>
          <p:cNvSpPr/>
          <p:nvPr/>
        </p:nvSpPr>
        <p:spPr>
          <a:xfrm>
            <a:off x="5840235" y="68528"/>
            <a:ext cx="919481" cy="22782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1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 M1</a:t>
            </a:r>
            <a:endParaRPr kumimoji="0" lang="en-GB" sz="10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7221825" y="390173"/>
            <a:ext cx="856531" cy="22782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1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 M2</a:t>
            </a:r>
            <a:endParaRPr kumimoji="0" lang="en-GB" sz="10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5535363" y="242860"/>
            <a:ext cx="530647" cy="22782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pLHC</a:t>
            </a:r>
            <a:endParaRPr kumimoji="0" lang="en-GB" sz="8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6901964" y="608964"/>
            <a:ext cx="530647" cy="22782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pLHC</a:t>
            </a:r>
            <a:endParaRPr kumimoji="0" lang="en-GB" sz="8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5535363" y="1084679"/>
            <a:ext cx="530647" cy="22782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pFT</a:t>
            </a:r>
            <a:endParaRPr kumimoji="0" lang="en-GB" sz="8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6901964" y="1473643"/>
            <a:ext cx="530647" cy="22782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pFT</a:t>
            </a:r>
            <a:endParaRPr kumimoji="0" lang="en-GB" sz="8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5535363" y="1951362"/>
            <a:ext cx="530647" cy="22782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Ions</a:t>
            </a:r>
            <a:endParaRPr kumimoji="0" lang="en-GB" sz="8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6901964" y="2340326"/>
            <a:ext cx="530647" cy="22782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Ions</a:t>
            </a:r>
            <a:endParaRPr kumimoji="0" lang="en-GB" sz="8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5535363" y="2821038"/>
            <a:ext cx="530647" cy="22782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Scrub</a:t>
            </a:r>
            <a:endParaRPr kumimoji="0" lang="en-GB" sz="8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6901964" y="3210002"/>
            <a:ext cx="530647" cy="22782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Scrub</a:t>
            </a:r>
            <a:endParaRPr kumimoji="0" lang="en-GB" sz="8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7" name="Straight Connector 196"/>
          <p:cNvCxnSpPr/>
          <p:nvPr/>
        </p:nvCxnSpPr>
        <p:spPr>
          <a:xfrm flipH="1">
            <a:off x="6551998" y="2872475"/>
            <a:ext cx="349966" cy="705"/>
          </a:xfrm>
          <a:prstGeom prst="line">
            <a:avLst/>
          </a:prstGeom>
          <a:noFill/>
          <a:ln w="12700" cap="rnd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sp>
        <p:nvSpPr>
          <p:cNvPr id="198" name="Rectangle 197"/>
          <p:cNvSpPr/>
          <p:nvPr/>
        </p:nvSpPr>
        <p:spPr>
          <a:xfrm>
            <a:off x="6541883" y="2581148"/>
            <a:ext cx="441463" cy="32457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kumimoji="0" lang="en-GB" sz="800" b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VNA</a:t>
            </a:r>
            <a:endParaRPr kumimoji="0" lang="en-GB" sz="8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8166349" y="2697882"/>
            <a:ext cx="527777" cy="32457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kumimoji="0" lang="en-GB" sz="800" b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VNA</a:t>
            </a:r>
            <a:endParaRPr kumimoji="0" lang="en-GB" sz="8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0" name="Straight Connector 199"/>
          <p:cNvCxnSpPr/>
          <p:nvPr/>
        </p:nvCxnSpPr>
        <p:spPr>
          <a:xfrm flipH="1">
            <a:off x="8190443" y="2995186"/>
            <a:ext cx="349966" cy="705"/>
          </a:xfrm>
          <a:prstGeom prst="line">
            <a:avLst/>
          </a:prstGeom>
          <a:noFill/>
          <a:ln w="12700" cap="rnd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201" name="Straight Connector 200"/>
          <p:cNvCxnSpPr/>
          <p:nvPr/>
        </p:nvCxnSpPr>
        <p:spPr>
          <a:xfrm>
            <a:off x="54214" y="4482864"/>
            <a:ext cx="9024472" cy="0"/>
          </a:xfrm>
          <a:prstGeom prst="line">
            <a:avLst/>
          </a:prstGeom>
          <a:noFill/>
          <a:ln w="12700" cap="rnd" cmpd="sng" algn="ctr">
            <a:solidFill>
              <a:schemeClr val="accent4">
                <a:lumMod val="60000"/>
                <a:lumOff val="40000"/>
              </a:schemeClr>
            </a:solidFill>
            <a:prstDash val="lgDash"/>
            <a:headEnd type="none" w="med" len="med"/>
            <a:tailEnd type="none" w="med" len="med"/>
          </a:ln>
          <a:effectLst/>
        </p:spPr>
      </p:cxnSp>
      <p:sp>
        <p:nvSpPr>
          <p:cNvPr id="202" name="Rectangle 201"/>
          <p:cNvSpPr/>
          <p:nvPr/>
        </p:nvSpPr>
        <p:spPr>
          <a:xfrm>
            <a:off x="136506" y="4136195"/>
            <a:ext cx="1312949" cy="6933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en-GB" sz="1200" b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SURFACE BA2</a:t>
            </a:r>
          </a:p>
          <a:p>
            <a:pPr lvl="0"/>
            <a:endParaRPr lang="en-GB" sz="100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kumimoji="0" lang="en-GB" sz="1200" b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TUNNEL LSS2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3132865" y="3490358"/>
            <a:ext cx="882926" cy="6933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en-GB" sz="1200" b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pLHC</a:t>
            </a:r>
            <a:r>
              <a:rPr kumimoji="0" lang="en-GB" sz="12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en-GB" sz="1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Scrub</a:t>
            </a:r>
          </a:p>
          <a:p>
            <a:pPr lvl="0"/>
            <a:r>
              <a:rPr kumimoji="0" lang="en-GB" sz="12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Ions</a:t>
            </a:r>
          </a:p>
        </p:txBody>
      </p:sp>
      <p:sp>
        <p:nvSpPr>
          <p:cNvPr id="204" name="Rectangle 203"/>
          <p:cNvSpPr/>
          <p:nvPr/>
        </p:nvSpPr>
        <p:spPr>
          <a:xfrm>
            <a:off x="3142794" y="4550231"/>
            <a:ext cx="882926" cy="6933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en-GB" sz="1200" b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pFT</a:t>
            </a:r>
            <a:endParaRPr kumimoji="0" lang="en-GB" sz="1200" b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Down Arrow 204"/>
          <p:cNvSpPr/>
          <p:nvPr/>
        </p:nvSpPr>
        <p:spPr>
          <a:xfrm rot="5400000">
            <a:off x="2885394" y="4851832"/>
            <a:ext cx="260765" cy="157395"/>
          </a:xfrm>
          <a:prstGeom prst="downArrow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06" name="Down Arrow 205"/>
          <p:cNvSpPr/>
          <p:nvPr/>
        </p:nvSpPr>
        <p:spPr>
          <a:xfrm rot="5400000">
            <a:off x="2885394" y="3758328"/>
            <a:ext cx="260765" cy="157395"/>
          </a:xfrm>
          <a:prstGeom prst="downArrow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07" name="Rectangle 206"/>
          <p:cNvSpPr/>
          <p:nvPr/>
        </p:nvSpPr>
        <p:spPr>
          <a:xfrm>
            <a:off x="5491547" y="3525830"/>
            <a:ext cx="1654772" cy="2584770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rtlCol="0" anchor="ctr"/>
          <a:lstStyle/>
          <a:p>
            <a:pPr algn="ctr"/>
            <a:endParaRPr lang="en-GB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8" name="Isosceles Triangle 207"/>
          <p:cNvSpPr/>
          <p:nvPr/>
        </p:nvSpPr>
        <p:spPr>
          <a:xfrm rot="10800000">
            <a:off x="6133114" y="3664139"/>
            <a:ext cx="533983" cy="46033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GB" sz="1100" ker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9" name="Straight Connector 208"/>
          <p:cNvCxnSpPr>
            <a:endCxn id="208" idx="0"/>
          </p:cNvCxnSpPr>
          <p:nvPr/>
        </p:nvCxnSpPr>
        <p:spPr>
          <a:xfrm flipV="1">
            <a:off x="6399081" y="4124469"/>
            <a:ext cx="1024" cy="801725"/>
          </a:xfrm>
          <a:prstGeom prst="line">
            <a:avLst/>
          </a:prstGeom>
          <a:noFill/>
          <a:ln w="1905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10" name="Oval 209"/>
          <p:cNvSpPr/>
          <p:nvPr/>
        </p:nvSpPr>
        <p:spPr>
          <a:xfrm flipV="1">
            <a:off x="6399080" y="4326555"/>
            <a:ext cx="312618" cy="312618"/>
          </a:xfrm>
          <a:prstGeom prst="ellipse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Isosceles Triangle 210"/>
          <p:cNvSpPr/>
          <p:nvPr/>
        </p:nvSpPr>
        <p:spPr>
          <a:xfrm rot="10800000">
            <a:off x="6123589" y="4865906"/>
            <a:ext cx="533983" cy="46033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GB" sz="1100" ker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6027942" y="5541845"/>
            <a:ext cx="744099" cy="49597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GB" sz="11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KICKER1</a:t>
            </a:r>
          </a:p>
        </p:txBody>
      </p:sp>
      <p:cxnSp>
        <p:nvCxnSpPr>
          <p:cNvPr id="213" name="Straight Connector 212"/>
          <p:cNvCxnSpPr>
            <a:stCxn id="211" idx="0"/>
          </p:cNvCxnSpPr>
          <p:nvPr/>
        </p:nvCxnSpPr>
        <p:spPr>
          <a:xfrm>
            <a:off x="6390580" y="5326236"/>
            <a:ext cx="9257" cy="215609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214" name="Isosceles Triangle 213"/>
          <p:cNvSpPr/>
          <p:nvPr/>
        </p:nvSpPr>
        <p:spPr>
          <a:xfrm rot="10800000">
            <a:off x="7765323" y="3664139"/>
            <a:ext cx="533983" cy="460330"/>
          </a:xfrm>
          <a:prstGeom prst="triangle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GB" sz="1100" ker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5" name="Straight Connector 214"/>
          <p:cNvCxnSpPr>
            <a:endCxn id="214" idx="0"/>
          </p:cNvCxnSpPr>
          <p:nvPr/>
        </p:nvCxnSpPr>
        <p:spPr>
          <a:xfrm flipV="1">
            <a:off x="8031290" y="4124469"/>
            <a:ext cx="1024" cy="801725"/>
          </a:xfrm>
          <a:prstGeom prst="line">
            <a:avLst/>
          </a:prstGeom>
          <a:noFill/>
          <a:ln w="1905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16" name="Oval 215"/>
          <p:cNvSpPr/>
          <p:nvPr/>
        </p:nvSpPr>
        <p:spPr>
          <a:xfrm flipV="1">
            <a:off x="8031289" y="4326555"/>
            <a:ext cx="312618" cy="312618"/>
          </a:xfrm>
          <a:prstGeom prst="ellipse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Isosceles Triangle 216"/>
          <p:cNvSpPr/>
          <p:nvPr/>
        </p:nvSpPr>
        <p:spPr>
          <a:xfrm rot="10800000">
            <a:off x="7755798" y="4865906"/>
            <a:ext cx="533983" cy="460330"/>
          </a:xfrm>
          <a:prstGeom prst="triangle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GB" sz="1100" ker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8" name="Straight Connector 217"/>
          <p:cNvCxnSpPr>
            <a:stCxn id="217" idx="0"/>
          </p:cNvCxnSpPr>
          <p:nvPr/>
        </p:nvCxnSpPr>
        <p:spPr>
          <a:xfrm>
            <a:off x="8022789" y="5326236"/>
            <a:ext cx="9257" cy="215609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219" name="Rectangle 218"/>
          <p:cNvSpPr/>
          <p:nvPr/>
        </p:nvSpPr>
        <p:spPr>
          <a:xfrm>
            <a:off x="5574450" y="3603851"/>
            <a:ext cx="531570" cy="49597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PLC1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7215562" y="3525830"/>
            <a:ext cx="1709321" cy="2584770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rtlCol="0" anchor="ctr"/>
          <a:lstStyle/>
          <a:p>
            <a:pPr algn="ctr"/>
            <a:endParaRPr lang="en-GB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8343907" y="3603851"/>
            <a:ext cx="531570" cy="495972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PLC2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6427261" y="3671729"/>
            <a:ext cx="882926" cy="32457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200 W</a:t>
            </a:r>
          </a:p>
          <a:p>
            <a:pPr lvl="0" algn="ctr"/>
            <a:r>
              <a:rPr lang="en-GB" sz="1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Driver</a:t>
            </a:r>
            <a:endParaRPr kumimoji="0" lang="en-GB" sz="1000" b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7286000" y="3671729"/>
            <a:ext cx="698170" cy="32457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200 W</a:t>
            </a:r>
          </a:p>
          <a:p>
            <a:pPr lvl="0"/>
            <a:r>
              <a:rPr lang="en-GB" sz="1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Driver</a:t>
            </a:r>
            <a:endParaRPr kumimoji="0" lang="en-GB" sz="1000" b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6395208" y="4926194"/>
            <a:ext cx="882926" cy="32457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</a:p>
          <a:p>
            <a:pPr lvl="0" algn="ctr"/>
            <a:r>
              <a:rPr lang="en-GB" sz="1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endParaRPr kumimoji="0" lang="en-GB" sz="1000" b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7286000" y="4933784"/>
            <a:ext cx="698170" cy="32457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</a:p>
          <a:p>
            <a:pPr lvl="0"/>
            <a:r>
              <a:rPr lang="en-GB" sz="1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endParaRPr kumimoji="0" lang="en-GB" sz="1000" b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5442734" y="4584289"/>
            <a:ext cx="738643" cy="68381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1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Damper Power System</a:t>
            </a:r>
            <a:endParaRPr kumimoji="0" lang="en-GB" sz="1200" b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7667436" y="5541845"/>
            <a:ext cx="744099" cy="495972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GB" sz="11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KICKER2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328117" y="118779"/>
            <a:ext cx="993977" cy="6933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2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SPS Damper Loops</a:t>
            </a:r>
          </a:p>
          <a:p>
            <a:pPr lvl="0" algn="ctr"/>
            <a:r>
              <a:rPr kumimoji="0" lang="en-GB" sz="1200" b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pLHC</a:t>
            </a:r>
            <a:endParaRPr kumimoji="0" lang="en-GB" sz="1200" b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328117" y="978623"/>
            <a:ext cx="993977" cy="6933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2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SPS Damper Loops</a:t>
            </a:r>
          </a:p>
          <a:p>
            <a:pPr lvl="0" algn="ctr"/>
            <a:r>
              <a:rPr kumimoji="0" lang="en-GB" sz="1200" b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pFT</a:t>
            </a:r>
            <a:endParaRPr kumimoji="0" lang="en-GB" sz="1200" b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328118" y="1817077"/>
            <a:ext cx="993977" cy="6933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1200" kern="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SPS Damper Loops</a:t>
            </a:r>
          </a:p>
          <a:p>
            <a:pPr lvl="0" algn="ctr"/>
            <a:r>
              <a:rPr lang="en-GB" sz="1200" b="1" kern="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Ions</a:t>
            </a:r>
            <a:endParaRPr kumimoji="0" lang="en-GB" sz="1200" b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328118" y="2697151"/>
            <a:ext cx="993977" cy="6933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1200" kern="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SPS Damper Loops</a:t>
            </a:r>
          </a:p>
          <a:p>
            <a:pPr lvl="0" algn="ctr"/>
            <a:r>
              <a:rPr lang="en-GB" sz="1200" b="1" kern="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Scrub</a:t>
            </a:r>
            <a:endParaRPr kumimoji="0" lang="en-GB" sz="1200" b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8" name="Rectangle 237"/>
          <p:cNvSpPr/>
          <p:nvPr/>
        </p:nvSpPr>
        <p:spPr>
          <a:xfrm rot="16200000">
            <a:off x="-564773" y="778495"/>
            <a:ext cx="1540360" cy="245420"/>
          </a:xfrm>
          <a:prstGeom prst="rect">
            <a:avLst/>
          </a:prstGeom>
          <a:solidFill>
            <a:srgbClr val="92D050"/>
          </a:solidFill>
          <a:ln w="1905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lvl="0" algn="ctr"/>
            <a:r>
              <a:rPr lang="en-GB" sz="1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cfv-ba2-alltrdamp[</a:t>
            </a:r>
            <a:r>
              <a:rPr lang="en-GB" sz="10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</a:t>
            </a:r>
            <a:r>
              <a:rPr lang="en-GB" sz="1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]1</a:t>
            </a:r>
            <a:endParaRPr lang="en-GB" sz="1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" name="Rectangle 238"/>
          <p:cNvSpPr/>
          <p:nvPr/>
        </p:nvSpPr>
        <p:spPr>
          <a:xfrm rot="16200000">
            <a:off x="-564773" y="2489007"/>
            <a:ext cx="1540360" cy="24542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lvl="0" algn="ctr"/>
            <a:r>
              <a:rPr lang="en-GB" sz="1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cfv-ba2-alltrdamp[</a:t>
            </a:r>
            <a:r>
              <a:rPr lang="en-GB" sz="10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</a:t>
            </a:r>
            <a:r>
              <a:rPr lang="en-GB" sz="1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]2</a:t>
            </a:r>
            <a:endParaRPr lang="en-GB" sz="1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0" name="Rounded Rectangle 239"/>
          <p:cNvSpPr/>
          <p:nvPr/>
        </p:nvSpPr>
        <p:spPr>
          <a:xfrm>
            <a:off x="3547375" y="4010731"/>
            <a:ext cx="1900183" cy="1228366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u="sng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2015 SETUP:</a:t>
            </a:r>
          </a:p>
          <a:p>
            <a:endParaRPr lang="en-GB" sz="700" b="1" u="sng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en-GB" sz="14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pLHC</a:t>
            </a:r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Module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at injection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- 1 Damper in </a:t>
            </a:r>
            <a:r>
              <a:rPr lang="en-US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1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/>
          <p:cNvCxnSpPr>
            <a:stCxn id="55" idx="3"/>
            <a:endCxn id="54" idx="1"/>
          </p:cNvCxnSpPr>
          <p:nvPr/>
        </p:nvCxnSpPr>
        <p:spPr>
          <a:xfrm>
            <a:off x="1893280" y="2171700"/>
            <a:ext cx="537802" cy="0"/>
          </a:xfrm>
          <a:prstGeom prst="line">
            <a:avLst/>
          </a:prstGeom>
          <a:noFill/>
          <a:ln w="19050" cap="rnd" cmpd="sng" algn="ctr">
            <a:solidFill>
              <a:schemeClr val="tx1">
                <a:lumMod val="60000"/>
                <a:lumOff val="40000"/>
              </a:scheme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6" name="Straight Connector 75"/>
          <p:cNvCxnSpPr>
            <a:stCxn id="75" idx="3"/>
            <a:endCxn id="55" idx="1"/>
          </p:cNvCxnSpPr>
          <p:nvPr/>
        </p:nvCxnSpPr>
        <p:spPr>
          <a:xfrm>
            <a:off x="965443" y="2171700"/>
            <a:ext cx="380637" cy="0"/>
          </a:xfrm>
          <a:prstGeom prst="line">
            <a:avLst/>
          </a:prstGeom>
          <a:noFill/>
          <a:ln w="19050" cap="rnd" cmpd="sng" algn="ctr">
            <a:solidFill>
              <a:schemeClr val="tx1">
                <a:lumMod val="60000"/>
                <a:lumOff val="40000"/>
              </a:scheme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Connector 41"/>
          <p:cNvCxnSpPr>
            <a:stCxn id="37" idx="3"/>
            <a:endCxn id="38" idx="3"/>
          </p:cNvCxnSpPr>
          <p:nvPr/>
        </p:nvCxnSpPr>
        <p:spPr>
          <a:xfrm>
            <a:off x="4907514" y="3780574"/>
            <a:ext cx="2062492" cy="0"/>
          </a:xfrm>
          <a:prstGeom prst="line">
            <a:avLst/>
          </a:prstGeom>
          <a:noFill/>
          <a:ln w="19050" cap="rnd" cmpd="sng" algn="ctr">
            <a:solidFill>
              <a:schemeClr val="tx1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40" idx="3"/>
          </p:cNvCxnSpPr>
          <p:nvPr/>
        </p:nvCxnSpPr>
        <p:spPr>
          <a:xfrm>
            <a:off x="5954811" y="3186036"/>
            <a:ext cx="0" cy="604063"/>
          </a:xfrm>
          <a:prstGeom prst="line">
            <a:avLst/>
          </a:prstGeom>
          <a:noFill/>
          <a:ln w="19050" cap="rnd" cmpd="sng" algn="ctr">
            <a:solidFill>
              <a:schemeClr val="tx1">
                <a:lumMod val="60000"/>
                <a:lumOff val="40000"/>
              </a:schemeClr>
            </a:solidFill>
            <a:prstDash val="solid"/>
            <a:headEnd type="none" w="med" len="med"/>
            <a:tailEnd type="oval" w="med" len="med"/>
          </a:ln>
          <a:effectLst/>
        </p:spPr>
      </p:cxnSp>
      <p:grpSp>
        <p:nvGrpSpPr>
          <p:cNvPr id="87" name="Group 86"/>
          <p:cNvGrpSpPr/>
          <p:nvPr/>
        </p:nvGrpSpPr>
        <p:grpSpPr>
          <a:xfrm>
            <a:off x="1893280" y="1771650"/>
            <a:ext cx="535607" cy="1062331"/>
            <a:chOff x="1893280" y="1771650"/>
            <a:chExt cx="535607" cy="4152900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2428887" y="1771650"/>
              <a:ext cx="0" cy="4152900"/>
            </a:xfrm>
            <a:prstGeom prst="line">
              <a:avLst/>
            </a:prstGeom>
            <a:noFill/>
            <a:ln w="12700" cap="rnd" cmpd="sng" algn="ctr">
              <a:solidFill>
                <a:schemeClr val="bg1">
                  <a:lumMod val="65000"/>
                </a:schemeClr>
              </a:solidFill>
              <a:prstDash val="lgDash"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>
            <a:xfrm>
              <a:off x="1893280" y="1771650"/>
              <a:ext cx="0" cy="4152900"/>
            </a:xfrm>
            <a:prstGeom prst="line">
              <a:avLst/>
            </a:prstGeom>
            <a:noFill/>
            <a:ln w="12700" cap="rnd" cmpd="sng" algn="ctr">
              <a:solidFill>
                <a:schemeClr val="bg1">
                  <a:lumMod val="65000"/>
                </a:schemeClr>
              </a:solidFill>
              <a:prstDash val="lgDash"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Parameters for Ions operation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07. 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Ions 2015 -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001417"/>
            <a:ext cx="842962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 dirty="0" smtClean="0"/>
              <a:t>Key </a:t>
            </a:r>
            <a:r>
              <a:rPr lang="en-GB" sz="1400" b="1" dirty="0"/>
              <a:t>Parameters:</a:t>
            </a:r>
          </a:p>
          <a:p>
            <a:pPr lvl="1"/>
            <a:r>
              <a:rPr lang="en-GB" sz="1400" dirty="0" smtClean="0"/>
              <a:t>PU sampling delay (analogue to digital conversion)</a:t>
            </a:r>
          </a:p>
          <a:p>
            <a:pPr lvl="1"/>
            <a:r>
              <a:rPr lang="en-US" sz="1400" dirty="0" smtClean="0"/>
              <a:t>Kicker output delay (digital to analog conversion)</a:t>
            </a:r>
            <a:endParaRPr lang="en-GB" sz="1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37363" y="3963138"/>
            <a:ext cx="5596829" cy="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  <a:headEnd type="none" w="med" len="med"/>
            <a:tailEnd type="none" w="med" len="med"/>
          </a:ln>
          <a:effectLst/>
        </p:spPr>
      </p:cxnSp>
      <p:sp>
        <p:nvSpPr>
          <p:cNvPr id="14" name="Down Arrow 13"/>
          <p:cNvSpPr/>
          <p:nvPr/>
        </p:nvSpPr>
        <p:spPr>
          <a:xfrm rot="16200000">
            <a:off x="6542105" y="3988966"/>
            <a:ext cx="241662" cy="539931"/>
          </a:xfrm>
          <a:prstGeom prst="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479123" y="2431357"/>
            <a:ext cx="951379" cy="75565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Controller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71019" y="3588010"/>
            <a:ext cx="951379" cy="75565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Actuator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79122" y="4748818"/>
            <a:ext cx="951379" cy="75565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Beam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60683" y="3588010"/>
            <a:ext cx="951379" cy="75565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Sensor</a:t>
            </a:r>
          </a:p>
        </p:txBody>
      </p:sp>
      <p:cxnSp>
        <p:nvCxnSpPr>
          <p:cNvPr id="20" name="Elbow Connector 19"/>
          <p:cNvCxnSpPr>
            <a:stCxn id="19" idx="0"/>
            <a:endCxn id="16" idx="1"/>
          </p:cNvCxnSpPr>
          <p:nvPr/>
        </p:nvCxnSpPr>
        <p:spPr>
          <a:xfrm rot="5400000" flipH="1" flipV="1">
            <a:off x="4568334" y="2677221"/>
            <a:ext cx="778828" cy="1042750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stealth" w="lg" len="lg"/>
          </a:ln>
          <a:effectLst/>
        </p:spPr>
      </p:cxnSp>
      <p:cxnSp>
        <p:nvCxnSpPr>
          <p:cNvPr id="21" name="Elbow Connector 20"/>
          <p:cNvCxnSpPr>
            <a:stCxn id="16" idx="3"/>
            <a:endCxn id="17" idx="0"/>
          </p:cNvCxnSpPr>
          <p:nvPr/>
        </p:nvCxnSpPr>
        <p:spPr>
          <a:xfrm>
            <a:off x="6430502" y="2809182"/>
            <a:ext cx="1016207" cy="778828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stealth" w="lg" len="lg"/>
          </a:ln>
          <a:effectLst/>
        </p:spPr>
      </p:cxnSp>
      <p:cxnSp>
        <p:nvCxnSpPr>
          <p:cNvPr id="22" name="Elbow Connector 21"/>
          <p:cNvCxnSpPr>
            <a:stCxn id="17" idx="2"/>
          </p:cNvCxnSpPr>
          <p:nvPr/>
        </p:nvCxnSpPr>
        <p:spPr>
          <a:xfrm rot="5400000">
            <a:off x="6549192" y="4224971"/>
            <a:ext cx="778828" cy="1016207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stealth" w="lg" len="lg"/>
          </a:ln>
          <a:effectLst/>
        </p:spPr>
      </p:cxnSp>
      <p:cxnSp>
        <p:nvCxnSpPr>
          <p:cNvPr id="23" name="Elbow Connector 22"/>
          <p:cNvCxnSpPr>
            <a:stCxn id="18" idx="1"/>
            <a:endCxn id="19" idx="2"/>
          </p:cNvCxnSpPr>
          <p:nvPr/>
        </p:nvCxnSpPr>
        <p:spPr>
          <a:xfrm rot="10800000">
            <a:off x="4436374" y="4343661"/>
            <a:ext cx="1042749" cy="782983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stealth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22349" y="2491632"/>
                <a:ext cx="5666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349" y="2491632"/>
                <a:ext cx="566694" cy="307777"/>
              </a:xfrm>
              <a:prstGeom prst="rect">
                <a:avLst/>
              </a:prstGeom>
              <a:blipFill rotWithShape="0"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039813" y="2458924"/>
                <a:ext cx="5691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813" y="2458924"/>
                <a:ext cx="569130" cy="307777"/>
              </a:xfrm>
              <a:prstGeom prst="rect">
                <a:avLst/>
              </a:prstGeom>
              <a:blipFill rotWithShape="0">
                <a:blip r:embed="rId3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21764" y="5142089"/>
                <a:ext cx="5629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764" y="5142089"/>
                <a:ext cx="562975" cy="307777"/>
              </a:xfrm>
              <a:prstGeom prst="rect">
                <a:avLst/>
              </a:prstGeom>
              <a:blipFill rotWithShape="0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22349" y="5120730"/>
                <a:ext cx="5999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349" y="5120730"/>
                <a:ext cx="599972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Down Arrow 27"/>
          <p:cNvSpPr/>
          <p:nvPr/>
        </p:nvSpPr>
        <p:spPr>
          <a:xfrm rot="16200000">
            <a:off x="3546117" y="3988965"/>
            <a:ext cx="241662" cy="539931"/>
          </a:xfrm>
          <a:prstGeom prst="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2505353" y="3904751"/>
            <a:ext cx="124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100" dirty="0" smtClean="0">
                <a:solidFill>
                  <a:srgbClr val="00B050"/>
                </a:solidFill>
              </a:rPr>
              <a:t>SAMPLING DELAY</a:t>
            </a:r>
            <a:endParaRPr lang="en-US" sz="1400" b="0" spc="-100" dirty="0" smtClean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70042" y="4011020"/>
            <a:ext cx="124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100" dirty="0" smtClean="0">
                <a:solidFill>
                  <a:srgbClr val="00B050"/>
                </a:solidFill>
              </a:rPr>
              <a:t>OUTPUT DELAY</a:t>
            </a:r>
            <a:endParaRPr lang="en-US" sz="1400" b="0" spc="-100" dirty="0" smtClean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87226" y="3469858"/>
            <a:ext cx="1146966" cy="463251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Discrete-time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987226" y="3993168"/>
            <a:ext cx="1146966" cy="42291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Continuous-time</a:t>
            </a:r>
          </a:p>
        </p:txBody>
      </p:sp>
      <p:sp>
        <p:nvSpPr>
          <p:cNvPr id="37" name="Isosceles Triangle 36"/>
          <p:cNvSpPr/>
          <p:nvPr/>
        </p:nvSpPr>
        <p:spPr>
          <a:xfrm rot="16200000">
            <a:off x="4751067" y="3720189"/>
            <a:ext cx="192124" cy="120769"/>
          </a:xfrm>
          <a:prstGeom prst="triangle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Isosceles Triangle 37"/>
          <p:cNvSpPr/>
          <p:nvPr/>
        </p:nvSpPr>
        <p:spPr>
          <a:xfrm rot="5400000" flipH="1">
            <a:off x="6934328" y="3720189"/>
            <a:ext cx="192124" cy="120769"/>
          </a:xfrm>
          <a:prstGeom prst="triangle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Isosceles Triangle 39"/>
          <p:cNvSpPr/>
          <p:nvPr/>
        </p:nvSpPr>
        <p:spPr>
          <a:xfrm>
            <a:off x="5858749" y="3065267"/>
            <a:ext cx="192124" cy="120769"/>
          </a:xfrm>
          <a:prstGeom prst="triangle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/>
          <p:cNvCxnSpPr/>
          <p:nvPr/>
        </p:nvCxnSpPr>
        <p:spPr>
          <a:xfrm>
            <a:off x="5132568" y="2171700"/>
            <a:ext cx="0" cy="1608873"/>
          </a:xfrm>
          <a:prstGeom prst="line">
            <a:avLst/>
          </a:prstGeom>
          <a:noFill/>
          <a:ln w="19050" cap="rnd" cmpd="sng" algn="ctr">
            <a:solidFill>
              <a:schemeClr val="tx1">
                <a:lumMod val="60000"/>
                <a:lumOff val="40000"/>
              </a:schemeClr>
            </a:solidFill>
            <a:prstDash val="solid"/>
            <a:headEnd type="none" w="med" len="med"/>
            <a:tailEnd type="oval" w="med" len="med"/>
          </a:ln>
          <a:effectLst/>
        </p:spPr>
      </p:cxnSp>
      <p:cxnSp>
        <p:nvCxnSpPr>
          <p:cNvPr id="53" name="Straight Connector 52"/>
          <p:cNvCxnSpPr>
            <a:stCxn id="54" idx="3"/>
          </p:cNvCxnSpPr>
          <p:nvPr/>
        </p:nvCxnSpPr>
        <p:spPr>
          <a:xfrm>
            <a:off x="2978282" y="2171700"/>
            <a:ext cx="2154286" cy="0"/>
          </a:xfrm>
          <a:prstGeom prst="line">
            <a:avLst/>
          </a:prstGeom>
          <a:noFill/>
          <a:ln w="19050" cap="rnd" cmpd="sng" algn="ctr">
            <a:solidFill>
              <a:schemeClr val="tx1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54" name="Rectangle 53"/>
          <p:cNvSpPr/>
          <p:nvPr/>
        </p:nvSpPr>
        <p:spPr>
          <a:xfrm>
            <a:off x="2431082" y="1898390"/>
            <a:ext cx="547200" cy="54662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RX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346080" y="1898390"/>
            <a:ext cx="547200" cy="54662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TX</a:t>
            </a:r>
          </a:p>
        </p:txBody>
      </p:sp>
      <p:sp>
        <p:nvSpPr>
          <p:cNvPr id="59" name="Oval 58"/>
          <p:cNvSpPr/>
          <p:nvPr/>
        </p:nvSpPr>
        <p:spPr>
          <a:xfrm>
            <a:off x="1987947" y="2171700"/>
            <a:ext cx="323850" cy="3238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Isosceles Triangle 70"/>
          <p:cNvSpPr/>
          <p:nvPr/>
        </p:nvSpPr>
        <p:spPr>
          <a:xfrm rot="5400000">
            <a:off x="3351935" y="2047138"/>
            <a:ext cx="288984" cy="249124"/>
          </a:xfrm>
          <a:prstGeom prst="triangle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244394" y="1898390"/>
            <a:ext cx="721049" cy="54662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Clock Gen.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204127" y="3451919"/>
                <a:ext cx="580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𝐶𝐿𝐾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127" y="3451919"/>
                <a:ext cx="580736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>
            <a:off x="1346080" y="2505736"/>
            <a:ext cx="542290" cy="260966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i="1" dirty="0" smtClean="0">
                <a:solidFill>
                  <a:schemeClr val="bg1">
                    <a:lumMod val="75000"/>
                  </a:schemeClr>
                </a:solidFill>
              </a:rPr>
              <a:t>BA3</a:t>
            </a:r>
          </a:p>
        </p:txBody>
      </p:sp>
      <p:sp>
        <p:nvSpPr>
          <p:cNvPr id="89" name="Rectangle 88"/>
          <p:cNvSpPr/>
          <p:nvPr/>
        </p:nvSpPr>
        <p:spPr>
          <a:xfrm>
            <a:off x="2428219" y="2505736"/>
            <a:ext cx="542290" cy="260966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i="1" dirty="0" smtClean="0">
                <a:solidFill>
                  <a:schemeClr val="bg1">
                    <a:lumMod val="75000"/>
                  </a:schemeClr>
                </a:solidFill>
              </a:rPr>
              <a:t>BA2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878727" y="1771650"/>
            <a:ext cx="542290" cy="36968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Fiber Link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00188" y="3277678"/>
                <a:ext cx="2611816" cy="2513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Sampling</a:t>
                </a:r>
                <a:r>
                  <a:rPr lang="en-US" sz="1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𝐶𝐿𝐾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 smtClean="0">
                  <a:solidFill>
                    <a:srgbClr val="000000"/>
                  </a:solidFill>
                </a:endParaRPr>
              </a:p>
              <a:p>
                <a:endParaRPr lang="en-US" sz="1400" dirty="0">
                  <a:solidFill>
                    <a:srgbClr val="000000"/>
                  </a:solidFill>
                </a:endParaRPr>
              </a:p>
              <a:p>
                <a:r>
                  <a:rPr lang="en-US" sz="1400" dirty="0" smtClean="0">
                    <a:solidFill>
                      <a:schemeClr val="tx2"/>
                    </a:solidFill>
                  </a:rPr>
                  <a:t>Deflection signal:</a:t>
                </a:r>
                <a:endParaRPr lang="en-US" sz="1400" dirty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𝐶𝐿𝐾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00000"/>
                  </a:solidFill>
                </a:endParaRPr>
              </a:p>
              <a:p>
                <a:endParaRPr lang="en-US" sz="1400" dirty="0" smtClean="0">
                  <a:solidFill>
                    <a:srgbClr val="000000"/>
                  </a:solidFill>
                </a:endParaRPr>
              </a:p>
              <a:p>
                <a:endParaRPr lang="en-US" sz="1400" dirty="0" smtClean="0">
                  <a:solidFill>
                    <a:srgbClr val="000000"/>
                  </a:solidFill>
                </a:endParaRPr>
              </a:p>
              <a:p>
                <a:r>
                  <a:rPr lang="en-US" sz="1400" dirty="0" smtClean="0">
                    <a:solidFill>
                      <a:schemeClr val="tx2"/>
                    </a:solidFill>
                  </a:rPr>
                  <a:t>Additional Constraint: </a:t>
                </a:r>
              </a:p>
              <a:p>
                <a:r>
                  <a:rPr lang="en-US" sz="1400" dirty="0" smtClean="0">
                    <a:solidFill>
                      <a:srgbClr val="C00000"/>
                    </a:solidFill>
                  </a:rPr>
                  <a:t>Ions using FSK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𝐶𝐿𝐾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𝐶𝐿𝐾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88" y="3277678"/>
                <a:ext cx="2611816" cy="2513124"/>
              </a:xfrm>
              <a:prstGeom prst="rect">
                <a:avLst/>
              </a:prstGeom>
              <a:blipFill rotWithShape="0">
                <a:blip r:embed="rId7"/>
                <a:stretch>
                  <a:fillRect l="-699" t="-4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/>
          <p:cNvSpPr txBox="1"/>
          <p:nvPr/>
        </p:nvSpPr>
        <p:spPr>
          <a:xfrm>
            <a:off x="355814" y="5870135"/>
            <a:ext cx="8429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/>
            <a:r>
              <a:rPr lang="en-US" sz="1400" dirty="0" smtClean="0"/>
              <a:t>In other words: </a:t>
            </a:r>
            <a:r>
              <a:rPr lang="en-US" sz="1400" b="1" dirty="0" smtClean="0">
                <a:solidFill>
                  <a:srgbClr val="C00000"/>
                </a:solidFill>
              </a:rPr>
              <a:t>discrete-time samples are not equally spaced </a:t>
            </a:r>
            <a:r>
              <a:rPr lang="en-US" sz="1400" dirty="0" smtClean="0"/>
              <a:t>due to RF modulation (FSK)</a:t>
            </a:r>
            <a:endParaRPr lang="en-GB" sz="1400" dirty="0"/>
          </a:p>
        </p:txBody>
      </p:sp>
      <p:sp>
        <p:nvSpPr>
          <p:cNvPr id="93" name="Rectangle 92"/>
          <p:cNvSpPr/>
          <p:nvPr/>
        </p:nvSpPr>
        <p:spPr>
          <a:xfrm>
            <a:off x="1201875" y="2762681"/>
            <a:ext cx="2029789" cy="36968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Transport delay ~9.535 us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226102" y="1756709"/>
            <a:ext cx="1813712" cy="36968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In 2015: common clocks for ADCs and DACs</a:t>
            </a:r>
          </a:p>
        </p:txBody>
      </p:sp>
    </p:spTree>
    <p:extLst>
      <p:ext uri="{BB962C8B-B14F-4D97-AF65-F5344CB8AC3E}">
        <p14:creationId xmlns:p14="http://schemas.microsoft.com/office/powerpoint/2010/main" val="19958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695506" y="958747"/>
            <a:ext cx="4860996" cy="4727502"/>
            <a:chOff x="2358954" y="1329132"/>
            <a:chExt cx="4063615" cy="4727502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2358954" y="1797045"/>
              <a:ext cx="4063615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>
            <a:xfrm>
              <a:off x="2358954" y="4628868"/>
              <a:ext cx="4063615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>
            <a:xfrm>
              <a:off x="2358954" y="4154610"/>
              <a:ext cx="4063615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>
            <a:xfrm>
              <a:off x="2358954" y="3682135"/>
              <a:ext cx="4063615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>
            <a:xfrm>
              <a:off x="2358954" y="3207553"/>
              <a:ext cx="4063615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>
            <a:xfrm>
              <a:off x="2358954" y="2735078"/>
              <a:ext cx="4063615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>
            <a:xfrm>
              <a:off x="2358954" y="2269520"/>
              <a:ext cx="4063615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>
            <a:xfrm>
              <a:off x="2358954" y="6056634"/>
              <a:ext cx="4063615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>
            <a:xfrm>
              <a:off x="2358954" y="5582376"/>
              <a:ext cx="4063615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>
            <a:xfrm>
              <a:off x="2358954" y="5109901"/>
              <a:ext cx="4063615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>
            <a:xfrm>
              <a:off x="2358954" y="1329132"/>
              <a:ext cx="4063615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</p:grpSp>
      <p:grpSp>
        <p:nvGrpSpPr>
          <p:cNvPr id="115" name="Group 114"/>
          <p:cNvGrpSpPr/>
          <p:nvPr/>
        </p:nvGrpSpPr>
        <p:grpSpPr>
          <a:xfrm>
            <a:off x="2224177" y="883402"/>
            <a:ext cx="4261581" cy="4857262"/>
            <a:chOff x="2887625" y="1230639"/>
            <a:chExt cx="4261581" cy="4406151"/>
          </a:xfrm>
        </p:grpSpPr>
        <p:cxnSp>
          <p:nvCxnSpPr>
            <p:cNvPr id="90" name="Straight Connector 89"/>
            <p:cNvCxnSpPr/>
            <p:nvPr/>
          </p:nvCxnSpPr>
          <p:spPr>
            <a:xfrm rot="5400000">
              <a:off x="4953654" y="3426191"/>
              <a:ext cx="4391104" cy="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>
            <a:xfrm rot="5400000">
              <a:off x="1645581" y="3441238"/>
              <a:ext cx="4391104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>
            <a:xfrm rot="5400000">
              <a:off x="2119839" y="3441238"/>
              <a:ext cx="4391104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>
            <a:xfrm rot="5400000">
              <a:off x="2592314" y="3441238"/>
              <a:ext cx="4391104" cy="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>
            <a:xfrm rot="5400000">
              <a:off x="3066896" y="3441238"/>
              <a:ext cx="4391104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 rot="5400000">
              <a:off x="3539371" y="3441238"/>
              <a:ext cx="4391104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 rot="5400000">
              <a:off x="4004929" y="3441238"/>
              <a:ext cx="4391104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 rot="5400000">
              <a:off x="4477404" y="3441238"/>
              <a:ext cx="4391104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 rot="5400000">
              <a:off x="692073" y="3441238"/>
              <a:ext cx="4391104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 rot="5400000">
              <a:off x="1164548" y="3441238"/>
              <a:ext cx="4391104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55" y="41234"/>
            <a:ext cx="8226854" cy="528507"/>
          </a:xfrm>
        </p:spPr>
        <p:txBody>
          <a:bodyPr/>
          <a:lstStyle/>
          <a:p>
            <a:r>
              <a:rPr lang="en-US" dirty="0" smtClean="0"/>
              <a:t>RF Modulation: FSK (Frequency Shift Keying)</a:t>
            </a:r>
            <a:endParaRPr lang="en-GB" dirty="0"/>
          </a:p>
        </p:txBody>
      </p:sp>
      <p:cxnSp>
        <p:nvCxnSpPr>
          <p:cNvPr id="175" name="Straight Connector 174"/>
          <p:cNvCxnSpPr/>
          <p:nvPr/>
        </p:nvCxnSpPr>
        <p:spPr>
          <a:xfrm flipV="1">
            <a:off x="3188848" y="3557933"/>
            <a:ext cx="0" cy="2197437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49734" y="6362377"/>
            <a:ext cx="1154990" cy="365125"/>
          </a:xfrm>
        </p:spPr>
        <p:txBody>
          <a:bodyPr/>
          <a:lstStyle/>
          <a:p>
            <a:r>
              <a:rPr lang="en-US" smtClean="0"/>
              <a:t>07. 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0924" y="6356350"/>
            <a:ext cx="4573156" cy="365125"/>
          </a:xfrm>
        </p:spPr>
        <p:txBody>
          <a:bodyPr/>
          <a:lstStyle/>
          <a:p>
            <a:r>
              <a:rPr lang="en-GB" smtClean="0"/>
              <a:t>Ions 2015 -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1100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65" name="Straight Connector 64"/>
          <p:cNvCxnSpPr/>
          <p:nvPr/>
        </p:nvCxnSpPr>
        <p:spPr>
          <a:xfrm rot="5400000">
            <a:off x="-445633" y="3545111"/>
            <a:ext cx="4391104" cy="0"/>
          </a:xfrm>
          <a:prstGeom prst="line">
            <a:avLst/>
          </a:prstGeom>
          <a:noFill/>
          <a:ln w="9525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</p:cxnSp>
      <p:cxnSp>
        <p:nvCxnSpPr>
          <p:cNvPr id="68" name="Straight Arrow Connector 67"/>
          <p:cNvCxnSpPr/>
          <p:nvPr/>
        </p:nvCxnSpPr>
        <p:spPr>
          <a:xfrm>
            <a:off x="1749920" y="5686249"/>
            <a:ext cx="4934451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69" name="Straight Arrow Connector 68"/>
          <p:cNvCxnSpPr/>
          <p:nvPr/>
        </p:nvCxnSpPr>
        <p:spPr>
          <a:xfrm flipV="1">
            <a:off x="1749919" y="704010"/>
            <a:ext cx="0" cy="502160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72" name="Straight Connector 71"/>
          <p:cNvCxnSpPr>
            <a:stCxn id="94" idx="0"/>
          </p:cNvCxnSpPr>
          <p:nvPr/>
        </p:nvCxnSpPr>
        <p:spPr>
          <a:xfrm flipV="1">
            <a:off x="1743958" y="929807"/>
            <a:ext cx="4764484" cy="4764446"/>
          </a:xfrm>
          <a:prstGeom prst="line">
            <a:avLst/>
          </a:prstGeom>
          <a:noFill/>
          <a:ln w="57150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3" name="TextBox 72"/>
          <p:cNvSpPr txBox="1"/>
          <p:nvPr/>
        </p:nvSpPr>
        <p:spPr>
          <a:xfrm>
            <a:off x="6531166" y="741716"/>
            <a:ext cx="1026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400" b="1" dirty="0" smtClean="0">
                <a:solidFill>
                  <a:srgbClr val="00B050"/>
                </a:solidFill>
                <a:latin typeface="Buxton Sketch" panose="03080500000500000004" pitchFamily="66" charset="0"/>
                <a:cs typeface="Arial"/>
              </a:rPr>
              <a:t>Proton Beam</a:t>
            </a:r>
          </a:p>
        </p:txBody>
      </p:sp>
      <p:sp>
        <p:nvSpPr>
          <p:cNvPr id="79" name="Left Brace 78"/>
          <p:cNvSpPr/>
          <p:nvPr/>
        </p:nvSpPr>
        <p:spPr>
          <a:xfrm flipH="1">
            <a:off x="5751161" y="2364693"/>
            <a:ext cx="128379" cy="1893790"/>
          </a:xfrm>
          <a:prstGeom prst="leftBrac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0" name="Straight Connector 79"/>
          <p:cNvCxnSpPr>
            <a:stCxn id="94" idx="0"/>
          </p:cNvCxnSpPr>
          <p:nvPr/>
        </p:nvCxnSpPr>
        <p:spPr>
          <a:xfrm flipV="1">
            <a:off x="1743958" y="2371610"/>
            <a:ext cx="2380460" cy="3322643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4" name="TextBox 83"/>
          <p:cNvSpPr txBox="1"/>
          <p:nvPr/>
        </p:nvSpPr>
        <p:spPr>
          <a:xfrm>
            <a:off x="2994216" y="5919664"/>
            <a:ext cx="23599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b="1" dirty="0" smtClean="0">
                <a:solidFill>
                  <a:srgbClr val="000000"/>
                </a:solidFill>
              </a:rPr>
              <a:t>Beam Revolution Time </a:t>
            </a:r>
            <a:r>
              <a:rPr lang="en-US" sz="1000" b="1" dirty="0">
                <a:solidFill>
                  <a:srgbClr val="000000"/>
                </a:solidFill>
              </a:rPr>
              <a:t>(normalized)</a:t>
            </a:r>
            <a:endParaRPr lang="en-GB" sz="1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684371" y="5511185"/>
                <a:ext cx="651652" cy="457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𝐵𝐸𝐴𝑀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𝑅𝐸𝑉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371" y="5511185"/>
                <a:ext cx="651652" cy="4571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298032" y="5703778"/>
                <a:ext cx="4208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032" y="5703778"/>
                <a:ext cx="420820" cy="2462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940013" y="5703778"/>
                <a:ext cx="4208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013" y="5703778"/>
                <a:ext cx="420820" cy="2462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533548" y="5694253"/>
                <a:ext cx="4208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548" y="5694253"/>
                <a:ext cx="420820" cy="2462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2033056" y="5703778"/>
                <a:ext cx="3866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056" y="5703778"/>
                <a:ext cx="386644" cy="2462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2499338" y="5703778"/>
                <a:ext cx="3866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338" y="5703778"/>
                <a:ext cx="386644" cy="24622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3003855" y="5703778"/>
                <a:ext cx="3866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0.3</m:t>
                      </m:r>
                    </m:oMath>
                  </m:oMathPara>
                </a14:m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855" y="5703778"/>
                <a:ext cx="386644" cy="24622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452934" y="5703778"/>
                <a:ext cx="3866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934" y="5703778"/>
                <a:ext cx="386644" cy="24622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4405570" y="5703778"/>
                <a:ext cx="3866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sz="1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570" y="5703778"/>
                <a:ext cx="386644" cy="24622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4881928" y="5703778"/>
                <a:ext cx="3866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sz="1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928" y="5703778"/>
                <a:ext cx="386644" cy="24622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5350628" y="5703778"/>
                <a:ext cx="3866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sz="1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628" y="5703778"/>
                <a:ext cx="386644" cy="24622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5826877" y="5703778"/>
                <a:ext cx="3866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0.9</m:t>
                      </m:r>
                    </m:oMath>
                  </m:oMathPara>
                </a14:m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877" y="5703778"/>
                <a:ext cx="386644" cy="24622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Connector 123"/>
          <p:cNvCxnSpPr>
            <a:stCxn id="94" idx="0"/>
          </p:cNvCxnSpPr>
          <p:nvPr/>
        </p:nvCxnSpPr>
        <p:spPr>
          <a:xfrm flipV="1">
            <a:off x="1743958" y="4256701"/>
            <a:ext cx="2370859" cy="1437552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6" name="Straight Connector 125"/>
          <p:cNvCxnSpPr/>
          <p:nvPr/>
        </p:nvCxnSpPr>
        <p:spPr>
          <a:xfrm flipV="1">
            <a:off x="4122616" y="952494"/>
            <a:ext cx="2363142" cy="1417024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7" name="Straight Connector 126"/>
          <p:cNvCxnSpPr/>
          <p:nvPr/>
        </p:nvCxnSpPr>
        <p:spPr>
          <a:xfrm flipV="1">
            <a:off x="4115033" y="956583"/>
            <a:ext cx="2370725" cy="330867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8" name="Oval 127"/>
          <p:cNvSpPr/>
          <p:nvPr/>
        </p:nvSpPr>
        <p:spPr>
          <a:xfrm>
            <a:off x="3398525" y="3169247"/>
            <a:ext cx="181692" cy="181692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Oval 128"/>
          <p:cNvSpPr/>
          <p:nvPr/>
        </p:nvSpPr>
        <p:spPr>
          <a:xfrm>
            <a:off x="3211968" y="3429014"/>
            <a:ext cx="181692" cy="181692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Oval 130"/>
          <p:cNvSpPr/>
          <p:nvPr/>
        </p:nvSpPr>
        <p:spPr>
          <a:xfrm>
            <a:off x="2737971" y="4050888"/>
            <a:ext cx="181692" cy="181692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Oval 131"/>
          <p:cNvSpPr/>
          <p:nvPr/>
        </p:nvSpPr>
        <p:spPr>
          <a:xfrm>
            <a:off x="1934719" y="5203110"/>
            <a:ext cx="181692" cy="181692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Oval 132"/>
          <p:cNvSpPr/>
          <p:nvPr/>
        </p:nvSpPr>
        <p:spPr>
          <a:xfrm>
            <a:off x="1794067" y="5397961"/>
            <a:ext cx="181692" cy="181692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Oval 133"/>
          <p:cNvSpPr/>
          <p:nvPr/>
        </p:nvSpPr>
        <p:spPr>
          <a:xfrm>
            <a:off x="2468987" y="4453036"/>
            <a:ext cx="181692" cy="181692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Oval 134"/>
          <p:cNvSpPr/>
          <p:nvPr/>
        </p:nvSpPr>
        <p:spPr>
          <a:xfrm>
            <a:off x="2315963" y="4637487"/>
            <a:ext cx="181692" cy="181692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val 136"/>
          <p:cNvSpPr/>
          <p:nvPr/>
        </p:nvSpPr>
        <p:spPr>
          <a:xfrm>
            <a:off x="3686365" y="2757562"/>
            <a:ext cx="181692" cy="181692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TextBox 137"/>
              <p:cNvSpPr txBox="1"/>
              <p:nvPr/>
            </p:nvSpPr>
            <p:spPr>
              <a:xfrm>
                <a:off x="947645" y="552918"/>
                <a:ext cx="601447" cy="408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620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45" y="552918"/>
                <a:ext cx="601447" cy="40857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Content Placeholder 2"/>
          <p:cNvSpPr txBox="1">
            <a:spLocks/>
          </p:cNvSpPr>
          <p:nvPr/>
        </p:nvSpPr>
        <p:spPr>
          <a:xfrm>
            <a:off x="4723980" y="5308456"/>
            <a:ext cx="1550489" cy="261162"/>
          </a:xfrm>
          <a:prstGeom prst="rect">
            <a:avLst/>
          </a:prstGeom>
          <a:solidFill>
            <a:srgbClr val="FFC000"/>
          </a:solidFill>
        </p:spPr>
        <p:txBody>
          <a:bodyPr vert="horz">
            <a:normAutofit/>
          </a:bodyPr>
          <a:lstStyle>
            <a:lvl1pPr marL="313200" indent="-277200" algn="l" rtl="0" eaLnBrk="1" latinLnBrk="0" hangingPunct="1">
              <a:spcBef>
                <a:spcPts val="1900"/>
              </a:spcBef>
              <a:buClr>
                <a:schemeClr val="tx1"/>
              </a:buClr>
              <a:buSzPct val="80000"/>
              <a:buFont typeface="Courier New"/>
              <a:buChar char="o"/>
              <a:defRPr kumimoji="0"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600" indent="-277200" algn="l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Arial"/>
              <a:buChar char="•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52000" algn="l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85000"/>
              <a:buFont typeface="Lucida Grande"/>
              <a:buChar char="−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Font typeface="Courier New"/>
              <a:buNone/>
            </a:pPr>
            <a:r>
              <a:rPr lang="en-US" sz="1100" b="1" i="1" dirty="0" smtClean="0">
                <a:solidFill>
                  <a:srgbClr val="C00000"/>
                </a:solidFill>
              </a:rPr>
              <a:t>NB: NOT IN SCALE!</a:t>
            </a:r>
            <a:endParaRPr lang="en-GB" sz="1100" b="1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1356838" y="5103229"/>
                <a:ext cx="3866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838" y="5103229"/>
                <a:ext cx="386644" cy="24622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1357314" y="4618061"/>
                <a:ext cx="3866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314" y="4618061"/>
                <a:ext cx="386644" cy="24622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1356501" y="4142147"/>
                <a:ext cx="3866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0.3</m:t>
                      </m:r>
                    </m:oMath>
                  </m:oMathPara>
                </a14:m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501" y="4142147"/>
                <a:ext cx="386644" cy="24622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1357314" y="3655290"/>
                <a:ext cx="3866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314" y="3655290"/>
                <a:ext cx="386644" cy="24622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1329100" y="3180083"/>
                <a:ext cx="4208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100" y="3180083"/>
                <a:ext cx="420820" cy="2462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1357314" y="2713020"/>
                <a:ext cx="3866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sz="1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314" y="2713020"/>
                <a:ext cx="386644" cy="24622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1366630" y="2246407"/>
                <a:ext cx="3866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sz="1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630" y="2246407"/>
                <a:ext cx="386644" cy="246221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1359762" y="1777442"/>
                <a:ext cx="3866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sz="1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762" y="1777442"/>
                <a:ext cx="386644" cy="24622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1350326" y="1303549"/>
                <a:ext cx="3866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0.9</m:t>
                      </m:r>
                    </m:oMath>
                  </m:oMathPara>
                </a14:m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326" y="1303549"/>
                <a:ext cx="386644" cy="24622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1316701" y="856990"/>
                <a:ext cx="4208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701" y="856990"/>
                <a:ext cx="420820" cy="2462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Oval 135"/>
          <p:cNvSpPr/>
          <p:nvPr/>
        </p:nvSpPr>
        <p:spPr>
          <a:xfrm>
            <a:off x="3855852" y="2538213"/>
            <a:ext cx="181692" cy="181692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6" name="Group 185"/>
          <p:cNvGrpSpPr/>
          <p:nvPr/>
        </p:nvGrpSpPr>
        <p:grpSpPr>
          <a:xfrm>
            <a:off x="4111314" y="2371610"/>
            <a:ext cx="1566152" cy="1886873"/>
            <a:chOff x="5037852" y="2346778"/>
            <a:chExt cx="2488319" cy="1886873"/>
          </a:xfrm>
        </p:grpSpPr>
        <p:cxnSp>
          <p:nvCxnSpPr>
            <p:cNvPr id="178" name="Straight Connector 177"/>
            <p:cNvCxnSpPr/>
            <p:nvPr/>
          </p:nvCxnSpPr>
          <p:spPr>
            <a:xfrm>
              <a:off x="5037852" y="2346778"/>
              <a:ext cx="247969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5046478" y="4233651"/>
              <a:ext cx="247969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>
                <a:off x="5941853" y="2919553"/>
                <a:ext cx="2750056" cy="12767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1400" b="1" dirty="0" smtClean="0">
                    <a:solidFill>
                      <a:srgbClr val="FF0000"/>
                    </a:solidFill>
                    <a:latin typeface="Buxton Sketch" panose="03080500000500000004" pitchFamily="66" charset="0"/>
                    <a:cs typeface="Arial"/>
                  </a:rPr>
                  <a:t>Worst case slippage (50 % delay):</a:t>
                </a:r>
              </a:p>
              <a:p>
                <a:pPr defTabSz="4572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4653</m:t>
                              </m:r>
                            </m:num>
                            <m:den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4620</m:t>
                              </m:r>
                            </m:den>
                          </m:f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𝑅𝐸𝑉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=166</m:t>
                      </m:r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ns</m:t>
                      </m:r>
                    </m:oMath>
                  </m:oMathPara>
                </a14:m>
                <a:endParaRPr lang="en-GB" sz="1200" dirty="0" smtClean="0">
                  <a:solidFill>
                    <a:srgbClr val="000000"/>
                  </a:solidFill>
                </a:endParaRPr>
              </a:p>
              <a:p>
                <a:pPr defTabSz="457200"/>
                <a:endParaRPr lang="en-US" sz="1200" dirty="0">
                  <a:solidFill>
                    <a:srgbClr val="000000"/>
                  </a:solidFill>
                </a:endParaRPr>
              </a:p>
              <a:p>
                <a:pPr defTabSz="457200"/>
                <a:r>
                  <a:rPr lang="en-US" sz="1200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 More than 6x 25ns periods</a:t>
                </a:r>
                <a:endParaRPr lang="en-GB" sz="1200" dirty="0">
                  <a:solidFill>
                    <a:srgbClr val="000000"/>
                  </a:solidFill>
                </a:endParaRPr>
              </a:p>
              <a:p>
                <a:pPr defTabSz="457200"/>
                <a:endParaRPr lang="en-GB" sz="1200" b="1" dirty="0">
                  <a:solidFill>
                    <a:srgbClr val="FF0000"/>
                  </a:solidFill>
                  <a:latin typeface="Buxton Sketch" panose="03080500000500000004" pitchFamily="66" charset="0"/>
                  <a:cs typeface="Arial"/>
                </a:endParaRPr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853" y="2919553"/>
                <a:ext cx="2750056" cy="1276760"/>
              </a:xfrm>
              <a:prstGeom prst="rect">
                <a:avLst/>
              </a:prstGeom>
              <a:blipFill rotWithShape="0">
                <a:blip r:embed="rId20"/>
                <a:stretch>
                  <a:fillRect l="-665" t="-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/>
          <p:cNvSpPr txBox="1"/>
          <p:nvPr/>
        </p:nvSpPr>
        <p:spPr>
          <a:xfrm rot="16200000">
            <a:off x="87184" y="3234678"/>
            <a:ext cx="24208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b="1" dirty="0" smtClean="0">
                <a:solidFill>
                  <a:srgbClr val="000000"/>
                </a:solidFill>
              </a:rPr>
              <a:t>Signal Processing Time </a:t>
            </a:r>
            <a:r>
              <a:rPr lang="en-US" sz="1000" b="1" dirty="0">
                <a:solidFill>
                  <a:srgbClr val="000000"/>
                </a:solidFill>
              </a:rPr>
              <a:t>(normalized)</a:t>
            </a:r>
            <a:endParaRPr lang="en-GB" sz="1000" b="1" dirty="0">
              <a:solidFill>
                <a:srgbClr val="000000"/>
              </a:solidFill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1824450" y="1150438"/>
            <a:ext cx="3073277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sz="1600" u="sng" dirty="0">
                <a:solidFill>
                  <a:srgbClr val="7030A0"/>
                </a:solidFill>
                <a:latin typeface="Buxton Sketch" panose="03080500000500000004" pitchFamily="66" charset="0"/>
                <a:cs typeface="Arial"/>
              </a:rPr>
              <a:t>NB:</a:t>
            </a:r>
            <a:r>
              <a:rPr lang="en-US" sz="1600" dirty="0">
                <a:solidFill>
                  <a:srgbClr val="7030A0"/>
                </a:solidFill>
                <a:latin typeface="Buxton Sketch" panose="03080500000500000004" pitchFamily="66" charset="0"/>
                <a:cs typeface="Arial"/>
              </a:rPr>
              <a:t> FSK technique </a:t>
            </a:r>
            <a:r>
              <a:rPr lang="en-US" sz="1600" dirty="0" smtClean="0">
                <a:solidFill>
                  <a:srgbClr val="7030A0"/>
                </a:solidFill>
                <a:latin typeface="Buxton Sketch" panose="03080500000500000004" pitchFamily="66" charset="0"/>
                <a:cs typeface="Arial"/>
              </a:rPr>
              <a:t>is </a:t>
            </a:r>
            <a:r>
              <a:rPr lang="en-US" sz="1600" dirty="0">
                <a:solidFill>
                  <a:srgbClr val="7030A0"/>
                </a:solidFill>
                <a:latin typeface="Buxton Sketch" panose="03080500000500000004" pitchFamily="66" charset="0"/>
                <a:cs typeface="Arial"/>
              </a:rPr>
              <a:t>a result of </a:t>
            </a:r>
            <a:endParaRPr lang="en-US" sz="1600" dirty="0" smtClean="0">
              <a:solidFill>
                <a:srgbClr val="7030A0"/>
              </a:solidFill>
              <a:latin typeface="Buxton Sketch" panose="03080500000500000004" pitchFamily="66" charset="0"/>
              <a:cs typeface="Arial"/>
            </a:endParaRPr>
          </a:p>
          <a:p>
            <a:pPr defTabSz="457200"/>
            <a:r>
              <a:rPr lang="en-US" sz="1600" dirty="0">
                <a:solidFill>
                  <a:srgbClr val="7030A0"/>
                </a:solidFill>
                <a:latin typeface="Buxton Sketch" panose="03080500000500000004" pitchFamily="66" charset="0"/>
                <a:cs typeface="Arial"/>
              </a:rPr>
              <a:t> </a:t>
            </a:r>
            <a:r>
              <a:rPr lang="en-US" sz="1600" dirty="0" smtClean="0">
                <a:solidFill>
                  <a:srgbClr val="7030A0"/>
                </a:solidFill>
                <a:latin typeface="Buxton Sketch" panose="03080500000500000004" pitchFamily="66" charset="0"/>
                <a:cs typeface="Arial"/>
              </a:rPr>
              <a:t>      Fixed </a:t>
            </a:r>
            <a:r>
              <a:rPr lang="en-US" sz="1600" dirty="0">
                <a:solidFill>
                  <a:srgbClr val="7030A0"/>
                </a:solidFill>
                <a:latin typeface="Buxton Sketch" panose="03080500000500000004" pitchFamily="66" charset="0"/>
                <a:cs typeface="Arial"/>
              </a:rPr>
              <a:t>Frequency Acceleration (FFA) </a:t>
            </a:r>
          </a:p>
        </p:txBody>
      </p:sp>
      <p:grpSp>
        <p:nvGrpSpPr>
          <p:cNvPr id="192" name="Group 191"/>
          <p:cNvGrpSpPr/>
          <p:nvPr/>
        </p:nvGrpSpPr>
        <p:grpSpPr>
          <a:xfrm>
            <a:off x="1681645" y="3691480"/>
            <a:ext cx="1540232" cy="1135702"/>
            <a:chOff x="2597269" y="3866219"/>
            <a:chExt cx="2479693" cy="990483"/>
          </a:xfrm>
        </p:grpSpPr>
        <p:cxnSp>
          <p:nvCxnSpPr>
            <p:cNvPr id="166" name="Straight Connector 165"/>
            <p:cNvCxnSpPr/>
            <p:nvPr/>
          </p:nvCxnSpPr>
          <p:spPr>
            <a:xfrm>
              <a:off x="2597269" y="4856702"/>
              <a:ext cx="2479693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0" name="Straight Connector 189"/>
            <p:cNvCxnSpPr/>
            <p:nvPr/>
          </p:nvCxnSpPr>
          <p:spPr>
            <a:xfrm>
              <a:off x="2597269" y="3866219"/>
              <a:ext cx="2479693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30" name="Oval 129"/>
          <p:cNvSpPr/>
          <p:nvPr/>
        </p:nvSpPr>
        <p:spPr>
          <a:xfrm>
            <a:off x="2900383" y="3856337"/>
            <a:ext cx="181692" cy="181692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Rectangle 193"/>
          <p:cNvSpPr/>
          <p:nvPr/>
        </p:nvSpPr>
        <p:spPr>
          <a:xfrm>
            <a:off x="6697989" y="1679216"/>
            <a:ext cx="1821157" cy="1046311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FSK in BA2 shifted w.r.t. BA3 by transport delay ~9.535 </a:t>
            </a:r>
            <a:r>
              <a:rPr lang="en-US" sz="1200" dirty="0" smtClean="0">
                <a:solidFill>
                  <a:schemeClr val="tx1"/>
                </a:solidFill>
              </a:rPr>
              <a:t>us (Fiber </a:t>
            </a:r>
            <a:r>
              <a:rPr lang="en-US" sz="1200" dirty="0">
                <a:solidFill>
                  <a:schemeClr val="tx1"/>
                </a:solidFill>
              </a:rPr>
              <a:t>Link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  <a:endParaRPr lang="en-US" sz="1200" b="1" i="1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6546679" y="1027271"/>
            <a:ext cx="917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400" b="1" dirty="0" smtClean="0">
                <a:solidFill>
                  <a:srgbClr val="0000FF"/>
                </a:solidFill>
                <a:latin typeface="Buxton Sketch" panose="03080500000500000004" pitchFamily="66" charset="0"/>
                <a:cs typeface="Arial"/>
              </a:rPr>
              <a:t>Ions (BA3)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6546679" y="1344908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400" b="1" dirty="0" smtClean="0">
                <a:solidFill>
                  <a:srgbClr val="C00000"/>
                </a:solidFill>
                <a:latin typeface="Buxton Sketch" panose="03080500000500000004" pitchFamily="66" charset="0"/>
                <a:cs typeface="Arial"/>
              </a:rPr>
              <a:t>Ions (BA2)</a:t>
            </a:r>
          </a:p>
        </p:txBody>
      </p:sp>
      <p:sp>
        <p:nvSpPr>
          <p:cNvPr id="197" name="Right Brace 196"/>
          <p:cNvSpPr/>
          <p:nvPr/>
        </p:nvSpPr>
        <p:spPr>
          <a:xfrm>
            <a:off x="7397411" y="1049493"/>
            <a:ext cx="66507" cy="603192"/>
          </a:xfrm>
          <a:prstGeom prst="rightBrace">
            <a:avLst/>
          </a:prstGeom>
          <a:noFill/>
          <a:ln w="19050" cap="rnd" cmpd="sng" algn="ctr">
            <a:solidFill>
              <a:srgbClr val="FFC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Freeform 197"/>
          <p:cNvSpPr/>
          <p:nvPr/>
        </p:nvSpPr>
        <p:spPr>
          <a:xfrm>
            <a:off x="7524439" y="1361873"/>
            <a:ext cx="194754" cy="537262"/>
          </a:xfrm>
          <a:custGeom>
            <a:avLst/>
            <a:gdLst>
              <a:gd name="connsiteX0" fmla="*/ 0 w 194754"/>
              <a:gd name="connsiteY0" fmla="*/ 0 h 345056"/>
              <a:gd name="connsiteX1" fmla="*/ 189781 w 194754"/>
              <a:gd name="connsiteY1" fmla="*/ 163901 h 345056"/>
              <a:gd name="connsiteX2" fmla="*/ 120770 w 194754"/>
              <a:gd name="connsiteY2" fmla="*/ 345056 h 34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754" h="345056">
                <a:moveTo>
                  <a:pt x="0" y="0"/>
                </a:moveTo>
                <a:cubicBezTo>
                  <a:pt x="84826" y="53196"/>
                  <a:pt x="169653" y="106392"/>
                  <a:pt x="189781" y="163901"/>
                </a:cubicBezTo>
                <a:cubicBezTo>
                  <a:pt x="209909" y="221410"/>
                  <a:pt x="165339" y="283233"/>
                  <a:pt x="120770" y="345056"/>
                </a:cubicBezTo>
              </a:path>
            </a:pathLst>
          </a:custGeom>
          <a:noFill/>
          <a:ln w="19050">
            <a:solidFill>
              <a:srgbClr val="FFC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TextBox 198"/>
          <p:cNvSpPr txBox="1"/>
          <p:nvPr/>
        </p:nvSpPr>
        <p:spPr>
          <a:xfrm>
            <a:off x="6673485" y="4619867"/>
            <a:ext cx="24785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SOLUTION: 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Additional delay by means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of local fibers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smtClean="0">
                <a:solidFill>
                  <a:srgbClr val="00B050"/>
                </a:solidFill>
              </a:rPr>
              <a:t>in BA2 (~10us)</a:t>
            </a:r>
          </a:p>
        </p:txBody>
      </p:sp>
    </p:spTree>
    <p:extLst>
      <p:ext uri="{BB962C8B-B14F-4D97-AF65-F5344CB8AC3E}">
        <p14:creationId xmlns:p14="http://schemas.microsoft.com/office/powerpoint/2010/main" val="1712252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07. 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Ions 2015 -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62121" y="3964707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BPCR.221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43" name="Picture 2" descr="C:\LIU_TDR\Daniel_Gerd\SPS_Fiber_BA2-BA3__PRELIMINARY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9" y="176468"/>
            <a:ext cx="3882857" cy="2334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091532" y="360040"/>
            <a:ext cx="288032" cy="21602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5" name="Picture 4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47" y="0"/>
            <a:ext cx="5755005" cy="605218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061749" y="329596"/>
            <a:ext cx="22472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400" b="1" dirty="0" smtClean="0">
                <a:solidFill>
                  <a:srgbClr val="FFC000"/>
                </a:solidFill>
              </a:rPr>
              <a:t>Ions</a:t>
            </a:r>
            <a:r>
              <a:rPr lang="en-GB" sz="1400" dirty="0" smtClean="0">
                <a:solidFill>
                  <a:srgbClr val="FFC000"/>
                </a:solidFill>
                <a:latin typeface="Calibri"/>
              </a:rPr>
              <a:t> </a:t>
            </a:r>
            <a:r>
              <a:rPr lang="en-GB" sz="1400" dirty="0">
                <a:solidFill>
                  <a:srgbClr val="FFC000"/>
                </a:solidFill>
              </a:rPr>
              <a:t>(for implementation</a:t>
            </a:r>
          </a:p>
          <a:p>
            <a:pPr defTabSz="457200"/>
            <a:r>
              <a:rPr lang="en-GB" sz="1400" dirty="0">
                <a:solidFill>
                  <a:srgbClr val="FFC000"/>
                </a:solidFill>
              </a:rPr>
              <a:t>          in 2016):</a:t>
            </a:r>
          </a:p>
          <a:p>
            <a:pPr defTabSz="457200"/>
            <a:r>
              <a:rPr lang="en-GB" sz="1400" dirty="0">
                <a:solidFill>
                  <a:srgbClr val="FFC000"/>
                </a:solidFill>
              </a:rPr>
              <a:t>4 different delays for</a:t>
            </a:r>
          </a:p>
          <a:p>
            <a:pPr defTabSz="457200"/>
            <a:r>
              <a:rPr lang="en-US" sz="1400" dirty="0">
                <a:solidFill>
                  <a:srgbClr val="FFC000"/>
                </a:solidFill>
              </a:rPr>
              <a:t>p</a:t>
            </a:r>
            <a:r>
              <a:rPr lang="en-GB" sz="1400" dirty="0">
                <a:solidFill>
                  <a:srgbClr val="FFC000"/>
                </a:solidFill>
              </a:rPr>
              <a:t>ick-up and kicker (ADC/DAC) clocks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6981" y="3456384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 smtClean="0">
                <a:solidFill>
                  <a:prstClr val="black"/>
                </a:solidFill>
                <a:latin typeface="Calibri"/>
              </a:rPr>
              <a:t>200 MHz RF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2579" y="4236640"/>
            <a:ext cx="45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 err="1" smtClean="0">
                <a:solidFill>
                  <a:prstClr val="black"/>
                </a:solidFill>
                <a:latin typeface="Calibri"/>
              </a:rPr>
              <a:t>f</a:t>
            </a:r>
            <a:r>
              <a:rPr lang="en-GB" baseline="-25000" dirty="0" err="1" smtClean="0">
                <a:solidFill>
                  <a:prstClr val="black"/>
                </a:solidFill>
                <a:latin typeface="Calibri"/>
              </a:rPr>
              <a:t>rev</a:t>
            </a:r>
            <a:endParaRPr lang="en-GB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2041" y="5112568"/>
            <a:ext cx="1218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 smtClean="0">
                <a:solidFill>
                  <a:prstClr val="black"/>
                </a:solidFill>
                <a:latin typeface="Calibri"/>
              </a:rPr>
              <a:t>10 MHz ref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49664" y="3022042"/>
            <a:ext cx="1065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200 MHz LO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01471" y="3825716"/>
            <a:ext cx="871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120 MHz</a:t>
            </a:r>
          </a:p>
          <a:p>
            <a:pPr defTabSz="457200"/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ADC/DAC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917873" y="2953593"/>
            <a:ext cx="170163" cy="1467713"/>
          </a:xfrm>
          <a:prstGeom prst="rightBrace">
            <a:avLst/>
          </a:prstGeom>
          <a:noFill/>
          <a:ln w="19050" cap="rnd" cmpd="sng" algn="ctr">
            <a:solidFill>
              <a:srgbClr val="00B05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8095570" y="3538453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Protons</a:t>
            </a:r>
          </a:p>
        </p:txBody>
      </p:sp>
    </p:spTree>
    <p:extLst>
      <p:ext uri="{BB962C8B-B14F-4D97-AF65-F5344CB8AC3E}">
        <p14:creationId xmlns:p14="http://schemas.microsoft.com/office/powerpoint/2010/main" val="24661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Damping Performance 2015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07. 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Ions 2015 -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9" y="684030"/>
            <a:ext cx="8098217" cy="418737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216325" y="957532"/>
            <a:ext cx="644377" cy="1734509"/>
          </a:xfrm>
          <a:prstGeom prst="line">
            <a:avLst/>
          </a:prstGeom>
          <a:noFill/>
          <a:ln w="28575" cap="rnd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>
          <a:xfrm flipV="1">
            <a:off x="1216325" y="2667917"/>
            <a:ext cx="644377" cy="1645291"/>
          </a:xfrm>
          <a:prstGeom prst="line">
            <a:avLst/>
          </a:prstGeom>
          <a:noFill/>
          <a:ln w="28575" cap="rnd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505200" y="5066940"/>
            <a:ext cx="28162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Damping times: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HORIZONTAL</a:t>
            </a:r>
            <a:r>
              <a:rPr lang="en-US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 smtClean="0">
                <a:solidFill>
                  <a:srgbClr val="00B050"/>
                </a:solidFill>
              </a:rPr>
              <a:t>roughly 1ms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VERTICAL     </a:t>
            </a:r>
            <a:r>
              <a:rPr lang="en-US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>
                <a:solidFill>
                  <a:srgbClr val="00B050"/>
                </a:solidFill>
              </a:rPr>
              <a:t>roughly </a:t>
            </a:r>
            <a:r>
              <a:rPr lang="en-US" sz="1400" dirty="0" smtClean="0">
                <a:solidFill>
                  <a:srgbClr val="00B050"/>
                </a:solidFill>
              </a:rPr>
              <a:t>1ms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88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Observations / Damper Performance 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1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Proton dampers successfully operated with ions!</a:t>
            </a:r>
            <a:br>
              <a:rPr lang="en-US" sz="1600" b="1" dirty="0" smtClean="0">
                <a:solidFill>
                  <a:srgbClr val="00B050"/>
                </a:solidFill>
                <a:sym typeface="Wingdings" panose="05000000000000000000" pitchFamily="2" charset="2"/>
              </a:rPr>
            </a:br>
            <a:r>
              <a:rPr lang="en-US" sz="14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operation problematic due to </a:t>
            </a:r>
            <a:r>
              <a:rPr lang="en-US" sz="14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inherent FSK</a:t>
            </a:r>
            <a:endParaRPr lang="en-GB" sz="16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pPr lvl="1"/>
            <a:endParaRPr lang="en-GB" sz="1600" dirty="0">
              <a:sym typeface="Wingdings" panose="05000000000000000000" pitchFamily="2" charset="2"/>
            </a:endParaRPr>
          </a:p>
          <a:p>
            <a:pPr lvl="1"/>
            <a:r>
              <a:rPr lang="en-GB" sz="1600" dirty="0" smtClean="0">
                <a:sym typeface="Wingdings" panose="05000000000000000000" pitchFamily="2" charset="2"/>
              </a:rPr>
              <a:t>Beam position sampling: shifted</a:t>
            </a:r>
          </a:p>
          <a:p>
            <a:pPr lvl="2"/>
            <a:r>
              <a:rPr lang="en-US" sz="1400" dirty="0" smtClean="0">
                <a:sym typeface="Wingdings" panose="05000000000000000000" pitchFamily="2" charset="2"/>
              </a:rPr>
              <a:t>“Sliding”  </a:t>
            </a:r>
            <a:r>
              <a:rPr lang="en-US" sz="14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bunches assigned to wrong bucket </a:t>
            </a:r>
            <a:r>
              <a:rPr lang="en-US" sz="1400" dirty="0" smtClean="0">
                <a:sym typeface="Wingdings" panose="05000000000000000000" pitchFamily="2" charset="2"/>
              </a:rPr>
              <a:t>in the signal processing</a:t>
            </a:r>
          </a:p>
          <a:p>
            <a:pPr lvl="2"/>
            <a:r>
              <a:rPr lang="en-US" sz="1400" dirty="0" smtClean="0">
                <a:sym typeface="Wingdings" panose="05000000000000000000" pitchFamily="2" charset="2"/>
              </a:rPr>
              <a:t>Due to shifting a </a:t>
            </a:r>
            <a:r>
              <a:rPr lang="en-US" sz="14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correct tagging not possible </a:t>
            </a:r>
            <a:r>
              <a:rPr lang="en-US" sz="1400" dirty="0" smtClean="0">
                <a:sym typeface="Wingdings" panose="05000000000000000000" pitchFamily="2" charset="2"/>
              </a:rPr>
              <a:t/>
            </a:r>
            <a:br>
              <a:rPr lang="en-US" sz="1400" dirty="0" smtClean="0">
                <a:sym typeface="Wingdings" panose="05000000000000000000" pitchFamily="2" charset="2"/>
              </a:rPr>
            </a:br>
            <a:r>
              <a:rPr lang="en-US" sz="1400" dirty="0" smtClean="0">
                <a:sym typeface="Wingdings" panose="05000000000000000000" pitchFamily="2" charset="2"/>
              </a:rPr>
              <a:t> the signal processing “sees” more than 2x12 bunches</a:t>
            </a:r>
            <a:endParaRPr lang="en-GB" sz="1400" dirty="0" smtClean="0">
              <a:sym typeface="Wingdings" panose="05000000000000000000" pitchFamily="2" charset="2"/>
            </a:endParaRPr>
          </a:p>
          <a:p>
            <a:pPr lvl="1"/>
            <a:r>
              <a:rPr lang="en-US" sz="1600" dirty="0" smtClean="0">
                <a:sym typeface="Wingdings" panose="05000000000000000000" pitchFamily="2" charset="2"/>
              </a:rPr>
              <a:t>Feedback correction signal: shifting for subsequent injections</a:t>
            </a:r>
          </a:p>
          <a:p>
            <a:pPr lvl="2"/>
            <a:r>
              <a:rPr lang="en-US" sz="14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Degraded injection damping </a:t>
            </a:r>
            <a:r>
              <a:rPr lang="en-US" sz="1400" dirty="0" smtClean="0">
                <a:sym typeface="Wingdings" panose="05000000000000000000" pitchFamily="2" charset="2"/>
              </a:rPr>
              <a:t>for batches [5, 6] as well as [11, 12]</a:t>
            </a:r>
          </a:p>
          <a:p>
            <a:pPr lvl="2"/>
            <a:endParaRPr lang="en-US" sz="1500" dirty="0" smtClean="0">
              <a:sym typeface="Wingdings" panose="05000000000000000000" pitchFamily="2" charset="2"/>
            </a:endParaRPr>
          </a:p>
          <a:p>
            <a:pPr lvl="1"/>
            <a:r>
              <a:rPr lang="en-US" sz="1600" dirty="0" smtClean="0">
                <a:sym typeface="Wingdings" panose="05000000000000000000" pitchFamily="2" charset="2"/>
              </a:rPr>
              <a:t>For most of the Ion run damper was deactivated after 11</a:t>
            </a:r>
            <a:r>
              <a:rPr lang="en-US" sz="1600" baseline="30000" dirty="0" smtClean="0">
                <a:sym typeface="Wingdings" panose="05000000000000000000" pitchFamily="2" charset="2"/>
              </a:rPr>
              <a:t>th</a:t>
            </a:r>
            <a:r>
              <a:rPr lang="en-US" sz="1600" dirty="0" smtClean="0">
                <a:sym typeface="Wingdings" panose="05000000000000000000" pitchFamily="2" charset="2"/>
              </a:rPr>
              <a:t> injection</a:t>
            </a:r>
          </a:p>
          <a:p>
            <a:pPr lvl="2"/>
            <a:r>
              <a:rPr lang="en-US" sz="1400" dirty="0" smtClean="0">
                <a:sym typeface="Wingdings" panose="05000000000000000000" pitchFamily="2" charset="2"/>
              </a:rPr>
              <a:t>Active damping </a:t>
            </a:r>
            <a:r>
              <a:rPr lang="en-US" sz="14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only at flat bottom </a:t>
            </a:r>
            <a:r>
              <a:rPr lang="en-US" sz="1400" dirty="0" smtClean="0">
                <a:sym typeface="Wingdings" panose="05000000000000000000" pitchFamily="2" charset="2"/>
              </a:rPr>
              <a:t>(no feedback during ramp)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sz="16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One horizontal damper </a:t>
            </a:r>
            <a:r>
              <a:rPr lang="en-US" sz="1600" dirty="0" smtClean="0">
                <a:sym typeface="Wingdings" panose="05000000000000000000" pitchFamily="2" charset="2"/>
              </a:rPr>
              <a:t>used</a:t>
            </a:r>
          </a:p>
          <a:p>
            <a:pPr lvl="2"/>
            <a:r>
              <a:rPr lang="en-US" sz="1400" dirty="0" smtClean="0">
                <a:sym typeface="Wingdings" panose="05000000000000000000" pitchFamily="2" charset="2"/>
              </a:rPr>
              <a:t>Feedback </a:t>
            </a:r>
            <a:r>
              <a:rPr lang="en-US" sz="14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phase arbitrarily detuned </a:t>
            </a:r>
            <a:r>
              <a:rPr lang="en-US" sz="1400" dirty="0" smtClean="0">
                <a:sym typeface="Wingdings" panose="05000000000000000000" pitchFamily="2" charset="2"/>
              </a:rPr>
              <a:t>by +20 </a:t>
            </a:r>
            <a:r>
              <a:rPr lang="en-US" sz="1400" dirty="0" err="1" smtClean="0">
                <a:sym typeface="Wingdings" panose="05000000000000000000" pitchFamily="2" charset="2"/>
              </a:rPr>
              <a:t>deg</a:t>
            </a:r>
            <a:r>
              <a:rPr lang="en-US" sz="1400" dirty="0" smtClean="0">
                <a:sym typeface="Wingdings" panose="05000000000000000000" pitchFamily="2" charset="2"/>
              </a:rPr>
              <a:t/>
            </a:r>
            <a:br>
              <a:rPr lang="en-US" sz="1400" dirty="0" smtClean="0">
                <a:sym typeface="Wingdings" panose="05000000000000000000" pitchFamily="2" charset="2"/>
              </a:rPr>
            </a:br>
            <a:r>
              <a:rPr lang="en-US" sz="1400" dirty="0" smtClean="0">
                <a:sym typeface="Wingdings" panose="05000000000000000000" pitchFamily="2" charset="2"/>
              </a:rPr>
              <a:t> </a:t>
            </a:r>
            <a:r>
              <a:rPr lang="en-US" sz="1400" dirty="0" smtClean="0">
                <a:solidFill>
                  <a:schemeClr val="tx2"/>
                </a:solidFill>
                <a:sym typeface="Wingdings" panose="05000000000000000000" pitchFamily="2" charset="2"/>
              </a:rPr>
              <a:t>erratic</a:t>
            </a:r>
            <a:r>
              <a:rPr lang="en-US" sz="1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14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beam losses during acceleration </a:t>
            </a:r>
            <a:r>
              <a:rPr lang="en-US" sz="1400" dirty="0" smtClean="0">
                <a:sym typeface="Wingdings" panose="05000000000000000000" pitchFamily="2" charset="2"/>
              </a:rPr>
              <a:t>when using optimum feedback phase (although damper off)</a:t>
            </a:r>
            <a:endParaRPr lang="en-GB" sz="1400" dirty="0">
              <a:sym typeface="Wingdings" panose="05000000000000000000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07. 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Ions 2015 -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noFill/>
        <a:ln w="12700" cap="rnd" cmpd="sng" algn="ctr">
          <a:solidFill>
            <a:sysClr val="windowText" lastClr="000000">
              <a:shade val="95000"/>
              <a:satMod val="105000"/>
            </a:sysClr>
          </a:solidFill>
          <a:prstDash val="solid"/>
          <a:headEnd type="none" w="med" len="med"/>
          <a:tailEnd type="none" w="med" len="med"/>
        </a:ln>
        <a:effectLst/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CERNCorporate4-3.potx</Template>
  <TotalTime>20684</TotalTime>
  <Words>607</Words>
  <Application>Microsoft Office PowerPoint</Application>
  <PresentationFormat>On-screen Show (4:3)</PresentationFormat>
  <Paragraphs>280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Buxton Sketch</vt:lpstr>
      <vt:lpstr>Calibri</vt:lpstr>
      <vt:lpstr>Cambria Math</vt:lpstr>
      <vt:lpstr>Courier New</vt:lpstr>
      <vt:lpstr>Lucida Grande</vt:lpstr>
      <vt:lpstr>Times New Roman</vt:lpstr>
      <vt:lpstr>Wingdings</vt:lpstr>
      <vt:lpstr>CERNCorporate4-3</vt:lpstr>
      <vt:lpstr>The SPS Transverse Damper Performance during 2015 Ions Operation</vt:lpstr>
      <vt:lpstr>Outline</vt:lpstr>
      <vt:lpstr>Recap: Transverse Feedback System</vt:lpstr>
      <vt:lpstr>PowerPoint Presentation</vt:lpstr>
      <vt:lpstr>Key Parameters for Ions operation</vt:lpstr>
      <vt:lpstr>RF Modulation: FSK (Frequency Shift Keying)</vt:lpstr>
      <vt:lpstr>PowerPoint Presentation</vt:lpstr>
      <vt:lpstr>Example: Damping Performance 2015</vt:lpstr>
      <vt:lpstr>Observations / Damper Performance 2015</vt:lpstr>
      <vt:lpstr>THANK YOU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e-cloud bunch spacing: ADT compatibility</dc:title>
  <dc:creator>Gerd.Kotzian@cern.ch;Daniel.Valuch@cern.ch;Wolfgang.Hofle@cern.ch</dc:creator>
  <cp:lastModifiedBy>Gerd Kotzian</cp:lastModifiedBy>
  <cp:revision>622</cp:revision>
  <cp:lastPrinted>2016-01-07T14:33:03Z</cp:lastPrinted>
  <dcterms:created xsi:type="dcterms:W3CDTF">2013-11-05T09:24:55Z</dcterms:created>
  <dcterms:modified xsi:type="dcterms:W3CDTF">2016-01-07T15:27:28Z</dcterms:modified>
</cp:coreProperties>
</file>