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88" r:id="rId2"/>
    <p:sldId id="353" r:id="rId3"/>
    <p:sldId id="356" r:id="rId4"/>
    <p:sldId id="382" r:id="rId5"/>
    <p:sldId id="383" r:id="rId6"/>
    <p:sldId id="385" r:id="rId7"/>
    <p:sldId id="384" r:id="rId8"/>
    <p:sldId id="386" r:id="rId9"/>
    <p:sldId id="372" r:id="rId10"/>
    <p:sldId id="403" r:id="rId11"/>
    <p:sldId id="402" r:id="rId12"/>
    <p:sldId id="404" r:id="rId13"/>
    <p:sldId id="405" r:id="rId14"/>
    <p:sldId id="387" r:id="rId15"/>
    <p:sldId id="369" r:id="rId16"/>
    <p:sldId id="377" r:id="rId17"/>
    <p:sldId id="376" r:id="rId18"/>
    <p:sldId id="378" r:id="rId19"/>
    <p:sldId id="380" r:id="rId20"/>
    <p:sldId id="389" r:id="rId21"/>
    <p:sldId id="388" r:id="rId22"/>
    <p:sldId id="373" r:id="rId23"/>
    <p:sldId id="390" r:id="rId24"/>
    <p:sldId id="391" r:id="rId25"/>
    <p:sldId id="392" r:id="rId26"/>
    <p:sldId id="370" r:id="rId27"/>
    <p:sldId id="408" r:id="rId28"/>
    <p:sldId id="409" r:id="rId29"/>
    <p:sldId id="375" r:id="rId30"/>
    <p:sldId id="394" r:id="rId31"/>
    <p:sldId id="397" r:id="rId32"/>
    <p:sldId id="398" r:id="rId33"/>
    <p:sldId id="396" r:id="rId34"/>
    <p:sldId id="399" r:id="rId35"/>
    <p:sldId id="374" r:id="rId36"/>
    <p:sldId id="407" r:id="rId37"/>
    <p:sldId id="406" r:id="rId38"/>
    <p:sldId id="345" r:id="rId39"/>
    <p:sldId id="401" r:id="rId40"/>
    <p:sldId id="400" r:id="rId41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3403" autoAdjust="0"/>
  </p:normalViewPr>
  <p:slideViewPr>
    <p:cSldViewPr snapToGrid="0">
      <p:cViewPr varScale="1">
        <p:scale>
          <a:sx n="93" d="100"/>
          <a:sy n="93" d="100"/>
        </p:scale>
        <p:origin x="762" y="19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8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42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4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8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3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74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2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0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6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70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40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51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2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02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06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0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3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2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88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94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94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2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69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88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54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92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4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1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8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Latest results of ramp simulations for 72 bunches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04/08/2016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J. </a:t>
            </a:r>
            <a:r>
              <a:rPr lang="en-US" smtClean="0"/>
              <a:t>Repond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80" y="808497"/>
                <a:ext cx="398119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CH" sz="2000" dirty="0"/>
                  <a:t> at FT </a:t>
                </a:r>
                <a:r>
                  <a:rPr lang="fr-CH" sz="2000" dirty="0" err="1"/>
                  <a:t>should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limiting</a:t>
                </a:r>
                <a:r>
                  <a:rPr lang="fr-CH" sz="2000" dirty="0"/>
                  <a:t>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</a:rPr>
                      <m:t>∼1/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FT and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simulations do not </a:t>
                </a:r>
                <a:r>
                  <a:rPr lang="fr-CH" sz="2000" dirty="0" err="1" smtClean="0"/>
                  <a:t>overlap</a:t>
                </a:r>
                <a:r>
                  <a:rPr lang="fr-CH" sz="2000" dirty="0" smtClean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" y="808497"/>
                <a:ext cx="3981193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37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9" y="786012"/>
            <a:ext cx="4007460" cy="30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4" y="3802776"/>
            <a:ext cx="3912042" cy="293403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342027" y="3791606"/>
            <a:ext cx="419724" cy="397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1734" y="418884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FT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algn="ctr"/>
            <a:r>
              <a:rPr lang="fr-CH" dirty="0" smtClean="0"/>
              <a:t>72 </a:t>
            </a:r>
            <a:r>
              <a:rPr lang="fr-CH" dirty="0" err="1" smtClean="0"/>
              <a:t>bunches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24894" y="5621390"/>
            <a:ext cx="277319" cy="55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5547" y="562131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 err="1" smtClean="0"/>
              <a:t>Ramp</a:t>
            </a:r>
            <a:r>
              <a:rPr lang="fr-CH" sz="1600" dirty="0" smtClean="0"/>
              <a:t> 450</a:t>
            </a:r>
          </a:p>
          <a:p>
            <a:pPr algn="ctr"/>
            <a:r>
              <a:rPr lang="fr-CH" sz="1600" dirty="0" smtClean="0"/>
              <a:t>72 </a:t>
            </a:r>
            <a:r>
              <a:rPr lang="fr-CH" sz="1600" dirty="0" err="1" smtClean="0"/>
              <a:t>bunches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80" y="808497"/>
                <a:ext cx="398119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CH" sz="2000" dirty="0"/>
                  <a:t> at FT </a:t>
                </a:r>
                <a:r>
                  <a:rPr lang="fr-CH" sz="2000" dirty="0" err="1"/>
                  <a:t>should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limiting</a:t>
                </a:r>
                <a:r>
                  <a:rPr lang="fr-CH" sz="2000" dirty="0"/>
                  <a:t>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</a:rPr>
                      <m:t>∼1/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FT and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simulations do not </a:t>
                </a:r>
                <a:r>
                  <a:rPr lang="fr-CH" sz="2000" dirty="0" err="1" smtClean="0"/>
                  <a:t>overlap</a:t>
                </a:r>
                <a:r>
                  <a:rPr lang="fr-CH" sz="2000" dirty="0" smtClean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err="1" smtClean="0"/>
                  <a:t>Too</a:t>
                </a:r>
                <a:r>
                  <a:rPr lang="fr-CH" sz="2000" dirty="0" smtClean="0"/>
                  <a:t> short </a:t>
                </a:r>
                <a:r>
                  <a:rPr lang="fr-CH" sz="2000" dirty="0" err="1" smtClean="0"/>
                  <a:t>bunches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unstable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-&gt; </a:t>
                </a:r>
                <a:r>
                  <a:rPr lang="fr-CH" sz="2000" dirty="0" err="1" smtClean="0"/>
                  <a:t>broad</a:t>
                </a:r>
                <a:r>
                  <a:rPr lang="fr-CH" sz="2000" dirty="0" smtClean="0"/>
                  <a:t> band inductive </a:t>
                </a:r>
                <a:r>
                  <a:rPr lang="fr-CH" sz="2000" dirty="0" err="1" smtClean="0"/>
                  <a:t>impedance</a:t>
                </a:r>
                <a:r>
                  <a:rPr lang="fr-CH" sz="2000" dirty="0" smtClean="0"/>
                  <a:t> of  the SPS.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" y="808497"/>
                <a:ext cx="3981193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137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9" y="786012"/>
            <a:ext cx="4007460" cy="30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4" y="3802776"/>
            <a:ext cx="3912042" cy="293403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342027" y="3791606"/>
            <a:ext cx="419724" cy="397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1734" y="418884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FT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algn="ctr"/>
            <a:r>
              <a:rPr lang="fr-CH" dirty="0" smtClean="0"/>
              <a:t>72 </a:t>
            </a:r>
            <a:r>
              <a:rPr lang="fr-CH" dirty="0" err="1" smtClean="0"/>
              <a:t>bunches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24894" y="5621390"/>
            <a:ext cx="277319" cy="55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5547" y="562131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 err="1" smtClean="0"/>
              <a:t>Ramp</a:t>
            </a:r>
            <a:r>
              <a:rPr lang="fr-CH" sz="1600" dirty="0" smtClean="0"/>
              <a:t> 450</a:t>
            </a:r>
          </a:p>
          <a:p>
            <a:pPr algn="ctr"/>
            <a:r>
              <a:rPr lang="fr-CH" sz="1600" dirty="0" smtClean="0"/>
              <a:t>72 </a:t>
            </a:r>
            <a:r>
              <a:rPr lang="fr-CH" sz="1600" dirty="0" err="1" smtClean="0"/>
              <a:t>bunches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80" y="808497"/>
                <a:ext cx="3981193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CH" sz="2000" dirty="0"/>
                  <a:t> at FT </a:t>
                </a:r>
                <a:r>
                  <a:rPr lang="fr-CH" sz="2000" dirty="0" err="1"/>
                  <a:t>should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limiting</a:t>
                </a:r>
                <a:r>
                  <a:rPr lang="fr-CH" sz="2000" dirty="0"/>
                  <a:t>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</a:rPr>
                      <m:t>∼1/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FT and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simulations do not </a:t>
                </a:r>
                <a:r>
                  <a:rPr lang="fr-CH" sz="2000" dirty="0" err="1" smtClean="0"/>
                  <a:t>overlap</a:t>
                </a:r>
                <a:r>
                  <a:rPr lang="fr-CH" sz="2000" dirty="0" smtClean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err="1" smtClean="0"/>
                  <a:t>Too</a:t>
                </a:r>
                <a:r>
                  <a:rPr lang="fr-CH" sz="2000" dirty="0" smtClean="0"/>
                  <a:t> short </a:t>
                </a:r>
                <a:r>
                  <a:rPr lang="fr-CH" sz="2000" dirty="0" err="1" smtClean="0"/>
                  <a:t>bunches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unstable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-&gt; </a:t>
                </a:r>
                <a:r>
                  <a:rPr lang="fr-CH" sz="2000" dirty="0" err="1" smtClean="0"/>
                  <a:t>broad</a:t>
                </a:r>
                <a:r>
                  <a:rPr lang="fr-CH" sz="2000" dirty="0" smtClean="0"/>
                  <a:t> band inductive </a:t>
                </a:r>
                <a:r>
                  <a:rPr lang="fr-CH" sz="2000" dirty="0" err="1" smtClean="0"/>
                  <a:t>impedance</a:t>
                </a:r>
                <a:r>
                  <a:rPr lang="fr-CH" sz="2000" dirty="0" smtClean="0"/>
                  <a:t> of  the SPS.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High ratio for the TWC800 </a:t>
                </a:r>
                <a:r>
                  <a:rPr lang="fr-CH" sz="2000" dirty="0" err="1" smtClean="0"/>
                  <a:t>does</a:t>
                </a:r>
                <a:r>
                  <a:rPr lang="fr-CH" sz="2000" dirty="0" smtClean="0"/>
                  <a:t> not </a:t>
                </a:r>
                <a:r>
                  <a:rPr lang="fr-CH" sz="2000" dirty="0" err="1" smtClean="0"/>
                  <a:t>stabilize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.</a:t>
                </a:r>
                <a:endParaRPr lang="fr-CH" sz="2000" b="0" i="1" dirty="0" smtClean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" y="808497"/>
                <a:ext cx="3981193" cy="4708981"/>
              </a:xfrm>
              <a:prstGeom prst="rect">
                <a:avLst/>
              </a:prstGeom>
              <a:blipFill rotWithShape="0">
                <a:blip r:embed="rId3"/>
                <a:stretch>
                  <a:fillRect l="-1376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9" y="786012"/>
            <a:ext cx="4007460" cy="30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4" y="3802776"/>
            <a:ext cx="3912042" cy="293403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342027" y="3791606"/>
            <a:ext cx="419724" cy="397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1734" y="418884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FT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algn="ctr"/>
            <a:r>
              <a:rPr lang="fr-CH" dirty="0" smtClean="0"/>
              <a:t>72 </a:t>
            </a:r>
            <a:r>
              <a:rPr lang="fr-CH" dirty="0" err="1" smtClean="0"/>
              <a:t>bunches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24894" y="5621390"/>
            <a:ext cx="277319" cy="55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5547" y="562131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 err="1" smtClean="0"/>
              <a:t>Ramp</a:t>
            </a:r>
            <a:r>
              <a:rPr lang="fr-CH" sz="1600" dirty="0" smtClean="0"/>
              <a:t> 450</a:t>
            </a:r>
          </a:p>
          <a:p>
            <a:pPr algn="ctr"/>
            <a:r>
              <a:rPr lang="fr-CH" sz="1600" dirty="0" smtClean="0"/>
              <a:t>72 </a:t>
            </a:r>
            <a:r>
              <a:rPr lang="fr-CH" sz="1600" dirty="0" err="1" smtClean="0"/>
              <a:t>bunches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7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80" y="808497"/>
                <a:ext cx="398119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CH" sz="2000" dirty="0"/>
                  <a:t> at FT </a:t>
                </a:r>
                <a:r>
                  <a:rPr lang="fr-CH" sz="2000" dirty="0" err="1"/>
                  <a:t>should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limiting</a:t>
                </a:r>
                <a:r>
                  <a:rPr lang="fr-CH" sz="2000" dirty="0"/>
                  <a:t>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</a:rPr>
                      <m:t>∼1/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FT and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simulations do not </a:t>
                </a:r>
                <a:r>
                  <a:rPr lang="fr-CH" sz="2000" dirty="0" err="1" smtClean="0"/>
                  <a:t>overlap</a:t>
                </a:r>
                <a:r>
                  <a:rPr lang="fr-CH" sz="2000" dirty="0" smtClean="0"/>
                  <a:t>.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err="1" smtClean="0"/>
                  <a:t>Too</a:t>
                </a:r>
                <a:r>
                  <a:rPr lang="fr-CH" sz="2000" dirty="0" smtClean="0"/>
                  <a:t> short </a:t>
                </a:r>
                <a:r>
                  <a:rPr lang="fr-CH" sz="2000" dirty="0" err="1" smtClean="0"/>
                  <a:t>bunches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unstable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 -&gt; </a:t>
                </a:r>
                <a:r>
                  <a:rPr lang="fr-CH" sz="2000" dirty="0" err="1" smtClean="0"/>
                  <a:t>broad</a:t>
                </a:r>
                <a:r>
                  <a:rPr lang="fr-CH" sz="2000" dirty="0" smtClean="0"/>
                  <a:t> band inductive </a:t>
                </a:r>
                <a:r>
                  <a:rPr lang="fr-CH" sz="2000" dirty="0" err="1" smtClean="0"/>
                  <a:t>impedance</a:t>
                </a:r>
                <a:r>
                  <a:rPr lang="fr-CH" sz="2000" dirty="0" smtClean="0"/>
                  <a:t> of  the SPS.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smtClean="0"/>
                  <a:t>High ratio for the TWC800 </a:t>
                </a:r>
                <a:r>
                  <a:rPr lang="fr-CH" sz="2000" dirty="0" err="1" smtClean="0"/>
                  <a:t>does</a:t>
                </a:r>
                <a:r>
                  <a:rPr lang="fr-CH" sz="2000" dirty="0" smtClean="0"/>
                  <a:t> not </a:t>
                </a:r>
                <a:r>
                  <a:rPr lang="fr-CH" sz="2000" dirty="0" err="1" smtClean="0"/>
                  <a:t>stabilize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during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ramp</a:t>
                </a:r>
                <a:r>
                  <a:rPr lang="fr-CH" sz="2000" dirty="0" smtClean="0"/>
                  <a:t>.</a:t>
                </a:r>
                <a:endParaRPr lang="fr-CH" sz="2000" b="0" i="1" dirty="0" smtClean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fr-CH" sz="2000" dirty="0" err="1" smtClean="0"/>
                  <a:t>Number</a:t>
                </a:r>
                <a:r>
                  <a:rPr lang="fr-CH" sz="2000" dirty="0" smtClean="0"/>
                  <a:t> of slices and </a:t>
                </a:r>
                <a:r>
                  <a:rPr lang="fr-CH" sz="2000" dirty="0" err="1" smtClean="0"/>
                  <a:t>macroparticles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reduced</a:t>
                </a:r>
                <a:r>
                  <a:rPr lang="fr-CH" sz="2000" dirty="0" smtClean="0"/>
                  <a:t> -&gt; </a:t>
                </a:r>
                <a:r>
                  <a:rPr lang="fr-CH" sz="2000" dirty="0" err="1" smtClean="0"/>
                  <a:t>numerical</a:t>
                </a:r>
                <a:r>
                  <a:rPr lang="fr-CH" sz="2000" dirty="0" smtClean="0"/>
                  <a:t> issues ?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" y="808497"/>
                <a:ext cx="3981193" cy="5632311"/>
              </a:xfrm>
              <a:prstGeom prst="rect">
                <a:avLst/>
              </a:prstGeom>
              <a:blipFill rotWithShape="0">
                <a:blip r:embed="rId3"/>
                <a:stretch>
                  <a:fillRect l="-1376" t="-649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9" y="786012"/>
            <a:ext cx="4007460" cy="30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4" y="3802776"/>
            <a:ext cx="3912042" cy="293403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342027" y="3791606"/>
            <a:ext cx="419724" cy="397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1734" y="418884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FT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algn="ctr"/>
            <a:r>
              <a:rPr lang="fr-CH" dirty="0" smtClean="0"/>
              <a:t>72 </a:t>
            </a:r>
            <a:r>
              <a:rPr lang="fr-CH" dirty="0" err="1" smtClean="0"/>
              <a:t>bunches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24894" y="5621390"/>
            <a:ext cx="277319" cy="55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5547" y="562131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 err="1" smtClean="0"/>
              <a:t>Ramp</a:t>
            </a:r>
            <a:r>
              <a:rPr lang="fr-CH" sz="1600" dirty="0" smtClean="0"/>
              <a:t> 450</a:t>
            </a:r>
          </a:p>
          <a:p>
            <a:pPr algn="ctr"/>
            <a:r>
              <a:rPr lang="fr-CH" sz="1600" dirty="0" smtClean="0"/>
              <a:t>72 </a:t>
            </a:r>
            <a:r>
              <a:rPr lang="fr-CH" sz="1600" dirty="0" err="1" smtClean="0"/>
              <a:t>bunches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4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>
                <a:solidFill>
                  <a:schemeClr val="bg2"/>
                </a:solidFill>
              </a:rPr>
              <a:t>Ramp</a:t>
            </a:r>
            <a:r>
              <a:rPr lang="fr-CH" sz="2800" dirty="0" smtClean="0">
                <a:solidFill>
                  <a:schemeClr val="bg2"/>
                </a:solidFill>
              </a:rPr>
              <a:t> simulation important to </a:t>
            </a:r>
            <a:r>
              <a:rPr lang="fr-CH" sz="2800" dirty="0" err="1" smtClean="0">
                <a:solidFill>
                  <a:schemeClr val="bg2"/>
                </a:solidFill>
              </a:rPr>
              <a:t>reproduce</a:t>
            </a:r>
            <a:r>
              <a:rPr lang="fr-CH" sz="2800" dirty="0" smtClean="0">
                <a:solidFill>
                  <a:schemeClr val="bg2"/>
                </a:solidFill>
              </a:rPr>
              <a:t> </a:t>
            </a:r>
            <a:r>
              <a:rPr lang="fr-CH" sz="2800" dirty="0" err="1" smtClean="0">
                <a:solidFill>
                  <a:schemeClr val="bg2"/>
                </a:solidFill>
              </a:rPr>
              <a:t>measurement</a:t>
            </a:r>
            <a:r>
              <a:rPr lang="fr-CH" sz="28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>
                <a:solidFill>
                  <a:schemeClr val="bg2"/>
                </a:solidFill>
              </a:rPr>
              <a:t>Possible optimisation of the RF program.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Preliminary</a:t>
            </a:r>
            <a:r>
              <a:rPr lang="fr-CH" sz="2800" dirty="0" smtClean="0"/>
              <a:t> </a:t>
            </a:r>
            <a:r>
              <a:rPr lang="fr-CH" sz="2800" dirty="0" err="1" smtClean="0"/>
              <a:t>results</a:t>
            </a:r>
            <a:r>
              <a:rPr lang="fr-CH" sz="2800" dirty="0" smtClean="0"/>
              <a:t> </a:t>
            </a:r>
            <a:r>
              <a:rPr lang="fr-CH" sz="2800" dirty="0" err="1" smtClean="0"/>
              <a:t>exhibit</a:t>
            </a:r>
            <a:r>
              <a:rPr lang="fr-CH" sz="2800" dirty="0" smtClean="0"/>
              <a:t> </a:t>
            </a:r>
            <a:r>
              <a:rPr lang="fr-CH" sz="2800" dirty="0" err="1" smtClean="0"/>
              <a:t>two</a:t>
            </a:r>
            <a:r>
              <a:rPr lang="fr-CH" sz="2800" dirty="0" smtClean="0"/>
              <a:t> issues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Blow-up </a:t>
            </a:r>
            <a:r>
              <a:rPr lang="fr-CH" sz="2800" dirty="0" err="1" smtClean="0"/>
              <a:t>needed</a:t>
            </a:r>
            <a:r>
              <a:rPr lang="fr-CH" sz="2800" dirty="0" smtClean="0"/>
              <a:t> to explore </a:t>
            </a:r>
            <a:r>
              <a:rPr lang="fr-CH" sz="2800" dirty="0" err="1" smtClean="0"/>
              <a:t>larger</a:t>
            </a:r>
            <a:r>
              <a:rPr lang="fr-CH" sz="2800" dirty="0" smtClean="0"/>
              <a:t> </a:t>
            </a:r>
            <a:r>
              <a:rPr lang="fr-CH" sz="2800" dirty="0" err="1" smtClean="0"/>
              <a:t>emittance</a:t>
            </a:r>
            <a:r>
              <a:rPr lang="fr-CH" sz="2800" dirty="0" smtClean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the </a:t>
            </a:r>
            <a:r>
              <a:rPr lang="fr-CH" sz="2800" dirty="0" err="1" smtClean="0"/>
              <a:t>noise’s</a:t>
            </a:r>
            <a:r>
              <a:rPr lang="fr-CH" sz="2800" dirty="0" smtClean="0"/>
              <a:t> </a:t>
            </a:r>
            <a:r>
              <a:rPr lang="fr-CH" sz="2800" dirty="0" err="1" smtClean="0"/>
              <a:t>effect</a:t>
            </a:r>
            <a:r>
              <a:rPr lang="fr-CH" sz="2800" dirty="0" smtClean="0"/>
              <a:t> on the </a:t>
            </a:r>
            <a:r>
              <a:rPr lang="fr-CH" sz="2800" dirty="0" err="1" smtClean="0"/>
              <a:t>stability</a:t>
            </a:r>
            <a:r>
              <a:rPr lang="fr-CH" sz="2800" dirty="0" smtClean="0"/>
              <a:t> </a:t>
            </a:r>
            <a:r>
              <a:rPr lang="fr-CH" sz="2800" dirty="0" err="1" smtClean="0"/>
              <a:t>threshold</a:t>
            </a:r>
            <a:r>
              <a:rPr lang="fr-CH" sz="2800" dirty="0"/>
              <a:t>?</a:t>
            </a:r>
            <a:r>
              <a:rPr lang="fr-CH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3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2" y="2522334"/>
            <a:ext cx="5537369" cy="4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No </a:t>
            </a:r>
            <a:r>
              <a:rPr lang="fr-CH" sz="2400" dirty="0" err="1" smtClean="0"/>
              <a:t>knowledge</a:t>
            </a:r>
            <a:r>
              <a:rPr lang="fr-CH" sz="2400" dirty="0" smtClean="0"/>
              <a:t> of </a:t>
            </a:r>
            <a:r>
              <a:rPr lang="fr-CH" sz="2400" dirty="0" err="1" smtClean="0"/>
              <a:t>impedance</a:t>
            </a:r>
            <a:r>
              <a:rPr lang="fr-CH" sz="2400" dirty="0" smtClean="0"/>
              <a:t> at 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(&gt;5GHz).</a:t>
            </a:r>
          </a:p>
        </p:txBody>
      </p:sp>
    </p:spTree>
    <p:extLst>
      <p:ext uri="{BB962C8B-B14F-4D97-AF65-F5344CB8AC3E}">
        <p14:creationId xmlns:p14="http://schemas.microsoft.com/office/powerpoint/2010/main" val="10247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75" y="2704907"/>
            <a:ext cx="5437960" cy="4078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No </a:t>
            </a:r>
            <a:r>
              <a:rPr lang="fr-CH" sz="2400" dirty="0" err="1" smtClean="0"/>
              <a:t>knowledge</a:t>
            </a:r>
            <a:r>
              <a:rPr lang="fr-CH" sz="2400" dirty="0" smtClean="0"/>
              <a:t> of </a:t>
            </a:r>
            <a:r>
              <a:rPr lang="fr-CH" sz="2400" dirty="0" err="1" smtClean="0"/>
              <a:t>impedance</a:t>
            </a:r>
            <a:r>
              <a:rPr lang="fr-CH" sz="2400" dirty="0" smtClean="0"/>
              <a:t> at 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(&gt;5GHz)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400" dirty="0" err="1" smtClean="0"/>
              <a:t>Does</a:t>
            </a:r>
            <a:r>
              <a:rPr lang="fr-CH" sz="2400" dirty="0" smtClean="0"/>
              <a:t> </a:t>
            </a:r>
            <a:r>
              <a:rPr lang="fr-CH" sz="2400" dirty="0"/>
              <a:t>not </a:t>
            </a:r>
            <a:r>
              <a:rPr lang="fr-CH" sz="2400" dirty="0" err="1"/>
              <a:t>fall</a:t>
            </a:r>
            <a:r>
              <a:rPr lang="fr-CH" sz="2400" dirty="0"/>
              <a:t> to 0 at 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</a:t>
            </a:r>
            <a:r>
              <a:rPr lang="fr-CH" sz="2400" dirty="0" err="1" smtClean="0"/>
              <a:t>because</a:t>
            </a:r>
            <a:r>
              <a:rPr lang="fr-CH" sz="2400" dirty="0" smtClean="0"/>
              <a:t> of kickers fit and </a:t>
            </a:r>
            <a:r>
              <a:rPr lang="fr-CH" sz="2400" dirty="0" err="1" smtClean="0"/>
              <a:t>broad-band</a:t>
            </a:r>
            <a:r>
              <a:rPr lang="fr-CH" sz="2400" dirty="0" smtClean="0"/>
              <a:t> inductive </a:t>
            </a:r>
            <a:r>
              <a:rPr lang="fr-CH" sz="2400" dirty="0" err="1" smtClean="0"/>
              <a:t>impedance</a:t>
            </a:r>
            <a:r>
              <a:rPr lang="fr-CH" sz="24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6296" y="5050187"/>
                <a:ext cx="2031167" cy="44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296" y="5050187"/>
                <a:ext cx="2031167" cy="4469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6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5" y="2568940"/>
            <a:ext cx="5471410" cy="4103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No </a:t>
            </a:r>
            <a:r>
              <a:rPr lang="fr-CH" sz="2400" dirty="0" err="1" smtClean="0"/>
              <a:t>knowledge</a:t>
            </a:r>
            <a:r>
              <a:rPr lang="fr-CH" sz="2400" dirty="0" smtClean="0"/>
              <a:t> of </a:t>
            </a:r>
            <a:r>
              <a:rPr lang="fr-CH" sz="2400" dirty="0" err="1" smtClean="0"/>
              <a:t>impedance</a:t>
            </a:r>
            <a:r>
              <a:rPr lang="fr-CH" sz="2400" dirty="0" smtClean="0"/>
              <a:t> at 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(&gt;5GHz)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400" dirty="0" err="1" smtClean="0"/>
              <a:t>Does</a:t>
            </a:r>
            <a:r>
              <a:rPr lang="fr-CH" sz="2400" dirty="0" smtClean="0"/>
              <a:t> </a:t>
            </a:r>
            <a:r>
              <a:rPr lang="fr-CH" sz="2400" dirty="0"/>
              <a:t>not </a:t>
            </a:r>
            <a:r>
              <a:rPr lang="fr-CH" sz="2400" dirty="0" err="1"/>
              <a:t>fall</a:t>
            </a:r>
            <a:r>
              <a:rPr lang="fr-CH" sz="2400" dirty="0"/>
              <a:t> to 0 at 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</a:t>
            </a:r>
            <a:r>
              <a:rPr lang="fr-CH" sz="2400" dirty="0" err="1"/>
              <a:t>because</a:t>
            </a:r>
            <a:r>
              <a:rPr lang="fr-CH" sz="2400" dirty="0"/>
              <a:t> of kickers fit and </a:t>
            </a:r>
            <a:r>
              <a:rPr lang="fr-CH" sz="2400" dirty="0" err="1"/>
              <a:t>broad-band</a:t>
            </a:r>
            <a:r>
              <a:rPr lang="fr-CH" sz="2400" dirty="0"/>
              <a:t> inductive </a:t>
            </a:r>
            <a:r>
              <a:rPr lang="fr-CH" sz="2400" dirty="0" err="1"/>
              <a:t>impedance</a:t>
            </a:r>
            <a:r>
              <a:rPr lang="fr-CH" sz="2400" dirty="0"/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400" dirty="0" err="1" smtClean="0"/>
              <a:t>Numerical</a:t>
            </a:r>
            <a:r>
              <a:rPr lang="fr-CH" sz="2400" dirty="0" smtClean="0"/>
              <a:t> noise on </a:t>
            </a:r>
            <a:r>
              <a:rPr lang="fr-CH" sz="2400" dirty="0" err="1" smtClean="0"/>
              <a:t>beam</a:t>
            </a:r>
            <a:r>
              <a:rPr lang="fr-CH" sz="2400" dirty="0" smtClean="0"/>
              <a:t> </a:t>
            </a:r>
            <a:r>
              <a:rPr lang="fr-CH" sz="2400" dirty="0" err="1" smtClean="0"/>
              <a:t>spectrum</a:t>
            </a:r>
            <a:r>
              <a:rPr lang="fr-CH" sz="2400" dirty="0" smtClean="0"/>
              <a:t> </a:t>
            </a:r>
            <a:r>
              <a:rPr lang="fr-CH" sz="2400" dirty="0" err="1" smtClean="0"/>
              <a:t>can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amplified</a:t>
            </a: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6038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/>
              <a:t>Observation of the HF </a:t>
            </a:r>
            <a:r>
              <a:rPr lang="fr-CH" sz="2800" dirty="0" err="1"/>
              <a:t>noise’s</a:t>
            </a:r>
            <a:r>
              <a:rPr lang="fr-CH" sz="2800" dirty="0"/>
              <a:t> contribution by</a:t>
            </a:r>
          </a:p>
        </p:txBody>
      </p:sp>
    </p:spTree>
    <p:extLst>
      <p:ext uri="{BB962C8B-B14F-4D97-AF65-F5344CB8AC3E}">
        <p14:creationId xmlns:p14="http://schemas.microsoft.com/office/powerpoint/2010/main" val="2120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/>
              <a:t>Observation of the </a:t>
            </a:r>
            <a:r>
              <a:rPr lang="fr-CH" sz="2800" dirty="0" smtClean="0"/>
              <a:t>HF </a:t>
            </a:r>
            <a:r>
              <a:rPr lang="fr-CH" sz="2800" dirty="0" err="1" smtClean="0"/>
              <a:t>noise’s</a:t>
            </a:r>
            <a:r>
              <a:rPr lang="fr-CH" sz="2800" dirty="0" smtClean="0"/>
              <a:t> contribution </a:t>
            </a:r>
            <a:r>
              <a:rPr lang="fr-CH" sz="2800" dirty="0"/>
              <a:t>by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smtClean="0"/>
              <a:t>Setting </a:t>
            </a:r>
            <a:r>
              <a:rPr lang="fr-CH" sz="2800" dirty="0" err="1" smtClean="0"/>
              <a:t>manually</a:t>
            </a:r>
            <a:r>
              <a:rPr lang="fr-CH" sz="2800" dirty="0" smtClean="0"/>
              <a:t> to 0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 </a:t>
            </a:r>
            <a:r>
              <a:rPr lang="fr-CH" sz="2800" dirty="0" err="1" smtClean="0"/>
              <a:t>after</a:t>
            </a:r>
            <a:r>
              <a:rPr lang="fr-CH" sz="2800" dirty="0" smtClean="0"/>
              <a:t> 5 GHz.</a:t>
            </a:r>
          </a:p>
        </p:txBody>
      </p:sp>
    </p:spTree>
    <p:extLst>
      <p:ext uri="{BB962C8B-B14F-4D97-AF65-F5344CB8AC3E}">
        <p14:creationId xmlns:p14="http://schemas.microsoft.com/office/powerpoint/2010/main" val="18181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CH" sz="2800" dirty="0" smtClean="0"/>
              <a:t>Motivations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fr-CH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CH" sz="2800" dirty="0" smtClean="0"/>
              <a:t>High </a:t>
            </a:r>
            <a:r>
              <a:rPr lang="fr-CH" sz="2800" dirty="0" err="1" smtClean="0"/>
              <a:t>frequency</a:t>
            </a:r>
            <a:r>
              <a:rPr lang="fr-CH" sz="2800" dirty="0" smtClean="0"/>
              <a:t> noise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fr-CH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CH" sz="2800" dirty="0" smtClean="0"/>
              <a:t>Blow-up </a:t>
            </a:r>
            <a:r>
              <a:rPr lang="fr-CH" sz="2800" dirty="0" err="1" smtClean="0"/>
              <a:t>implementation</a:t>
            </a:r>
            <a:endParaRPr lang="fr-CH" sz="2800" dirty="0" smtClean="0"/>
          </a:p>
          <a:p>
            <a:pPr algn="just"/>
            <a:endParaRPr lang="fr-CH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CH" sz="2800" dirty="0" smtClean="0"/>
              <a:t>Conclusion and future </a:t>
            </a:r>
            <a:r>
              <a:rPr lang="fr-CH" sz="2800" dirty="0" err="1" smtClean="0"/>
              <a:t>work</a:t>
            </a: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3877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/>
              <a:t>Observation of the HF </a:t>
            </a:r>
            <a:r>
              <a:rPr lang="fr-CH" sz="2800" dirty="0" err="1"/>
              <a:t>noise’s</a:t>
            </a:r>
            <a:r>
              <a:rPr lang="fr-CH" sz="2800" dirty="0"/>
              <a:t> contribution by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smtClean="0"/>
              <a:t>Setting </a:t>
            </a:r>
            <a:r>
              <a:rPr lang="fr-CH" sz="2800" dirty="0" err="1" smtClean="0"/>
              <a:t>manually</a:t>
            </a:r>
            <a:r>
              <a:rPr lang="fr-CH" sz="2800" dirty="0" smtClean="0"/>
              <a:t> to 0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 </a:t>
            </a:r>
            <a:r>
              <a:rPr lang="fr-CH" sz="2800" dirty="0" err="1" smtClean="0"/>
              <a:t>after</a:t>
            </a:r>
            <a:r>
              <a:rPr lang="fr-CH" sz="2800" dirty="0" smtClean="0"/>
              <a:t> 5 GHz.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" y="3065488"/>
            <a:ext cx="4477065" cy="3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/>
              <a:t>Observation of the HF </a:t>
            </a:r>
            <a:r>
              <a:rPr lang="fr-CH" sz="2800" dirty="0" err="1"/>
              <a:t>noise’s</a:t>
            </a:r>
            <a:r>
              <a:rPr lang="fr-CH" sz="2800" dirty="0"/>
              <a:t> contribution by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smtClean="0">
                <a:solidFill>
                  <a:schemeClr val="bg2"/>
                </a:solidFill>
              </a:rPr>
              <a:t>Setting </a:t>
            </a:r>
            <a:r>
              <a:rPr lang="fr-CH" sz="2800" dirty="0" err="1">
                <a:solidFill>
                  <a:schemeClr val="bg2"/>
                </a:solidFill>
              </a:rPr>
              <a:t>manually</a:t>
            </a:r>
            <a:r>
              <a:rPr lang="fr-CH" sz="2800" dirty="0">
                <a:solidFill>
                  <a:schemeClr val="bg2"/>
                </a:solidFill>
              </a:rPr>
              <a:t> to 0 the </a:t>
            </a:r>
            <a:r>
              <a:rPr lang="fr-CH" sz="2800" dirty="0" err="1">
                <a:solidFill>
                  <a:schemeClr val="bg2"/>
                </a:solidFill>
              </a:rPr>
              <a:t>impedance</a:t>
            </a:r>
            <a:r>
              <a:rPr lang="fr-CH" sz="2800" dirty="0">
                <a:solidFill>
                  <a:schemeClr val="bg2"/>
                </a:solidFill>
              </a:rPr>
              <a:t> </a:t>
            </a:r>
            <a:r>
              <a:rPr lang="fr-CH" sz="2800" dirty="0" err="1">
                <a:solidFill>
                  <a:schemeClr val="bg2"/>
                </a:solidFill>
              </a:rPr>
              <a:t>after</a:t>
            </a:r>
            <a:r>
              <a:rPr lang="fr-CH" sz="2800" dirty="0">
                <a:solidFill>
                  <a:schemeClr val="bg2"/>
                </a:solidFill>
              </a:rPr>
              <a:t> 5 </a:t>
            </a:r>
            <a:r>
              <a:rPr lang="fr-CH" sz="2800" dirty="0" smtClean="0">
                <a:solidFill>
                  <a:schemeClr val="bg2"/>
                </a:solidFill>
              </a:rPr>
              <a:t>GHz.</a:t>
            </a:r>
            <a:endParaRPr lang="fr-CH" sz="2800" dirty="0">
              <a:solidFill>
                <a:schemeClr val="bg2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err="1" smtClean="0"/>
              <a:t>Applying</a:t>
            </a:r>
            <a:r>
              <a:rPr lang="fr-CH" sz="2800" dirty="0" smtClean="0"/>
              <a:t> a </a:t>
            </a:r>
            <a:r>
              <a:rPr lang="fr-CH" sz="2800" dirty="0" err="1" smtClean="0"/>
              <a:t>filter</a:t>
            </a:r>
            <a:r>
              <a:rPr lang="fr-CH" sz="2800" dirty="0" smtClean="0"/>
              <a:t> on the </a:t>
            </a: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spectrum</a:t>
            </a:r>
            <a:r>
              <a:rPr lang="fr-CH" sz="2800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" y="3065488"/>
            <a:ext cx="4477065" cy="3357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4" y="3117953"/>
            <a:ext cx="4407109" cy="33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18" y="3186502"/>
            <a:ext cx="4786860" cy="359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539" y="825236"/>
            <a:ext cx="866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noise </a:t>
            </a:r>
            <a:r>
              <a:rPr lang="fr-CH" sz="2400" dirty="0" err="1" smtClean="0"/>
              <a:t>stabilize</a:t>
            </a:r>
            <a:r>
              <a:rPr lang="fr-CH" sz="2400" dirty="0" smtClean="0"/>
              <a:t> the </a:t>
            </a:r>
            <a:r>
              <a:rPr lang="fr-CH" sz="2400" dirty="0" err="1" smtClean="0"/>
              <a:t>beam</a:t>
            </a:r>
            <a:r>
              <a:rPr lang="fr-CH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0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18" y="3186502"/>
            <a:ext cx="4786860" cy="35901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90343" y="3410262"/>
            <a:ext cx="2263514" cy="434715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539" y="825236"/>
            <a:ext cx="866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noise </a:t>
            </a:r>
            <a:r>
              <a:rPr lang="fr-CH" sz="2400" dirty="0" err="1" smtClean="0"/>
              <a:t>stabilize</a:t>
            </a:r>
            <a:r>
              <a:rPr lang="fr-CH" sz="2400" dirty="0" smtClean="0"/>
              <a:t> the </a:t>
            </a:r>
            <a:r>
              <a:rPr lang="fr-CH" sz="2400" dirty="0" err="1" smtClean="0"/>
              <a:t>beam</a:t>
            </a:r>
            <a:r>
              <a:rPr lang="fr-CH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Different</a:t>
            </a:r>
            <a:r>
              <a:rPr lang="fr-CH" sz="2400" dirty="0" smtClean="0"/>
              <a:t> </a:t>
            </a:r>
            <a:r>
              <a:rPr lang="fr-CH" sz="2400" dirty="0" err="1" smtClean="0"/>
              <a:t>simulation’s</a:t>
            </a:r>
            <a:r>
              <a:rPr lang="fr-CH" sz="2400" dirty="0" smtClean="0"/>
              <a:t> </a:t>
            </a:r>
            <a:r>
              <a:rPr lang="fr-CH" sz="2400" dirty="0" err="1" smtClean="0"/>
              <a:t>parameters</a:t>
            </a:r>
            <a:r>
              <a:rPr lang="fr-CH" sz="2400" dirty="0" smtClean="0"/>
              <a:t> </a:t>
            </a:r>
            <a:r>
              <a:rPr lang="fr-CH" sz="2400" dirty="0" err="1" smtClean="0"/>
              <a:t>gives</a:t>
            </a:r>
            <a:r>
              <a:rPr lang="fr-CH" sz="2400" dirty="0" smtClean="0"/>
              <a:t> comparable </a:t>
            </a:r>
            <a:r>
              <a:rPr lang="fr-CH" sz="2400" dirty="0" err="1" smtClean="0"/>
              <a:t>results</a:t>
            </a:r>
            <a:endParaRPr lang="fr-CH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Not a </a:t>
            </a:r>
            <a:r>
              <a:rPr lang="fr-CH" sz="2400" dirty="0" err="1" smtClean="0"/>
              <a:t>problem</a:t>
            </a:r>
            <a:r>
              <a:rPr lang="fr-CH" sz="2400" dirty="0" smtClean="0"/>
              <a:t> of convergence</a:t>
            </a:r>
          </a:p>
        </p:txBody>
      </p:sp>
    </p:spTree>
    <p:extLst>
      <p:ext uri="{BB962C8B-B14F-4D97-AF65-F5344CB8AC3E}">
        <p14:creationId xmlns:p14="http://schemas.microsoft.com/office/powerpoint/2010/main" val="4547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18" y="3186502"/>
            <a:ext cx="4786860" cy="359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539" y="825236"/>
            <a:ext cx="8665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noise </a:t>
            </a:r>
            <a:r>
              <a:rPr lang="fr-CH" sz="2400" dirty="0" err="1" smtClean="0"/>
              <a:t>stabilize</a:t>
            </a:r>
            <a:r>
              <a:rPr lang="fr-CH" sz="2400" dirty="0" smtClean="0"/>
              <a:t> the </a:t>
            </a:r>
            <a:r>
              <a:rPr lang="fr-CH" sz="2400" dirty="0" err="1" smtClean="0"/>
              <a:t>beam</a:t>
            </a:r>
            <a:r>
              <a:rPr lang="fr-CH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err="1"/>
              <a:t>Different</a:t>
            </a:r>
            <a:r>
              <a:rPr lang="fr-CH" sz="2400" dirty="0"/>
              <a:t> </a:t>
            </a:r>
            <a:r>
              <a:rPr lang="fr-CH" sz="2400" dirty="0" err="1"/>
              <a:t>simulation’s</a:t>
            </a:r>
            <a:r>
              <a:rPr lang="fr-CH" sz="2400" dirty="0"/>
              <a:t> </a:t>
            </a:r>
            <a:r>
              <a:rPr lang="fr-CH" sz="2400" dirty="0" err="1"/>
              <a:t>parameters</a:t>
            </a:r>
            <a:r>
              <a:rPr lang="fr-CH" sz="2400" dirty="0"/>
              <a:t> </a:t>
            </a:r>
            <a:r>
              <a:rPr lang="fr-CH" sz="2400" dirty="0" err="1"/>
              <a:t>gives</a:t>
            </a:r>
            <a:r>
              <a:rPr lang="fr-CH" sz="2400" dirty="0"/>
              <a:t> comparable </a:t>
            </a:r>
            <a:r>
              <a:rPr lang="fr-CH" sz="2400" dirty="0" err="1"/>
              <a:t>results</a:t>
            </a:r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Not a </a:t>
            </a:r>
            <a:r>
              <a:rPr lang="fr-CH" sz="2400" dirty="0" err="1" smtClean="0"/>
              <a:t>problem</a:t>
            </a:r>
            <a:r>
              <a:rPr lang="fr-CH" sz="2400" dirty="0" smtClean="0"/>
              <a:t> of convergence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Cut and </a:t>
            </a:r>
            <a:r>
              <a:rPr lang="fr-CH" sz="2400" dirty="0" err="1" smtClean="0"/>
              <a:t>filter</a:t>
            </a:r>
            <a:r>
              <a:rPr lang="fr-CH" sz="2400" dirty="0" smtClean="0"/>
              <a:t> </a:t>
            </a:r>
            <a:r>
              <a:rPr lang="fr-CH" sz="2400" dirty="0" err="1" smtClean="0"/>
              <a:t>give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comparable </a:t>
            </a:r>
            <a:r>
              <a:rPr lang="fr-CH" sz="2400" dirty="0" err="1" smtClean="0"/>
              <a:t>results</a:t>
            </a:r>
            <a:r>
              <a:rPr lang="fr-CH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8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High frequency noise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9" y="825236"/>
            <a:ext cx="8665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High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noise </a:t>
            </a:r>
            <a:r>
              <a:rPr lang="fr-CH" sz="2400" dirty="0" err="1" smtClean="0"/>
              <a:t>stabilize</a:t>
            </a:r>
            <a:r>
              <a:rPr lang="fr-CH" sz="2400" dirty="0" smtClean="0"/>
              <a:t> the </a:t>
            </a:r>
            <a:r>
              <a:rPr lang="fr-CH" sz="2400" dirty="0" err="1" smtClean="0"/>
              <a:t>beam</a:t>
            </a:r>
            <a:r>
              <a:rPr lang="fr-CH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err="1"/>
              <a:t>Different</a:t>
            </a:r>
            <a:r>
              <a:rPr lang="fr-CH" sz="2400" dirty="0"/>
              <a:t> </a:t>
            </a:r>
            <a:r>
              <a:rPr lang="fr-CH" sz="2400" dirty="0" err="1"/>
              <a:t>simulation’s</a:t>
            </a:r>
            <a:r>
              <a:rPr lang="fr-CH" sz="2400" dirty="0"/>
              <a:t> </a:t>
            </a:r>
            <a:r>
              <a:rPr lang="fr-CH" sz="2400" dirty="0" err="1"/>
              <a:t>parameters</a:t>
            </a:r>
            <a:r>
              <a:rPr lang="fr-CH" sz="2400" dirty="0"/>
              <a:t> </a:t>
            </a:r>
            <a:r>
              <a:rPr lang="fr-CH" sz="2400" dirty="0" err="1"/>
              <a:t>gives</a:t>
            </a:r>
            <a:r>
              <a:rPr lang="fr-CH" sz="2400" dirty="0"/>
              <a:t> comparable </a:t>
            </a:r>
            <a:r>
              <a:rPr lang="fr-CH" sz="2400" dirty="0" err="1"/>
              <a:t>results</a:t>
            </a:r>
            <a:endParaRPr lang="fr-CH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Not a </a:t>
            </a:r>
            <a:r>
              <a:rPr lang="fr-CH" sz="2400" dirty="0" err="1" smtClean="0"/>
              <a:t>problem</a:t>
            </a:r>
            <a:r>
              <a:rPr lang="fr-CH" sz="2400" dirty="0" smtClean="0"/>
              <a:t> of convergence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smtClean="0"/>
              <a:t>Cut and </a:t>
            </a:r>
            <a:r>
              <a:rPr lang="fr-CH" sz="2400" dirty="0" err="1" smtClean="0"/>
              <a:t>filter</a:t>
            </a:r>
            <a:r>
              <a:rPr lang="fr-CH" sz="2400" dirty="0" smtClean="0"/>
              <a:t> </a:t>
            </a:r>
            <a:r>
              <a:rPr lang="fr-CH" sz="2400" dirty="0" err="1" smtClean="0"/>
              <a:t>give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comparable </a:t>
            </a:r>
            <a:r>
              <a:rPr lang="fr-CH" sz="2400" dirty="0" err="1" smtClean="0"/>
              <a:t>results</a:t>
            </a:r>
            <a:r>
              <a:rPr lang="fr-CH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Ongoing</a:t>
            </a:r>
            <a:r>
              <a:rPr lang="fr-CH" sz="2400" dirty="0" smtClean="0"/>
              <a:t> </a:t>
            </a:r>
            <a:r>
              <a:rPr lang="fr-CH" sz="2400" dirty="0" err="1" smtClean="0"/>
              <a:t>studies</a:t>
            </a:r>
            <a:r>
              <a:rPr lang="fr-CH" sz="2400" dirty="0" smtClean="0"/>
              <a:t> to </a:t>
            </a:r>
            <a:r>
              <a:rPr lang="fr-CH" sz="2400" dirty="0" err="1" smtClean="0"/>
              <a:t>determine</a:t>
            </a:r>
            <a:r>
              <a:rPr lang="fr-CH" sz="2400" dirty="0" smtClean="0"/>
              <a:t> the impact of the noise.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More </a:t>
            </a:r>
            <a:r>
              <a:rPr lang="fr-CH" sz="2400" dirty="0" err="1" smtClean="0"/>
              <a:t>macroparticles</a:t>
            </a:r>
            <a:r>
              <a:rPr lang="fr-CH" sz="2400" dirty="0" smtClean="0"/>
              <a:t> </a:t>
            </a:r>
            <a:r>
              <a:rPr lang="fr-CH" sz="2400" dirty="0" err="1" smtClean="0"/>
              <a:t>minimize</a:t>
            </a:r>
            <a:r>
              <a:rPr lang="fr-CH" sz="2400" dirty="0" smtClean="0"/>
              <a:t> the noise.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18" y="3186502"/>
            <a:ext cx="4786860" cy="35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489" y="915177"/>
            <a:ext cx="87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Why </a:t>
            </a:r>
            <a:r>
              <a:rPr lang="fr-CH" sz="2800" dirty="0" err="1" smtClean="0"/>
              <a:t>blow</a:t>
            </a:r>
            <a:r>
              <a:rPr lang="fr-CH" sz="2800" dirty="0" smtClean="0"/>
              <a:t>-up in simulation?</a:t>
            </a:r>
          </a:p>
        </p:txBody>
      </p:sp>
    </p:spTree>
    <p:extLst>
      <p:ext uri="{BB962C8B-B14F-4D97-AF65-F5344CB8AC3E}">
        <p14:creationId xmlns:p14="http://schemas.microsoft.com/office/powerpoint/2010/main" val="1079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489" y="915177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Why </a:t>
            </a:r>
            <a:r>
              <a:rPr lang="fr-CH" sz="2800" dirty="0" err="1" smtClean="0"/>
              <a:t>blow</a:t>
            </a:r>
            <a:r>
              <a:rPr lang="fr-CH" sz="2800" dirty="0" smtClean="0"/>
              <a:t>-up in simulation?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smtClean="0"/>
              <a:t>Compare to </a:t>
            </a:r>
            <a:r>
              <a:rPr lang="fr-CH" sz="2800" dirty="0" err="1" smtClean="0"/>
              <a:t>operation</a:t>
            </a:r>
            <a:r>
              <a:rPr lang="fr-CH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7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489" y="915177"/>
                <a:ext cx="870668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fr-CH" sz="2800" dirty="0" smtClean="0"/>
                  <a:t>Why </a:t>
                </a:r>
                <a:r>
                  <a:rPr lang="fr-CH" sz="2800" dirty="0" err="1" smtClean="0"/>
                  <a:t>blow</a:t>
                </a:r>
                <a:r>
                  <a:rPr lang="fr-CH" sz="2800" dirty="0" smtClean="0"/>
                  <a:t>-up in simulation?</a:t>
                </a:r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fr-CH" sz="2800" dirty="0" smtClean="0"/>
                  <a:t>Compare to </a:t>
                </a:r>
                <a:r>
                  <a:rPr lang="fr-CH" sz="2800" dirty="0" err="1" smtClean="0"/>
                  <a:t>operation</a:t>
                </a:r>
                <a:r>
                  <a:rPr lang="fr-CH" sz="2800" dirty="0" smtClean="0"/>
                  <a:t>.</a:t>
                </a:r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fr-CH" sz="2800" dirty="0" smtClean="0"/>
                  <a:t>Explore </a:t>
                </a:r>
                <a:r>
                  <a:rPr lang="fr-CH" sz="2800" dirty="0" err="1" smtClean="0"/>
                  <a:t>larger</a:t>
                </a:r>
                <a:r>
                  <a:rPr lang="fr-CH" sz="2800" dirty="0" smtClean="0"/>
                  <a:t> </a:t>
                </a:r>
                <a:r>
                  <a:rPr lang="fr-CH" sz="2800" dirty="0" err="1" smtClean="0"/>
                  <a:t>emittance</a:t>
                </a:r>
                <a:r>
                  <a:rPr lang="fr-CH" sz="2800" dirty="0" smtClean="0"/>
                  <a:t>.</a:t>
                </a:r>
              </a:p>
              <a:p>
                <a:pPr marL="1371600" lvl="2" indent="-457200" algn="just">
                  <a:buFont typeface="Wingdings" panose="05000000000000000000" pitchFamily="2" charset="2"/>
                  <a:buChar char="§"/>
                </a:pPr>
                <a:r>
                  <a:rPr lang="fr-CH" sz="2800" dirty="0" smtClean="0"/>
                  <a:t>FB 4.5MV,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≈0.6</m:t>
                    </m:r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𝑒𝑉𝑠</m:t>
                    </m:r>
                  </m:oMath>
                </a14:m>
                <a:r>
                  <a:rPr lang="fr-CH" sz="2800" b="0" dirty="0" smtClean="0"/>
                  <a:t>.</a:t>
                </a:r>
              </a:p>
              <a:p>
                <a:pPr marL="1371600" lvl="2" indent="-457200" algn="just">
                  <a:buFont typeface="Wingdings" panose="05000000000000000000" pitchFamily="2" charset="2"/>
                  <a:buChar char="§"/>
                </a:pPr>
                <a:r>
                  <a:rPr lang="fr-CH" sz="2800" dirty="0" smtClean="0"/>
                  <a:t>FT 7MV,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≈2.3</m:t>
                    </m:r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𝑒𝑉𝑠</m:t>
                    </m:r>
                  </m:oMath>
                </a14:m>
                <a:r>
                  <a:rPr lang="fr-CH" sz="2800" b="0" dirty="0" smtClean="0"/>
                  <a:t>.</a:t>
                </a:r>
              </a:p>
              <a:p>
                <a:pPr marL="1371600" lvl="2" indent="-457200" algn="just">
                  <a:buFont typeface="Wingdings" panose="05000000000000000000" pitchFamily="2" charset="2"/>
                  <a:buChar char="§"/>
                </a:pPr>
                <a:r>
                  <a:rPr lang="fr-CH" sz="2800" dirty="0" smtClean="0"/>
                  <a:t>If stable, </a:t>
                </a:r>
                <a:r>
                  <a:rPr lang="fr-CH" sz="2800" dirty="0" err="1" smtClean="0"/>
                  <a:t>emittance</a:t>
                </a:r>
                <a:r>
                  <a:rPr lang="fr-CH" sz="2800" dirty="0" smtClean="0"/>
                  <a:t> </a:t>
                </a:r>
                <a:r>
                  <a:rPr lang="fr-CH" sz="2800" dirty="0" err="1" smtClean="0"/>
                  <a:t>conserved</a:t>
                </a:r>
                <a:r>
                  <a:rPr lang="fr-CH" sz="2800" dirty="0" smtClean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89" y="915177"/>
                <a:ext cx="8706685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260" t="-2050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</a:t>
            </a:r>
            <a:r>
              <a:rPr lang="fr-CH" sz="2400" dirty="0" err="1" smtClean="0"/>
              <a:t>operational</a:t>
            </a:r>
            <a:r>
              <a:rPr lang="fr-CH" sz="2400" dirty="0" smtClean="0"/>
              <a:t> values for reproduction </a:t>
            </a:r>
            <a:r>
              <a:rPr lang="fr-CH" sz="2400" dirty="0" err="1" smtClean="0"/>
              <a:t>purpose</a:t>
            </a:r>
            <a:r>
              <a:rPr lang="fr-CH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3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Ramp</a:t>
            </a:r>
            <a:r>
              <a:rPr lang="fr-CH" sz="2800" dirty="0" smtClean="0"/>
              <a:t> simulation important to </a:t>
            </a:r>
            <a:r>
              <a:rPr lang="fr-CH" sz="2800" dirty="0" err="1" smtClean="0"/>
              <a:t>reproduce</a:t>
            </a:r>
            <a:r>
              <a:rPr lang="fr-CH" sz="2800" dirty="0" smtClean="0"/>
              <a:t> </a:t>
            </a:r>
            <a:r>
              <a:rPr lang="fr-CH" sz="2800" dirty="0" err="1" smtClean="0"/>
              <a:t>measurement</a:t>
            </a:r>
            <a:r>
              <a:rPr lang="fr-CH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1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</a:t>
            </a:r>
            <a:r>
              <a:rPr lang="fr-CH" sz="2400" dirty="0" err="1" smtClean="0"/>
              <a:t>operational</a:t>
            </a:r>
            <a:r>
              <a:rPr lang="fr-CH" sz="2400" dirty="0" smtClean="0"/>
              <a:t> values for reproduction </a:t>
            </a:r>
            <a:r>
              <a:rPr lang="fr-CH" sz="2400" dirty="0" err="1" smtClean="0"/>
              <a:t>purpose</a:t>
            </a:r>
            <a:endParaRPr lang="fr-CH" sz="2400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Band-</a:t>
            </a:r>
            <a:r>
              <a:rPr lang="fr-CH" sz="2400" dirty="0" err="1" smtClean="0"/>
              <a:t>limited</a:t>
            </a:r>
            <a:r>
              <a:rPr lang="fr-CH" sz="2400" dirty="0" smtClean="0"/>
              <a:t> </a:t>
            </a:r>
            <a:r>
              <a:rPr lang="fr-CH" sz="2400" dirty="0" smtClean="0"/>
              <a:t>noise </a:t>
            </a:r>
            <a:r>
              <a:rPr lang="fr-CH" sz="2400" dirty="0" err="1" smtClean="0"/>
              <a:t>added</a:t>
            </a:r>
            <a:r>
              <a:rPr lang="fr-CH" sz="2400" dirty="0" smtClean="0"/>
              <a:t> to the phase of the TWC200</a:t>
            </a:r>
          </a:p>
        </p:txBody>
      </p:sp>
    </p:spTree>
    <p:extLst>
      <p:ext uri="{BB962C8B-B14F-4D97-AF65-F5344CB8AC3E}">
        <p14:creationId xmlns:p14="http://schemas.microsoft.com/office/powerpoint/2010/main" val="30810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32" y="3500203"/>
            <a:ext cx="4367134" cy="327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</a:t>
            </a:r>
            <a:r>
              <a:rPr lang="fr-CH" sz="2400" dirty="0" err="1" smtClean="0"/>
              <a:t>operational</a:t>
            </a:r>
            <a:r>
              <a:rPr lang="fr-CH" sz="2400" dirty="0" smtClean="0"/>
              <a:t> values for reproduction </a:t>
            </a:r>
            <a:r>
              <a:rPr lang="fr-CH" sz="2400" dirty="0" err="1" smtClean="0"/>
              <a:t>purpose</a:t>
            </a:r>
            <a:endParaRPr lang="fr-CH" sz="2400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/>
              <a:t>Band-</a:t>
            </a:r>
            <a:r>
              <a:rPr lang="fr-CH" sz="2400" dirty="0" err="1"/>
              <a:t>limited</a:t>
            </a:r>
            <a:r>
              <a:rPr lang="fr-CH" sz="2400" dirty="0"/>
              <a:t> </a:t>
            </a:r>
            <a:r>
              <a:rPr lang="fr-CH" sz="2400" dirty="0" err="1"/>
              <a:t>added</a:t>
            </a:r>
            <a:r>
              <a:rPr lang="fr-CH" sz="2400" dirty="0"/>
              <a:t> </a:t>
            </a:r>
            <a:r>
              <a:rPr lang="fr-CH" sz="2400" dirty="0" smtClean="0"/>
              <a:t>to the phase of the TWC200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/>
              <a:t>Follows</a:t>
            </a:r>
            <a:r>
              <a:rPr lang="fr-CH" sz="2400" dirty="0"/>
              <a:t> the synchrotron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.</a:t>
            </a:r>
          </a:p>
        </p:txBody>
      </p:sp>
      <p:sp>
        <p:nvSpPr>
          <p:cNvPr id="3" name="Left Arrow 2"/>
          <p:cNvSpPr/>
          <p:nvPr/>
        </p:nvSpPr>
        <p:spPr>
          <a:xfrm>
            <a:off x="1897504" y="4339651"/>
            <a:ext cx="981856" cy="899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5" y="4046162"/>
                <a:ext cx="1354730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evolution</a:t>
                </a:r>
              </a:p>
              <a:p>
                <a:r>
                  <a:rPr lang="fr-CH" dirty="0" err="1"/>
                  <a:t>d</a:t>
                </a:r>
                <a:r>
                  <a:rPr lang="fr-CH" dirty="0" err="1" smtClean="0"/>
                  <a:t>uring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ramp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5" y="4046162"/>
                <a:ext cx="1354730" cy="676917"/>
              </a:xfrm>
              <a:prstGeom prst="rect">
                <a:avLst/>
              </a:prstGeom>
              <a:blipFill rotWithShape="0">
                <a:blip r:embed="rId4"/>
                <a:stretch>
                  <a:fillRect l="-4054" t="-4505" r="-405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7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32" y="3500203"/>
            <a:ext cx="4367134" cy="327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</a:t>
            </a:r>
            <a:r>
              <a:rPr lang="fr-CH" sz="2400" dirty="0" err="1" smtClean="0"/>
              <a:t>operational</a:t>
            </a:r>
            <a:r>
              <a:rPr lang="fr-CH" sz="2400" dirty="0" smtClean="0"/>
              <a:t> values for reproduction </a:t>
            </a:r>
            <a:r>
              <a:rPr lang="fr-CH" sz="2400" dirty="0" err="1" smtClean="0"/>
              <a:t>purpose</a:t>
            </a:r>
            <a:endParaRPr lang="fr-CH" sz="2400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Band-</a:t>
            </a:r>
            <a:r>
              <a:rPr lang="fr-CH" sz="2400" dirty="0" err="1" smtClean="0"/>
              <a:t>limited</a:t>
            </a:r>
            <a:r>
              <a:rPr lang="fr-CH" sz="2400" dirty="0" smtClean="0"/>
              <a:t> noise </a:t>
            </a:r>
            <a:r>
              <a:rPr lang="fr-CH" sz="2400" dirty="0" err="1"/>
              <a:t>added</a:t>
            </a:r>
            <a:r>
              <a:rPr lang="fr-CH" sz="2400" dirty="0"/>
              <a:t> </a:t>
            </a:r>
            <a:r>
              <a:rPr lang="fr-CH" sz="2400" dirty="0" smtClean="0"/>
              <a:t>to the phase of the TWC200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>
                <a:solidFill>
                  <a:schemeClr val="bg2"/>
                </a:solidFill>
              </a:rPr>
              <a:t>Follows</a:t>
            </a:r>
            <a:r>
              <a:rPr lang="fr-CH" sz="2400" dirty="0">
                <a:solidFill>
                  <a:schemeClr val="bg2"/>
                </a:solidFill>
              </a:rPr>
              <a:t> the synchrotron </a:t>
            </a:r>
            <a:r>
              <a:rPr lang="fr-CH" sz="2400" dirty="0" err="1" smtClean="0">
                <a:solidFill>
                  <a:schemeClr val="bg2"/>
                </a:solidFill>
              </a:rPr>
              <a:t>frequency</a:t>
            </a:r>
            <a:r>
              <a:rPr lang="fr-CH" sz="2400" dirty="0" smtClean="0">
                <a:solidFill>
                  <a:schemeClr val="bg2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/>
              <a:t>Switched</a:t>
            </a:r>
            <a:r>
              <a:rPr lang="fr-CH" sz="2400" dirty="0"/>
              <a:t> on </a:t>
            </a:r>
            <a:r>
              <a:rPr lang="fr-CH" sz="2400" dirty="0" err="1"/>
              <a:t>during</a:t>
            </a:r>
            <a:r>
              <a:rPr lang="fr-CH" sz="2400" dirty="0"/>
              <a:t> </a:t>
            </a:r>
            <a:r>
              <a:rPr lang="fr-CH" sz="2400" dirty="0" err="1"/>
              <a:t>ramp</a:t>
            </a:r>
            <a:r>
              <a:rPr lang="fr-CH" sz="2400" dirty="0"/>
              <a:t> as in </a:t>
            </a:r>
            <a:r>
              <a:rPr lang="fr-CH" sz="2400" dirty="0" err="1" smtClean="0"/>
              <a:t>operation</a:t>
            </a:r>
            <a:r>
              <a:rPr lang="fr-CH" sz="2400" dirty="0" smtClean="0"/>
              <a:t>.</a:t>
            </a:r>
          </a:p>
        </p:txBody>
      </p:sp>
      <p:sp>
        <p:nvSpPr>
          <p:cNvPr id="3" name="Up Arrow 2"/>
          <p:cNvSpPr/>
          <p:nvPr/>
        </p:nvSpPr>
        <p:spPr>
          <a:xfrm>
            <a:off x="4714406" y="3500203"/>
            <a:ext cx="232348" cy="254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8392" y="3130871"/>
                <a:ext cx="764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92" y="3130871"/>
                <a:ext cx="76437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p Arrow 7"/>
          <p:cNvSpPr/>
          <p:nvPr/>
        </p:nvSpPr>
        <p:spPr>
          <a:xfrm>
            <a:off x="5719996" y="3500203"/>
            <a:ext cx="232348" cy="254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2516" y="3130871"/>
                <a:ext cx="648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16" y="3130871"/>
                <a:ext cx="64819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32" y="3500203"/>
            <a:ext cx="4367134" cy="327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</a:t>
            </a:r>
            <a:r>
              <a:rPr lang="fr-CH" sz="2400" dirty="0" err="1" smtClean="0"/>
              <a:t>operational</a:t>
            </a:r>
            <a:r>
              <a:rPr lang="fr-CH" sz="2400" dirty="0" smtClean="0"/>
              <a:t> values for reproduction </a:t>
            </a:r>
            <a:r>
              <a:rPr lang="fr-CH" sz="2400" dirty="0" err="1" smtClean="0"/>
              <a:t>purpose</a:t>
            </a:r>
            <a:endParaRPr lang="fr-CH" sz="2400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/>
              <a:t>Band-</a:t>
            </a:r>
            <a:r>
              <a:rPr lang="fr-CH" sz="2400" dirty="0" err="1"/>
              <a:t>limited</a:t>
            </a:r>
            <a:r>
              <a:rPr lang="fr-CH" sz="2400" dirty="0"/>
              <a:t> </a:t>
            </a:r>
            <a:r>
              <a:rPr lang="fr-CH" sz="2400" dirty="0" smtClean="0"/>
              <a:t>noise </a:t>
            </a:r>
            <a:r>
              <a:rPr lang="fr-CH" sz="2400" dirty="0" err="1" smtClean="0"/>
              <a:t>added</a:t>
            </a:r>
            <a:r>
              <a:rPr lang="fr-CH" sz="2400" dirty="0" smtClean="0"/>
              <a:t> to the phase of the TWC200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>
                <a:solidFill>
                  <a:schemeClr val="bg2"/>
                </a:solidFill>
              </a:rPr>
              <a:t>Follows</a:t>
            </a:r>
            <a:r>
              <a:rPr lang="fr-CH" sz="2400" dirty="0">
                <a:solidFill>
                  <a:schemeClr val="bg2"/>
                </a:solidFill>
              </a:rPr>
              <a:t> the synchrotron </a:t>
            </a:r>
            <a:r>
              <a:rPr lang="fr-CH" sz="2400" dirty="0" err="1" smtClean="0">
                <a:solidFill>
                  <a:schemeClr val="bg2"/>
                </a:solidFill>
              </a:rPr>
              <a:t>frequency</a:t>
            </a:r>
            <a:r>
              <a:rPr lang="fr-CH" sz="2400" dirty="0" smtClean="0">
                <a:solidFill>
                  <a:schemeClr val="bg2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>
                <a:solidFill>
                  <a:schemeClr val="bg2"/>
                </a:solidFill>
              </a:rPr>
              <a:t>Switched</a:t>
            </a:r>
            <a:r>
              <a:rPr lang="fr-CH" sz="2400" dirty="0">
                <a:solidFill>
                  <a:schemeClr val="bg2"/>
                </a:solidFill>
              </a:rPr>
              <a:t> on </a:t>
            </a:r>
            <a:r>
              <a:rPr lang="fr-CH" sz="2400" dirty="0" err="1">
                <a:solidFill>
                  <a:schemeClr val="bg2"/>
                </a:solidFill>
              </a:rPr>
              <a:t>during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ramp</a:t>
            </a:r>
            <a:r>
              <a:rPr lang="fr-CH" sz="2400" dirty="0">
                <a:solidFill>
                  <a:schemeClr val="bg2"/>
                </a:solidFill>
              </a:rPr>
              <a:t> as in </a:t>
            </a:r>
            <a:r>
              <a:rPr lang="fr-CH" sz="2400" dirty="0" err="1" smtClean="0">
                <a:solidFill>
                  <a:schemeClr val="bg2"/>
                </a:solidFill>
              </a:rPr>
              <a:t>operation</a:t>
            </a:r>
            <a:r>
              <a:rPr lang="fr-CH" sz="2400" dirty="0" smtClean="0">
                <a:solidFill>
                  <a:schemeClr val="bg2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CH" sz="2400" dirty="0" err="1" smtClean="0"/>
              <a:t>Pass</a:t>
            </a:r>
            <a:r>
              <a:rPr lang="fr-CH" sz="2400" dirty="0" err="1"/>
              <a:t>-</a:t>
            </a:r>
            <a:r>
              <a:rPr lang="fr-CH" sz="2400" dirty="0" err="1" smtClean="0"/>
              <a:t>band</a:t>
            </a:r>
            <a:r>
              <a:rPr lang="fr-CH" sz="2400" dirty="0" smtClean="0"/>
              <a:t> in </a:t>
            </a:r>
            <a:r>
              <a:rPr lang="fr-CH" sz="2400" dirty="0" err="1" smtClean="0"/>
              <a:t>frequency</a:t>
            </a:r>
            <a:r>
              <a:rPr lang="fr-CH" sz="2400" dirty="0" smtClean="0"/>
              <a:t> to </a:t>
            </a:r>
            <a:r>
              <a:rPr lang="fr-CH" sz="2400" dirty="0" err="1" smtClean="0"/>
              <a:t>target</a:t>
            </a:r>
            <a:r>
              <a:rPr lang="fr-CH" sz="2400" dirty="0" smtClean="0"/>
              <a:t> the </a:t>
            </a:r>
            <a:r>
              <a:rPr lang="fr-CH" sz="2400" dirty="0" err="1" smtClean="0"/>
              <a:t>bunch’s</a:t>
            </a:r>
            <a:r>
              <a:rPr lang="fr-CH" sz="2400" dirty="0" smtClean="0"/>
              <a:t> </a:t>
            </a:r>
            <a:r>
              <a:rPr lang="fr-CH" sz="2400" dirty="0" err="1" smtClean="0"/>
              <a:t>core</a:t>
            </a:r>
            <a:r>
              <a:rPr lang="fr-CH" sz="2400" dirty="0" smtClean="0"/>
              <a:t>.</a:t>
            </a:r>
            <a:endParaRPr lang="fr-CH" sz="2400" dirty="0"/>
          </a:p>
        </p:txBody>
      </p:sp>
      <p:sp>
        <p:nvSpPr>
          <p:cNvPr id="7" name="Left Arrow 6"/>
          <p:cNvSpPr/>
          <p:nvPr/>
        </p:nvSpPr>
        <p:spPr>
          <a:xfrm>
            <a:off x="1897504" y="4339651"/>
            <a:ext cx="981856" cy="899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128" y="4139692"/>
                <a:ext cx="1280479" cy="399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8" y="4139692"/>
                <a:ext cx="1280479" cy="399918"/>
              </a:xfrm>
              <a:prstGeom prst="rect">
                <a:avLst/>
              </a:prstGeom>
              <a:blipFill rotWithShape="0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/>
          <p:cNvSpPr/>
          <p:nvPr/>
        </p:nvSpPr>
        <p:spPr>
          <a:xfrm>
            <a:off x="1897504" y="4991849"/>
            <a:ext cx="981856" cy="899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128" y="4792756"/>
                <a:ext cx="1585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𝑒𝑉𝑠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8" y="4792756"/>
                <a:ext cx="158556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32" y="3500203"/>
            <a:ext cx="4367134" cy="327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18657" y="851459"/>
                <a:ext cx="8706685" cy="271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fr-CH" sz="2400" dirty="0" err="1" smtClean="0"/>
                  <a:t>Based</a:t>
                </a:r>
                <a:r>
                  <a:rPr lang="fr-CH" sz="2400" dirty="0" smtClean="0"/>
                  <a:t> on </a:t>
                </a:r>
                <a:r>
                  <a:rPr lang="fr-CH" sz="2400" dirty="0" err="1" smtClean="0"/>
                  <a:t>operational</a:t>
                </a:r>
                <a:r>
                  <a:rPr lang="fr-CH" sz="2400" dirty="0" smtClean="0"/>
                  <a:t> values for reproduction </a:t>
                </a:r>
                <a:r>
                  <a:rPr lang="fr-CH" sz="2400" dirty="0" err="1" smtClean="0"/>
                  <a:t>purpose</a:t>
                </a:r>
                <a:endParaRPr lang="fr-CH" sz="2400" dirty="0" smtClean="0"/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fr-CH" sz="2400" dirty="0"/>
                  <a:t>Band-</a:t>
                </a:r>
                <a:r>
                  <a:rPr lang="fr-CH" sz="2400" dirty="0" err="1"/>
                  <a:t>limited</a:t>
                </a:r>
                <a:r>
                  <a:rPr lang="fr-CH" sz="2400" dirty="0"/>
                  <a:t> </a:t>
                </a:r>
                <a:r>
                  <a:rPr lang="fr-CH" sz="2400" dirty="0" smtClean="0"/>
                  <a:t>noise </a:t>
                </a:r>
                <a:r>
                  <a:rPr lang="fr-CH" sz="2400" dirty="0" err="1" smtClean="0"/>
                  <a:t>added</a:t>
                </a:r>
                <a:r>
                  <a:rPr lang="fr-CH" sz="2400" dirty="0" smtClean="0"/>
                  <a:t> to the phase of the TWC200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fr-CH" sz="2400" dirty="0" err="1">
                    <a:solidFill>
                      <a:schemeClr val="bg2"/>
                    </a:solidFill>
                  </a:rPr>
                  <a:t>Follows</a:t>
                </a:r>
                <a:r>
                  <a:rPr lang="fr-CH" sz="2400" dirty="0">
                    <a:solidFill>
                      <a:schemeClr val="bg2"/>
                    </a:solidFill>
                  </a:rPr>
                  <a:t> the synchrotron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frequency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.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fr-CH" sz="2400" dirty="0" err="1">
                    <a:solidFill>
                      <a:schemeClr val="bg2"/>
                    </a:solidFill>
                  </a:rPr>
                  <a:t>Switched</a:t>
                </a:r>
                <a:r>
                  <a:rPr lang="fr-CH" sz="2400" dirty="0">
                    <a:solidFill>
                      <a:schemeClr val="bg2"/>
                    </a:solidFill>
                  </a:rPr>
                  <a:t> on </a:t>
                </a:r>
                <a:r>
                  <a:rPr lang="fr-CH" sz="2400" dirty="0" err="1">
                    <a:solidFill>
                      <a:schemeClr val="bg2"/>
                    </a:solidFill>
                  </a:rPr>
                  <a:t>during</a:t>
                </a:r>
                <a:r>
                  <a:rPr lang="fr-CH" sz="2400" dirty="0">
                    <a:solidFill>
                      <a:schemeClr val="bg2"/>
                    </a:solidFill>
                  </a:rPr>
                  <a:t> </a:t>
                </a:r>
                <a:r>
                  <a:rPr lang="fr-CH" sz="2400" dirty="0" err="1">
                    <a:solidFill>
                      <a:schemeClr val="bg2"/>
                    </a:solidFill>
                  </a:rPr>
                  <a:t>ramp</a:t>
                </a:r>
                <a:r>
                  <a:rPr lang="fr-CH" sz="2400" dirty="0">
                    <a:solidFill>
                      <a:schemeClr val="bg2"/>
                    </a:solidFill>
                  </a:rPr>
                  <a:t> as in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operation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.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fr-CH" sz="2400" dirty="0" err="1" smtClean="0">
                    <a:solidFill>
                      <a:schemeClr val="bg2"/>
                    </a:solidFill>
                  </a:rPr>
                  <a:t>Pass</a:t>
                </a:r>
                <a:r>
                  <a:rPr lang="fr-CH" sz="2400" dirty="0" err="1">
                    <a:solidFill>
                      <a:schemeClr val="bg2"/>
                    </a:solidFill>
                  </a:rPr>
                  <a:t>-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band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 in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frequency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 to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target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 the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bunch’s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 </a:t>
                </a:r>
                <a:r>
                  <a:rPr lang="fr-CH" sz="2400" dirty="0" err="1" smtClean="0">
                    <a:solidFill>
                      <a:schemeClr val="bg2"/>
                    </a:solidFill>
                  </a:rPr>
                  <a:t>core</a:t>
                </a:r>
                <a:r>
                  <a:rPr lang="fr-CH" sz="2400" dirty="0" smtClean="0">
                    <a:solidFill>
                      <a:schemeClr val="bg2"/>
                    </a:solidFill>
                  </a:rPr>
                  <a:t>.</a:t>
                </a:r>
                <a:endParaRPr lang="fr-CH" sz="2400" dirty="0">
                  <a:solidFill>
                    <a:schemeClr val="bg2"/>
                  </a:solidFill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fr-CH" sz="2400" dirty="0" err="1" smtClean="0"/>
                  <a:t>Triangular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spectrum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maximum </a:t>
                </a:r>
                <a:r>
                  <a:rPr lang="fr-CH" sz="2400" dirty="0" err="1" smtClean="0"/>
                  <a:t>frequency</a:t>
                </a:r>
                <a:r>
                  <a:rPr lang="fr-CH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H" sz="2400" dirty="0" smtClean="0"/>
                  <a:t> and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fr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𝑒𝑉𝑠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CH" sz="2400" dirty="0" smtClean="0"/>
                  <a:t>.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7" y="851459"/>
                <a:ext cx="8706685" cy="2711512"/>
              </a:xfrm>
              <a:prstGeom prst="rect">
                <a:avLst/>
              </a:prstGeom>
              <a:blipFill rotWithShape="0">
                <a:blip r:embed="rId4"/>
                <a:stretch>
                  <a:fillRect l="-980" t="-1802" r="-1050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771409"/>
            <a:ext cx="3889190" cy="2916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3688301"/>
            <a:ext cx="3890142" cy="291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3" y="970439"/>
            <a:ext cx="3551367" cy="2663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3" y="3665958"/>
            <a:ext cx="4000470" cy="30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 smtClean="0"/>
              <a:t>For the moment </a:t>
            </a:r>
            <a:r>
              <a:rPr lang="fr-CH" sz="2400" dirty="0" err="1" smtClean="0"/>
              <a:t>only</a:t>
            </a:r>
            <a:r>
              <a:rPr lang="fr-CH" sz="2400" dirty="0" smtClean="0"/>
              <a:t> </a:t>
            </a:r>
            <a:r>
              <a:rPr lang="fr-CH" sz="2400" dirty="0" err="1" smtClean="0"/>
              <a:t>tested</a:t>
            </a:r>
            <a:r>
              <a:rPr lang="fr-CH" sz="2400" dirty="0" smtClean="0"/>
              <a:t> </a:t>
            </a:r>
            <a:r>
              <a:rPr lang="fr-CH" sz="2400" dirty="0" err="1" smtClean="0"/>
              <a:t>through</a:t>
            </a:r>
            <a:r>
              <a:rPr lang="fr-CH" sz="2400" dirty="0" smtClean="0"/>
              <a:t> </a:t>
            </a:r>
            <a:r>
              <a:rPr lang="fr-CH" sz="2400" dirty="0" err="1" smtClean="0"/>
              <a:t>ramp</a:t>
            </a:r>
            <a:r>
              <a:rPr lang="fr-CH" sz="2400" dirty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12 </a:t>
            </a:r>
            <a:r>
              <a:rPr lang="fr-CH" sz="2400" dirty="0" err="1" smtClean="0"/>
              <a:t>bunches</a:t>
            </a:r>
            <a:r>
              <a:rPr lang="fr-CH" sz="2400" dirty="0" smtClean="0"/>
              <a:t> and an </a:t>
            </a:r>
            <a:r>
              <a:rPr lang="fr-CH" sz="2400" dirty="0" err="1" smtClean="0"/>
              <a:t>arbitrary</a:t>
            </a:r>
            <a:r>
              <a:rPr lang="fr-CH" sz="2400" dirty="0" smtClean="0"/>
              <a:t> amplitude of the noise </a:t>
            </a:r>
            <a:r>
              <a:rPr lang="fr-CH" sz="2400" dirty="0" err="1" smtClean="0"/>
              <a:t>with</a:t>
            </a:r>
            <a:r>
              <a:rPr lang="fr-CH" sz="2400" dirty="0" smtClean="0"/>
              <a:t> a flat </a:t>
            </a:r>
            <a:r>
              <a:rPr lang="fr-CH" sz="2400" dirty="0" err="1" smtClean="0"/>
              <a:t>spectrum</a:t>
            </a:r>
            <a:r>
              <a:rPr lang="fr-CH" sz="2400" dirty="0" smtClean="0"/>
              <a:t> (</a:t>
            </a:r>
            <a:r>
              <a:rPr lang="fr-CH" sz="2400" dirty="0" err="1" smtClean="0"/>
              <a:t>too</a:t>
            </a:r>
            <a:r>
              <a:rPr lang="fr-CH" sz="2400" dirty="0" smtClean="0"/>
              <a:t> high)</a:t>
            </a:r>
          </a:p>
        </p:txBody>
      </p:sp>
    </p:spTree>
    <p:extLst>
      <p:ext uri="{BB962C8B-B14F-4D97-AF65-F5344CB8AC3E}">
        <p14:creationId xmlns:p14="http://schemas.microsoft.com/office/powerpoint/2010/main" val="2592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Blow-up implementation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657" y="851459"/>
            <a:ext cx="87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400" dirty="0"/>
              <a:t>For the moment </a:t>
            </a:r>
            <a:r>
              <a:rPr lang="fr-CH" sz="2400" dirty="0" err="1"/>
              <a:t>only</a:t>
            </a:r>
            <a:r>
              <a:rPr lang="fr-CH" sz="2400" dirty="0"/>
              <a:t> </a:t>
            </a:r>
            <a:r>
              <a:rPr lang="fr-CH" sz="2400" dirty="0" err="1"/>
              <a:t>tested</a:t>
            </a:r>
            <a:r>
              <a:rPr lang="fr-CH" sz="2400" dirty="0"/>
              <a:t> </a:t>
            </a:r>
            <a:r>
              <a:rPr lang="fr-CH" sz="2400" dirty="0" err="1"/>
              <a:t>through</a:t>
            </a:r>
            <a:r>
              <a:rPr lang="fr-CH" sz="2400" dirty="0"/>
              <a:t> </a:t>
            </a:r>
            <a:r>
              <a:rPr lang="fr-CH" sz="2400" dirty="0" err="1"/>
              <a:t>ramp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12 </a:t>
            </a:r>
            <a:r>
              <a:rPr lang="fr-CH" sz="2400" dirty="0" err="1"/>
              <a:t>bunches</a:t>
            </a:r>
            <a:r>
              <a:rPr lang="fr-CH" sz="2400" dirty="0"/>
              <a:t> and an </a:t>
            </a:r>
            <a:r>
              <a:rPr lang="fr-CH" sz="2400" dirty="0" err="1"/>
              <a:t>arbitrary</a:t>
            </a:r>
            <a:r>
              <a:rPr lang="fr-CH" sz="2400" dirty="0"/>
              <a:t> amplitude of the noise </a:t>
            </a:r>
            <a:r>
              <a:rPr lang="fr-CH" sz="2400" dirty="0" err="1"/>
              <a:t>with</a:t>
            </a:r>
            <a:r>
              <a:rPr lang="fr-CH" sz="2400" dirty="0"/>
              <a:t> a flat </a:t>
            </a:r>
            <a:r>
              <a:rPr lang="fr-CH" sz="2400" dirty="0" err="1"/>
              <a:t>spectrum</a:t>
            </a:r>
            <a:r>
              <a:rPr lang="fr-CH" sz="2400" dirty="0"/>
              <a:t> (</a:t>
            </a:r>
            <a:r>
              <a:rPr lang="fr-CH" sz="2400" dirty="0" err="1"/>
              <a:t>too</a:t>
            </a:r>
            <a:r>
              <a:rPr lang="fr-CH" sz="2400" dirty="0"/>
              <a:t> high)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4" y="1794617"/>
            <a:ext cx="2410389" cy="2410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0" y="4317167"/>
            <a:ext cx="2441373" cy="2441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69" y="2132202"/>
            <a:ext cx="5261549" cy="39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2507"/>
            <a:ext cx="832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400" dirty="0" smtClean="0"/>
              <a:t>HF noise issues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Increase</a:t>
            </a:r>
            <a:r>
              <a:rPr lang="fr-CH" sz="2400" dirty="0" smtClean="0"/>
              <a:t> </a:t>
            </a:r>
            <a:r>
              <a:rPr lang="fr-CH" sz="2400" dirty="0" err="1" smtClean="0"/>
              <a:t>stability</a:t>
            </a:r>
            <a:r>
              <a:rPr lang="fr-CH" sz="2400" dirty="0" smtClean="0"/>
              <a:t> </a:t>
            </a:r>
            <a:r>
              <a:rPr lang="fr-CH" sz="2400" dirty="0" err="1" smtClean="0"/>
              <a:t>threshold</a:t>
            </a:r>
            <a:endParaRPr lang="fr-CH" sz="24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Where</a:t>
            </a:r>
            <a:r>
              <a:rPr lang="fr-CH" sz="2400" dirty="0" smtClean="0"/>
              <a:t> and how </a:t>
            </a:r>
            <a:r>
              <a:rPr lang="fr-CH" sz="2400" dirty="0" err="1" smtClean="0"/>
              <a:t>apply</a:t>
            </a:r>
            <a:r>
              <a:rPr lang="fr-CH" sz="2400" dirty="0" smtClean="0"/>
              <a:t> a </a:t>
            </a:r>
            <a:r>
              <a:rPr lang="fr-CH" sz="2400" dirty="0" err="1" smtClean="0"/>
              <a:t>filter</a:t>
            </a:r>
            <a:r>
              <a:rPr lang="fr-CH" sz="2400" dirty="0"/>
              <a:t> </a:t>
            </a:r>
            <a:r>
              <a:rPr lang="fr-CH" sz="2400" dirty="0" smtClean="0"/>
              <a:t>to </a:t>
            </a:r>
            <a:r>
              <a:rPr lang="fr-CH" sz="2400" dirty="0" err="1" smtClean="0"/>
              <a:t>keep</a:t>
            </a:r>
            <a:r>
              <a:rPr lang="fr-CH" sz="2400" dirty="0" smtClean="0"/>
              <a:t> all </a:t>
            </a:r>
            <a:r>
              <a:rPr lang="fr-CH" sz="2400" dirty="0" err="1" smtClean="0"/>
              <a:t>physical</a:t>
            </a:r>
            <a:r>
              <a:rPr lang="fr-CH" sz="2400" dirty="0" smtClean="0"/>
              <a:t>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smtClean="0"/>
              <a:t>Simulations </a:t>
            </a:r>
            <a:r>
              <a:rPr lang="fr-CH" sz="2400" dirty="0" err="1" smtClean="0"/>
              <a:t>with</a:t>
            </a:r>
            <a:r>
              <a:rPr lang="fr-CH" sz="2400" dirty="0" smtClean="0"/>
              <a:t> more </a:t>
            </a:r>
            <a:r>
              <a:rPr lang="fr-CH" sz="2400" dirty="0" err="1" smtClean="0"/>
              <a:t>macroparticles</a:t>
            </a:r>
            <a:r>
              <a:rPr lang="fr-CH" sz="2400" dirty="0" smtClean="0"/>
              <a:t> </a:t>
            </a:r>
            <a:r>
              <a:rPr lang="fr-CH" sz="2400" dirty="0" err="1" smtClean="0"/>
              <a:t>would</a:t>
            </a:r>
            <a:r>
              <a:rPr lang="fr-CH" sz="2400" dirty="0" smtClean="0"/>
              <a:t> </a:t>
            </a:r>
            <a:r>
              <a:rPr lang="fr-CH" sz="2400" dirty="0" err="1" smtClean="0"/>
              <a:t>decrease</a:t>
            </a:r>
            <a:r>
              <a:rPr lang="fr-CH" sz="2400" dirty="0" smtClean="0"/>
              <a:t> noise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-&gt; </a:t>
            </a:r>
            <a:r>
              <a:rPr lang="fr-CH" sz="2400" dirty="0" err="1" smtClean="0"/>
              <a:t>require</a:t>
            </a:r>
            <a:r>
              <a:rPr lang="fr-CH" sz="2400" dirty="0" smtClean="0"/>
              <a:t> more </a:t>
            </a:r>
            <a:r>
              <a:rPr lang="fr-CH" sz="2400" dirty="0" err="1" smtClean="0"/>
              <a:t>computational</a:t>
            </a:r>
            <a:r>
              <a:rPr lang="fr-CH" sz="2400" dirty="0" smtClean="0"/>
              <a:t> time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Ongoing</a:t>
            </a:r>
            <a:r>
              <a:rPr lang="fr-CH" sz="2400" dirty="0" smtClean="0"/>
              <a:t> </a:t>
            </a:r>
            <a:r>
              <a:rPr lang="fr-CH" sz="2400" dirty="0" err="1" smtClean="0"/>
              <a:t>studies</a:t>
            </a:r>
            <a:r>
              <a:rPr lang="fr-CH" sz="2400" dirty="0"/>
              <a:t> </a:t>
            </a:r>
            <a:r>
              <a:rPr lang="fr-CH" sz="2400" dirty="0" smtClean="0"/>
              <a:t>to </a:t>
            </a:r>
            <a:r>
              <a:rPr lang="fr-CH" sz="2400" dirty="0" err="1" smtClean="0"/>
              <a:t>quantify</a:t>
            </a:r>
            <a:r>
              <a:rPr lang="fr-CH" sz="2400" dirty="0" smtClean="0"/>
              <a:t> the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of the noise.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001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2507"/>
            <a:ext cx="832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400" dirty="0" smtClean="0"/>
              <a:t>HF noise issues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Increase</a:t>
            </a:r>
            <a:r>
              <a:rPr lang="fr-CH" sz="2400" dirty="0" smtClean="0"/>
              <a:t> </a:t>
            </a:r>
            <a:r>
              <a:rPr lang="fr-CH" sz="2400" dirty="0" err="1" smtClean="0"/>
              <a:t>stability</a:t>
            </a:r>
            <a:r>
              <a:rPr lang="fr-CH" sz="2400" dirty="0" smtClean="0"/>
              <a:t> </a:t>
            </a:r>
            <a:r>
              <a:rPr lang="fr-CH" sz="2400" dirty="0" err="1" smtClean="0"/>
              <a:t>threshold</a:t>
            </a:r>
            <a:endParaRPr lang="fr-CH" sz="24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Where</a:t>
            </a:r>
            <a:r>
              <a:rPr lang="fr-CH" sz="2400" dirty="0" smtClean="0"/>
              <a:t> and how </a:t>
            </a:r>
            <a:r>
              <a:rPr lang="fr-CH" sz="2400" dirty="0" err="1" smtClean="0"/>
              <a:t>apply</a:t>
            </a:r>
            <a:r>
              <a:rPr lang="fr-CH" sz="2400" dirty="0" smtClean="0"/>
              <a:t> a </a:t>
            </a:r>
            <a:r>
              <a:rPr lang="fr-CH" sz="2400" dirty="0" err="1" smtClean="0"/>
              <a:t>filter</a:t>
            </a:r>
            <a:r>
              <a:rPr lang="fr-CH" sz="2400" dirty="0"/>
              <a:t> </a:t>
            </a:r>
            <a:r>
              <a:rPr lang="fr-CH" sz="2400" dirty="0" smtClean="0"/>
              <a:t>to </a:t>
            </a:r>
            <a:r>
              <a:rPr lang="fr-CH" sz="2400" dirty="0" err="1" smtClean="0"/>
              <a:t>keep</a:t>
            </a:r>
            <a:r>
              <a:rPr lang="fr-CH" sz="2400" dirty="0" smtClean="0"/>
              <a:t> all </a:t>
            </a:r>
            <a:r>
              <a:rPr lang="fr-CH" sz="2400" dirty="0" err="1" smtClean="0"/>
              <a:t>physical</a:t>
            </a:r>
            <a:r>
              <a:rPr lang="fr-CH" sz="2400" dirty="0" smtClean="0"/>
              <a:t>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smtClean="0"/>
              <a:t>Simulations </a:t>
            </a:r>
            <a:r>
              <a:rPr lang="fr-CH" sz="2400" dirty="0" err="1" smtClean="0"/>
              <a:t>with</a:t>
            </a:r>
            <a:r>
              <a:rPr lang="fr-CH" sz="2400" dirty="0" smtClean="0"/>
              <a:t> more </a:t>
            </a:r>
            <a:r>
              <a:rPr lang="fr-CH" sz="2400" dirty="0" err="1" smtClean="0"/>
              <a:t>macroparticles</a:t>
            </a:r>
            <a:r>
              <a:rPr lang="fr-CH" sz="2400" dirty="0" smtClean="0"/>
              <a:t> </a:t>
            </a:r>
            <a:r>
              <a:rPr lang="fr-CH" sz="2400" dirty="0" err="1" smtClean="0"/>
              <a:t>would</a:t>
            </a:r>
            <a:r>
              <a:rPr lang="fr-CH" sz="2400" dirty="0" smtClean="0"/>
              <a:t> </a:t>
            </a:r>
            <a:r>
              <a:rPr lang="fr-CH" sz="2400" dirty="0" err="1" smtClean="0"/>
              <a:t>decrease</a:t>
            </a:r>
            <a:r>
              <a:rPr lang="fr-CH" sz="2400" dirty="0" smtClean="0"/>
              <a:t> noise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-&gt; </a:t>
            </a:r>
            <a:r>
              <a:rPr lang="fr-CH" sz="2400" dirty="0" err="1" smtClean="0"/>
              <a:t>require</a:t>
            </a:r>
            <a:r>
              <a:rPr lang="fr-CH" sz="2400" dirty="0" smtClean="0"/>
              <a:t> more </a:t>
            </a:r>
            <a:r>
              <a:rPr lang="fr-CH" sz="2400" dirty="0" err="1" smtClean="0"/>
              <a:t>computational</a:t>
            </a:r>
            <a:r>
              <a:rPr lang="fr-CH" sz="2400" dirty="0" smtClean="0"/>
              <a:t> time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Ongoing</a:t>
            </a:r>
            <a:r>
              <a:rPr lang="fr-CH" sz="2400" dirty="0" smtClean="0"/>
              <a:t> </a:t>
            </a:r>
            <a:r>
              <a:rPr lang="fr-CH" sz="2400" dirty="0" err="1" smtClean="0"/>
              <a:t>studies</a:t>
            </a:r>
            <a:r>
              <a:rPr lang="fr-CH" sz="2400" dirty="0"/>
              <a:t> </a:t>
            </a:r>
            <a:r>
              <a:rPr lang="fr-CH" sz="2400" dirty="0" smtClean="0"/>
              <a:t>to </a:t>
            </a:r>
            <a:r>
              <a:rPr lang="fr-CH" sz="2400" dirty="0" err="1" smtClean="0"/>
              <a:t>quantify</a:t>
            </a:r>
            <a:r>
              <a:rPr lang="fr-CH" sz="2400" dirty="0" smtClean="0"/>
              <a:t> the </a:t>
            </a:r>
            <a:r>
              <a:rPr lang="fr-CH" sz="2400" dirty="0" err="1" smtClean="0"/>
              <a:t>effects</a:t>
            </a:r>
            <a:r>
              <a:rPr lang="fr-CH" sz="2400" dirty="0" smtClean="0"/>
              <a:t> of the noise.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fr-CH" sz="24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fr-CH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400" dirty="0" smtClean="0"/>
              <a:t>Blow-up </a:t>
            </a:r>
            <a:r>
              <a:rPr lang="fr-CH" sz="2400" dirty="0" err="1" smtClean="0"/>
              <a:t>now</a:t>
            </a:r>
            <a:r>
              <a:rPr lang="fr-CH" sz="2400" dirty="0" smtClean="0"/>
              <a:t> possible in simulation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Allow</a:t>
            </a:r>
            <a:r>
              <a:rPr lang="fr-CH" sz="2400" dirty="0" smtClean="0"/>
              <a:t> to </a:t>
            </a:r>
            <a:r>
              <a:rPr lang="fr-CH" sz="2400" dirty="0" err="1" smtClean="0"/>
              <a:t>reach</a:t>
            </a:r>
            <a:r>
              <a:rPr lang="fr-CH" sz="2400" dirty="0" smtClean="0"/>
              <a:t> </a:t>
            </a:r>
            <a:r>
              <a:rPr lang="fr-CH" sz="2400" dirty="0" err="1" smtClean="0"/>
              <a:t>larger</a:t>
            </a:r>
            <a:r>
              <a:rPr lang="fr-CH" sz="2400" dirty="0" smtClean="0"/>
              <a:t> value of </a:t>
            </a:r>
            <a:r>
              <a:rPr lang="fr-CH" sz="2400" dirty="0" err="1" smtClean="0"/>
              <a:t>emittance</a:t>
            </a:r>
            <a:r>
              <a:rPr lang="fr-CH" sz="2400" dirty="0" smtClean="0"/>
              <a:t> </a:t>
            </a:r>
            <a:r>
              <a:rPr lang="fr-CH" sz="2400" dirty="0" err="1" smtClean="0"/>
              <a:t>during</a:t>
            </a:r>
            <a:r>
              <a:rPr lang="fr-CH" sz="2400" dirty="0" smtClean="0"/>
              <a:t> </a:t>
            </a:r>
            <a:r>
              <a:rPr lang="fr-CH" sz="2400" dirty="0" err="1" smtClean="0"/>
              <a:t>ramp</a:t>
            </a:r>
            <a:endParaRPr lang="fr-CH" sz="24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values </a:t>
            </a:r>
            <a:r>
              <a:rPr lang="fr-CH" sz="2400" dirty="0" err="1" smtClean="0"/>
              <a:t>used</a:t>
            </a:r>
            <a:r>
              <a:rPr lang="fr-CH" sz="2400" dirty="0" smtClean="0"/>
              <a:t> in </a:t>
            </a:r>
            <a:r>
              <a:rPr lang="fr-CH" sz="2400" dirty="0" err="1" smtClean="0"/>
              <a:t>operation</a:t>
            </a:r>
            <a:r>
              <a:rPr lang="fr-CH" sz="2400" dirty="0" smtClean="0"/>
              <a:t> -&gt; </a:t>
            </a:r>
            <a:r>
              <a:rPr lang="fr-CH" sz="2400" dirty="0" err="1" smtClean="0"/>
              <a:t>next</a:t>
            </a:r>
            <a:r>
              <a:rPr lang="fr-CH" sz="2400" dirty="0" smtClean="0"/>
              <a:t> </a:t>
            </a:r>
            <a:r>
              <a:rPr lang="fr-CH" sz="2400" dirty="0" err="1" smtClean="0"/>
              <a:t>step</a:t>
            </a:r>
            <a:r>
              <a:rPr lang="fr-CH" sz="2400" dirty="0" smtClean="0"/>
              <a:t>, </a:t>
            </a:r>
            <a:r>
              <a:rPr lang="fr-CH" sz="2400" dirty="0" err="1" smtClean="0"/>
              <a:t>compared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measurement</a:t>
            </a:r>
            <a:r>
              <a:rPr lang="fr-CH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4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Ramp</a:t>
            </a:r>
            <a:r>
              <a:rPr lang="fr-CH" sz="2800" dirty="0" smtClean="0"/>
              <a:t> simulation important to </a:t>
            </a:r>
            <a:r>
              <a:rPr lang="fr-CH" sz="2800" dirty="0" err="1" smtClean="0"/>
              <a:t>reproduce</a:t>
            </a:r>
            <a:r>
              <a:rPr lang="fr-CH" sz="2800" dirty="0" smtClean="0"/>
              <a:t> </a:t>
            </a:r>
            <a:r>
              <a:rPr lang="fr-CH" sz="2800" dirty="0" err="1" smtClean="0"/>
              <a:t>measurement</a:t>
            </a:r>
            <a:r>
              <a:rPr lang="fr-CH" sz="2800" dirty="0" smtClean="0"/>
              <a:t>.</a:t>
            </a:r>
          </a:p>
          <a:p>
            <a:pPr algn="just"/>
            <a:endParaRPr lang="fr-CH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49" y="2583547"/>
            <a:ext cx="4852837" cy="3639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44" y="3173693"/>
                <a:ext cx="3718864" cy="2470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400" dirty="0" smtClean="0"/>
                  <a:t>Theoretically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fr-CH" sz="2400" b="0" dirty="0" smtClean="0"/>
                  <a:t>.</a:t>
                </a:r>
              </a:p>
              <a:p>
                <a:endParaRPr lang="fr-CH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400" dirty="0" err="1" smtClean="0"/>
                  <a:t>Here</a:t>
                </a:r>
                <a:r>
                  <a:rPr lang="fr-CH" sz="2400" dirty="0" smtClean="0"/>
                  <a:t>, </a:t>
                </a:r>
                <a:r>
                  <a:rPr lang="fr-CH" sz="2400" dirty="0" err="1" smtClean="0"/>
                  <a:t>sharp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energy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threshold</a:t>
                </a:r>
                <a:r>
                  <a:rPr lang="fr-CH" sz="2400" dirty="0" smtClean="0"/>
                  <a:t> w.r.t. </a:t>
                </a:r>
                <a:r>
                  <a:rPr lang="fr-CH" sz="2400" dirty="0" err="1" smtClean="0"/>
                  <a:t>intensity</a:t>
                </a:r>
                <a:r>
                  <a:rPr lang="fr-CH" sz="2400" dirty="0" smtClean="0"/>
                  <a:t>.</a:t>
                </a:r>
              </a:p>
              <a:p>
                <a:endParaRPr lang="fr-CH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400" dirty="0" err="1" smtClean="0"/>
                  <a:t>Still</a:t>
                </a:r>
                <a:r>
                  <a:rPr lang="fr-CH" sz="2400" dirty="0" smtClean="0"/>
                  <a:t> not </a:t>
                </a:r>
                <a:r>
                  <a:rPr lang="fr-CH" sz="2400" dirty="0" err="1" smtClean="0"/>
                  <a:t>fully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understood</a:t>
                </a:r>
                <a:r>
                  <a:rPr lang="fr-CH" sz="2400" dirty="0" smtClean="0"/>
                  <a:t>.</a:t>
                </a:r>
                <a:endParaRPr lang="fr-CH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4" y="3173693"/>
                <a:ext cx="3718864" cy="2470741"/>
              </a:xfrm>
              <a:prstGeom prst="rect">
                <a:avLst/>
              </a:prstGeom>
              <a:blipFill rotWithShape="0">
                <a:blip r:embed="rId4"/>
                <a:stretch>
                  <a:fillRect l="-2295" r="-164" b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89208" y="6225430"/>
            <a:ext cx="43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SPSU meeting, T. </a:t>
            </a:r>
            <a:r>
              <a:rPr lang="fr-CH" dirty="0" err="1" smtClean="0"/>
              <a:t>Argyropoulos</a:t>
            </a:r>
            <a:r>
              <a:rPr lang="fr-CH" dirty="0" smtClean="0"/>
              <a:t> 21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Thank you for your attention !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280" y="1964343"/>
            <a:ext cx="832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Acknowledgement</a:t>
            </a:r>
            <a:r>
              <a:rPr lang="fr-CH" sz="24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H" sz="2400" dirty="0" smtClean="0"/>
          </a:p>
          <a:p>
            <a:pPr lvl="1"/>
            <a:r>
              <a:rPr lang="fr-CH" sz="2400" dirty="0" err="1" smtClean="0"/>
              <a:t>Thank</a:t>
            </a:r>
            <a:r>
              <a:rPr lang="fr-CH" sz="2400" dirty="0" smtClean="0"/>
              <a:t> to H. </a:t>
            </a:r>
            <a:r>
              <a:rPr lang="fr-CH" sz="2400" dirty="0" err="1" smtClean="0"/>
              <a:t>Timko</a:t>
            </a:r>
            <a:r>
              <a:rPr lang="fr-CH" sz="2400" dirty="0" smtClean="0"/>
              <a:t> and D. </a:t>
            </a:r>
            <a:r>
              <a:rPr lang="fr-CH" sz="2400" dirty="0" err="1" smtClean="0"/>
              <a:t>Quartullo</a:t>
            </a:r>
            <a:r>
              <a:rPr lang="fr-CH" sz="2400" dirty="0" smtClean="0"/>
              <a:t> for the </a:t>
            </a:r>
            <a:r>
              <a:rPr lang="fr-CH" sz="2400" dirty="0" err="1" smtClean="0"/>
              <a:t>implementation</a:t>
            </a:r>
            <a:r>
              <a:rPr lang="fr-CH" sz="2400" dirty="0" smtClean="0"/>
              <a:t> of the noise </a:t>
            </a:r>
            <a:r>
              <a:rPr lang="fr-CH" sz="2400" dirty="0" err="1" smtClean="0"/>
              <a:t>generation</a:t>
            </a:r>
            <a:r>
              <a:rPr lang="fr-CH" sz="2400" dirty="0" smtClean="0"/>
              <a:t>.</a:t>
            </a:r>
          </a:p>
          <a:p>
            <a:pPr lvl="1"/>
            <a:endParaRPr lang="fr-CH" sz="2400" dirty="0" smtClean="0"/>
          </a:p>
          <a:p>
            <a:pPr lvl="1"/>
            <a:r>
              <a:rPr lang="fr-CH" sz="2400" dirty="0" err="1" smtClean="0"/>
              <a:t>Thank</a:t>
            </a:r>
            <a:r>
              <a:rPr lang="fr-CH" sz="2400" dirty="0" smtClean="0"/>
              <a:t> to J.E. Müller for the </a:t>
            </a:r>
            <a:r>
              <a:rPr lang="fr-CH" sz="2400" dirty="0" err="1" smtClean="0"/>
              <a:t>filter’s</a:t>
            </a:r>
            <a:r>
              <a:rPr lang="fr-CH" sz="2400" dirty="0" smtClean="0"/>
              <a:t> </a:t>
            </a:r>
            <a:r>
              <a:rPr lang="fr-CH" sz="2400" dirty="0" err="1" smtClean="0"/>
              <a:t>implementation</a:t>
            </a:r>
            <a:r>
              <a:rPr lang="fr-CH" sz="2400" dirty="0" smtClean="0"/>
              <a:t>.</a:t>
            </a:r>
          </a:p>
          <a:p>
            <a:pPr lvl="1"/>
            <a:endParaRPr lang="fr-CH" sz="2400" dirty="0" smtClean="0"/>
          </a:p>
          <a:p>
            <a:pPr lvl="1"/>
            <a:r>
              <a:rPr lang="fr-CH" sz="2400" dirty="0" err="1" smtClean="0"/>
              <a:t>Many</a:t>
            </a:r>
            <a:r>
              <a:rPr lang="fr-CH" sz="2400" dirty="0" smtClean="0"/>
              <a:t> </a:t>
            </a:r>
            <a:r>
              <a:rPr lang="fr-CH" sz="2400" dirty="0" err="1" smtClean="0"/>
              <a:t>thanks</a:t>
            </a:r>
            <a:r>
              <a:rPr lang="fr-CH" sz="2400" dirty="0" smtClean="0"/>
              <a:t> to the </a:t>
            </a:r>
            <a:r>
              <a:rPr lang="fr-CH" sz="2400" dirty="0" err="1" smtClean="0"/>
              <a:t>BLonD</a:t>
            </a:r>
            <a:r>
              <a:rPr lang="fr-CH" sz="2400" dirty="0" smtClean="0"/>
              <a:t> team for </a:t>
            </a:r>
            <a:r>
              <a:rPr lang="fr-CH" sz="2400" dirty="0" err="1" smtClean="0"/>
              <a:t>countless</a:t>
            </a:r>
            <a:r>
              <a:rPr lang="fr-CH" sz="2400" dirty="0" smtClean="0"/>
              <a:t> </a:t>
            </a:r>
            <a:r>
              <a:rPr lang="fr-CH" sz="2400" dirty="0" err="1" smtClean="0"/>
              <a:t>fruitful</a:t>
            </a:r>
            <a:r>
              <a:rPr lang="fr-CH" sz="2400" dirty="0" smtClean="0"/>
              <a:t> discussions.</a:t>
            </a:r>
          </a:p>
        </p:txBody>
      </p:sp>
    </p:spTree>
    <p:extLst>
      <p:ext uri="{BB962C8B-B14F-4D97-AF65-F5344CB8AC3E}">
        <p14:creationId xmlns:p14="http://schemas.microsoft.com/office/powerpoint/2010/main" val="516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>
                <a:solidFill>
                  <a:schemeClr val="bg2"/>
                </a:solidFill>
              </a:rPr>
              <a:t>Ramp</a:t>
            </a:r>
            <a:r>
              <a:rPr lang="fr-CH" sz="2800" dirty="0" smtClean="0">
                <a:solidFill>
                  <a:schemeClr val="bg2"/>
                </a:solidFill>
              </a:rPr>
              <a:t> simulation important to </a:t>
            </a:r>
            <a:r>
              <a:rPr lang="fr-CH" sz="2800" dirty="0" err="1" smtClean="0">
                <a:solidFill>
                  <a:schemeClr val="bg2"/>
                </a:solidFill>
              </a:rPr>
              <a:t>reproduce</a:t>
            </a:r>
            <a:r>
              <a:rPr lang="fr-CH" sz="2800" dirty="0" smtClean="0">
                <a:solidFill>
                  <a:schemeClr val="bg2"/>
                </a:solidFill>
              </a:rPr>
              <a:t> </a:t>
            </a:r>
            <a:r>
              <a:rPr lang="fr-CH" sz="2800" dirty="0" err="1" smtClean="0">
                <a:solidFill>
                  <a:schemeClr val="bg2"/>
                </a:solidFill>
              </a:rPr>
              <a:t>measurement</a:t>
            </a:r>
            <a:r>
              <a:rPr lang="fr-CH" sz="28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Possible optimisation of the RF program.</a:t>
            </a:r>
          </a:p>
        </p:txBody>
      </p:sp>
    </p:spTree>
    <p:extLst>
      <p:ext uri="{BB962C8B-B14F-4D97-AF65-F5344CB8AC3E}">
        <p14:creationId xmlns:p14="http://schemas.microsoft.com/office/powerpoint/2010/main" val="1000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54" y="2274019"/>
            <a:ext cx="5651292" cy="423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>
                <a:solidFill>
                  <a:schemeClr val="bg2"/>
                </a:solidFill>
              </a:rPr>
              <a:t>Ramp</a:t>
            </a:r>
            <a:r>
              <a:rPr lang="fr-CH" sz="2800" dirty="0" smtClean="0">
                <a:solidFill>
                  <a:schemeClr val="bg2"/>
                </a:solidFill>
              </a:rPr>
              <a:t> simulation important to </a:t>
            </a:r>
            <a:r>
              <a:rPr lang="fr-CH" sz="2800" dirty="0" err="1" smtClean="0">
                <a:solidFill>
                  <a:schemeClr val="bg2"/>
                </a:solidFill>
              </a:rPr>
              <a:t>reproduce</a:t>
            </a:r>
            <a:r>
              <a:rPr lang="fr-CH" sz="2800" dirty="0" smtClean="0">
                <a:solidFill>
                  <a:schemeClr val="bg2"/>
                </a:solidFill>
              </a:rPr>
              <a:t> </a:t>
            </a:r>
            <a:r>
              <a:rPr lang="fr-CH" sz="2800" dirty="0" err="1" smtClean="0">
                <a:solidFill>
                  <a:schemeClr val="bg2"/>
                </a:solidFill>
              </a:rPr>
              <a:t>measurement</a:t>
            </a:r>
            <a:r>
              <a:rPr lang="fr-CH" sz="28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Possible optimisation of the RF program.</a:t>
            </a:r>
          </a:p>
        </p:txBody>
      </p:sp>
    </p:spTree>
    <p:extLst>
      <p:ext uri="{BB962C8B-B14F-4D97-AF65-F5344CB8AC3E}">
        <p14:creationId xmlns:p14="http://schemas.microsoft.com/office/powerpoint/2010/main" val="34708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>
                <a:solidFill>
                  <a:schemeClr val="bg2"/>
                </a:solidFill>
              </a:rPr>
              <a:t>Ramp</a:t>
            </a:r>
            <a:r>
              <a:rPr lang="fr-CH" sz="2800" dirty="0" smtClean="0">
                <a:solidFill>
                  <a:schemeClr val="bg2"/>
                </a:solidFill>
              </a:rPr>
              <a:t> simulation important to </a:t>
            </a:r>
            <a:r>
              <a:rPr lang="fr-CH" sz="2800" dirty="0" err="1" smtClean="0">
                <a:solidFill>
                  <a:schemeClr val="bg2"/>
                </a:solidFill>
              </a:rPr>
              <a:t>reproduce</a:t>
            </a:r>
            <a:r>
              <a:rPr lang="fr-CH" sz="2800" dirty="0" smtClean="0">
                <a:solidFill>
                  <a:schemeClr val="bg2"/>
                </a:solidFill>
              </a:rPr>
              <a:t> </a:t>
            </a:r>
            <a:r>
              <a:rPr lang="fr-CH" sz="2800" dirty="0" err="1" smtClean="0">
                <a:solidFill>
                  <a:schemeClr val="bg2"/>
                </a:solidFill>
              </a:rPr>
              <a:t>measurement</a:t>
            </a:r>
            <a:r>
              <a:rPr lang="fr-CH" sz="28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>
                <a:solidFill>
                  <a:schemeClr val="bg2"/>
                </a:solidFill>
              </a:rPr>
              <a:t>Possible optimisation of the RF program.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Preliminary</a:t>
            </a:r>
            <a:r>
              <a:rPr lang="fr-CH" sz="2800" dirty="0" smtClean="0"/>
              <a:t> </a:t>
            </a:r>
            <a:r>
              <a:rPr lang="fr-CH" sz="2800" dirty="0" err="1" smtClean="0"/>
              <a:t>results</a:t>
            </a:r>
            <a:r>
              <a:rPr lang="fr-CH" sz="2800" dirty="0" smtClean="0"/>
              <a:t> </a:t>
            </a:r>
            <a:r>
              <a:rPr lang="fr-CH" sz="2800" dirty="0" err="1" smtClean="0"/>
              <a:t>exhibit</a:t>
            </a:r>
            <a:r>
              <a:rPr lang="fr-CH" sz="2800" dirty="0" smtClean="0"/>
              <a:t> </a:t>
            </a:r>
            <a:r>
              <a:rPr lang="fr-CH" sz="2800" dirty="0" err="1" smtClean="0"/>
              <a:t>two</a:t>
            </a:r>
            <a:r>
              <a:rPr lang="fr-CH" sz="2800" dirty="0" smtClean="0"/>
              <a:t> issues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Blow-up </a:t>
            </a:r>
            <a:r>
              <a:rPr lang="fr-CH" sz="2800" dirty="0" err="1" smtClean="0"/>
              <a:t>needed</a:t>
            </a:r>
            <a:r>
              <a:rPr lang="fr-CH" sz="2800" dirty="0" smtClean="0"/>
              <a:t> to explore </a:t>
            </a:r>
            <a:r>
              <a:rPr lang="fr-CH" sz="2800" dirty="0" err="1" smtClean="0"/>
              <a:t>larger</a:t>
            </a:r>
            <a:r>
              <a:rPr lang="fr-CH" sz="2800" dirty="0" smtClean="0"/>
              <a:t> </a:t>
            </a:r>
            <a:r>
              <a:rPr lang="fr-CH" sz="2800" dirty="0" err="1" smtClean="0"/>
              <a:t>emittance</a:t>
            </a: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14669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>
                <a:solidFill>
                  <a:schemeClr val="bg2"/>
                </a:solidFill>
              </a:rPr>
              <a:t>Ramp</a:t>
            </a:r>
            <a:r>
              <a:rPr lang="fr-CH" sz="2800" dirty="0" smtClean="0">
                <a:solidFill>
                  <a:schemeClr val="bg2"/>
                </a:solidFill>
              </a:rPr>
              <a:t> simulation important to </a:t>
            </a:r>
            <a:r>
              <a:rPr lang="fr-CH" sz="2800" dirty="0" err="1" smtClean="0">
                <a:solidFill>
                  <a:schemeClr val="bg2"/>
                </a:solidFill>
              </a:rPr>
              <a:t>reproduce</a:t>
            </a:r>
            <a:r>
              <a:rPr lang="fr-CH" sz="2800" dirty="0" smtClean="0">
                <a:solidFill>
                  <a:schemeClr val="bg2"/>
                </a:solidFill>
              </a:rPr>
              <a:t> </a:t>
            </a:r>
            <a:r>
              <a:rPr lang="fr-CH" sz="2800" dirty="0" err="1" smtClean="0">
                <a:solidFill>
                  <a:schemeClr val="bg2"/>
                </a:solidFill>
              </a:rPr>
              <a:t>measurement</a:t>
            </a:r>
            <a:r>
              <a:rPr lang="fr-CH" sz="28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>
                <a:solidFill>
                  <a:schemeClr val="bg2"/>
                </a:solidFill>
              </a:rPr>
              <a:t>Possible optimisation of the RF program.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Preliminary</a:t>
            </a:r>
            <a:r>
              <a:rPr lang="fr-CH" sz="2800" dirty="0" smtClean="0"/>
              <a:t> </a:t>
            </a:r>
            <a:r>
              <a:rPr lang="fr-CH" sz="2800" dirty="0" err="1" smtClean="0"/>
              <a:t>results</a:t>
            </a:r>
            <a:r>
              <a:rPr lang="fr-CH" sz="2800" dirty="0" smtClean="0"/>
              <a:t> </a:t>
            </a:r>
            <a:r>
              <a:rPr lang="fr-CH" sz="2800" dirty="0" err="1" smtClean="0"/>
              <a:t>exhibit</a:t>
            </a:r>
            <a:r>
              <a:rPr lang="fr-CH" sz="2800" dirty="0" smtClean="0"/>
              <a:t> </a:t>
            </a:r>
            <a:r>
              <a:rPr lang="fr-CH" sz="2800" dirty="0" err="1" smtClean="0"/>
              <a:t>two</a:t>
            </a:r>
            <a:r>
              <a:rPr lang="fr-CH" sz="2800" dirty="0" smtClean="0"/>
              <a:t> issues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Blow-up </a:t>
            </a:r>
            <a:r>
              <a:rPr lang="fr-CH" sz="2800" dirty="0" err="1" smtClean="0"/>
              <a:t>needed</a:t>
            </a:r>
            <a:r>
              <a:rPr lang="fr-CH" sz="2800" dirty="0" smtClean="0"/>
              <a:t> to explore </a:t>
            </a:r>
            <a:r>
              <a:rPr lang="fr-CH" sz="2800" dirty="0" err="1" smtClean="0"/>
              <a:t>larger</a:t>
            </a:r>
            <a:r>
              <a:rPr lang="fr-CH" sz="2800" dirty="0" smtClean="0"/>
              <a:t> </a:t>
            </a:r>
            <a:r>
              <a:rPr lang="fr-CH" sz="2800" dirty="0" err="1" smtClean="0"/>
              <a:t>emittance</a:t>
            </a:r>
            <a:r>
              <a:rPr lang="fr-CH" sz="28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07" y="3466637"/>
            <a:ext cx="4348714" cy="3261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9901" y="4170542"/>
                <a:ext cx="43081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≈0.6 </m:t>
                    </m:r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𝑒𝑉𝑠</m:t>
                    </m:r>
                  </m:oMath>
                </a14:m>
                <a:r>
                  <a:rPr lang="fr-CH" sz="2400" dirty="0" smtClean="0"/>
                  <a:t> at flat </a:t>
                </a:r>
                <a:r>
                  <a:rPr lang="fr-CH" sz="2400" dirty="0" err="1" smtClean="0"/>
                  <a:t>bottom</a:t>
                </a:r>
                <a:r>
                  <a:rPr lang="fr-CH" sz="2400" dirty="0" smtClean="0"/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fr-CH" sz="2400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CH" sz="2400" dirty="0" err="1" smtClean="0"/>
                  <a:t>Emittance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conserved</a:t>
                </a:r>
                <a:r>
                  <a:rPr lang="fr-CH" sz="2400" dirty="0" smtClean="0"/>
                  <a:t> if stable.</a:t>
                </a:r>
              </a:p>
              <a:p>
                <a:pPr algn="just"/>
                <a:endParaRPr lang="fr-CH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" y="4170542"/>
                <a:ext cx="430810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983" t="-3101" r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80" y="808497"/>
                <a:ext cx="39811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CH" sz="2000" dirty="0"/>
                  <a:t> at FT </a:t>
                </a:r>
                <a:r>
                  <a:rPr lang="fr-CH" sz="2000" dirty="0" err="1"/>
                  <a:t>should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the </a:t>
                </a:r>
                <a:r>
                  <a:rPr lang="fr-CH" sz="2000" dirty="0" err="1"/>
                  <a:t>limiting</a:t>
                </a:r>
                <a:r>
                  <a:rPr lang="fr-CH" sz="2000" dirty="0"/>
                  <a:t>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</a:rPr>
                      <m:t>∼1/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CH" sz="2000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fr-CH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" y="808497"/>
                <a:ext cx="398119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376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9" y="786012"/>
            <a:ext cx="4007460" cy="300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4" y="3802776"/>
            <a:ext cx="3912042" cy="293403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342027" y="3791606"/>
            <a:ext cx="419724" cy="397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1734" y="418884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FT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algn="ctr"/>
            <a:r>
              <a:rPr lang="fr-CH" dirty="0" smtClean="0"/>
              <a:t>72 </a:t>
            </a:r>
            <a:r>
              <a:rPr lang="fr-CH" dirty="0" err="1" smtClean="0"/>
              <a:t>bunches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24894" y="5621390"/>
            <a:ext cx="277319" cy="55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5547" y="5621310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 err="1" smtClean="0"/>
              <a:t>Ramp</a:t>
            </a:r>
            <a:r>
              <a:rPr lang="fr-CH" sz="1600" dirty="0" smtClean="0"/>
              <a:t> 450</a:t>
            </a:r>
          </a:p>
          <a:p>
            <a:pPr algn="ctr"/>
            <a:r>
              <a:rPr lang="fr-CH" sz="1600" dirty="0" smtClean="0"/>
              <a:t>72 </a:t>
            </a:r>
            <a:r>
              <a:rPr lang="fr-CH" sz="1600" dirty="0" err="1" smtClean="0"/>
              <a:t>bunches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87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34175</TotalTime>
  <Words>936</Words>
  <Application>Microsoft Office PowerPoint</Application>
  <PresentationFormat>On-screen Show (4:3)</PresentationFormat>
  <Paragraphs>213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Latest results of ramp simulations for 72 bunches s LIU-SPS Beam Dynamics Working Group 04/08/2016</vt:lpstr>
      <vt:lpstr>Outline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Motivations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High frequency noise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Blow-up implementation</vt:lpstr>
      <vt:lpstr>Conclusions and future work</vt:lpstr>
      <vt:lpstr>Conclusions and future work</vt:lpstr>
      <vt:lpstr>Thank you for your attention !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Joel Repond</cp:lastModifiedBy>
  <cp:revision>3141</cp:revision>
  <cp:lastPrinted>2015-09-17T13:23:21Z</cp:lastPrinted>
  <dcterms:created xsi:type="dcterms:W3CDTF">2014-07-23T07:54:45Z</dcterms:created>
  <dcterms:modified xsi:type="dcterms:W3CDTF">2016-08-26T03:41:56Z</dcterms:modified>
</cp:coreProperties>
</file>