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7"/>
  </p:notesMasterIdLst>
  <p:handoutMasterIdLst>
    <p:handoutMasterId r:id="rId18"/>
  </p:handoutMasterIdLst>
  <p:sldIdLst>
    <p:sldId id="288" r:id="rId2"/>
    <p:sldId id="356" r:id="rId3"/>
    <p:sldId id="343" r:id="rId4"/>
    <p:sldId id="357" r:id="rId5"/>
    <p:sldId id="361" r:id="rId6"/>
    <p:sldId id="358" r:id="rId7"/>
    <p:sldId id="359" r:id="rId8"/>
    <p:sldId id="362" r:id="rId9"/>
    <p:sldId id="360" r:id="rId10"/>
    <p:sldId id="363" r:id="rId11"/>
    <p:sldId id="364" r:id="rId12"/>
    <p:sldId id="365" r:id="rId13"/>
    <p:sldId id="366" r:id="rId14"/>
    <p:sldId id="367" r:id="rId15"/>
    <p:sldId id="319" r:id="rId16"/>
  </p:sldIdLst>
  <p:sldSz cx="9144000" cy="6858000" type="screen4x3"/>
  <p:notesSz cx="9928225" cy="67976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29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0053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3403" autoAdjust="0"/>
  </p:normalViewPr>
  <p:slideViewPr>
    <p:cSldViewPr snapToGrid="0">
      <p:cViewPr varScale="1">
        <p:scale>
          <a:sx n="100" d="100"/>
          <a:sy n="100" d="100"/>
        </p:scale>
        <p:origin x="282" y="114"/>
      </p:cViewPr>
      <p:guideLst>
        <p:guide orient="horz" pos="2160"/>
        <p:guide pos="2880"/>
        <p:guide pos="29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2231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3697" y="1"/>
            <a:ext cx="4302231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C64C58-C7F4-46DF-877F-89F37E80852E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302231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3697" y="6456612"/>
            <a:ext cx="4302231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7B8596-93B5-45D9-AA7E-794FF3E0F1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57996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2231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3697" y="1"/>
            <a:ext cx="4302231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29D56E-B78E-4961-B86C-F98E5B945B3E}" type="datetimeFigureOut">
              <a:rPr lang="en-US" smtClean="0"/>
              <a:t>8/10/2016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435350" y="849313"/>
            <a:ext cx="3057525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823" y="3271381"/>
            <a:ext cx="7942580" cy="267658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302231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3697" y="6456612"/>
            <a:ext cx="4302231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3CF955-FC90-41D1-8275-F7A2CC83ED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96963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5638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35260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4099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20498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38735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02564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85886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75978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02308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9567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86489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76980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51653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20248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93746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08911-81DF-40FF-B8C3-F5DDD91B14CE}" type="datetime1">
              <a:rPr lang="en-US" smtClean="0"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B3C45-6916-4A09-AEE0-4725868A1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418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92B91-5CEF-4B98-A74C-802504CDABF2}" type="datetime1">
              <a:rPr lang="en-US" smtClean="0"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B3C45-6916-4A09-AEE0-4725868A1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3623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3DBE6-FC89-41EE-B231-28A4E3C16F1C}" type="datetime1">
              <a:rPr lang="en-US" smtClean="0"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B3C45-6916-4A09-AEE0-4725868A1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505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451E6-15AF-4B42-8DBD-377A1D01E9B6}" type="datetime1">
              <a:rPr lang="en-US" smtClean="0"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B3C45-6916-4A09-AEE0-4725868A1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4550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FF7EF-7F45-4446-8E0A-8A62475A4F52}" type="datetime1">
              <a:rPr lang="en-US" smtClean="0"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B3C45-6916-4A09-AEE0-4725868A1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5727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DB9D7-AD75-40F7-8E08-8A1773C06D56}" type="datetime1">
              <a:rPr lang="en-US" smtClean="0"/>
              <a:t>8/10/2016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B3C45-6916-4A09-AEE0-4725868A1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414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57898-A4DE-4853-85A5-4FF8272B33EF}" type="datetime1">
              <a:rPr lang="en-US" smtClean="0"/>
              <a:t>8/10/2016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B3C45-6916-4A09-AEE0-4725868A1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047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ADF0F-7106-431D-A2BE-908BBED6AE24}" type="datetime1">
              <a:rPr lang="en-US" smtClean="0"/>
              <a:t>8/10/2016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B3C45-6916-4A09-AEE0-4725868A1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9632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E53F6-38FD-464C-B1D2-D4CCB228DC18}" type="datetime1">
              <a:rPr lang="en-US" smtClean="0"/>
              <a:t>8/10/2016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B3C45-6916-4A09-AEE0-4725868A1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8674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D4CD9-55F3-44E2-8064-A3C11C15E617}" type="datetime1">
              <a:rPr lang="en-US" smtClean="0"/>
              <a:t>8/10/2016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B3C45-6916-4A09-AEE0-4725868A1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521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12082-693E-4A0E-BD59-95766A750A6C}" type="datetime1">
              <a:rPr lang="en-US" smtClean="0"/>
              <a:t>8/10/2016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BB3C45-6916-4A09-AEE0-4725868A1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234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2795AC-357D-48FA-AB7B-73D794C89959}" type="datetime1">
              <a:rPr lang="en-US" smtClean="0"/>
              <a:t>8/10/2016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B3C45-6916-4A09-AEE0-4725868A1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041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0.png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76795"/>
            <a:ext cx="7772400" cy="3235380"/>
          </a:xfrm>
          <a:ln w="57150" cap="rnd">
            <a:solidFill>
              <a:srgbClr val="0053A1"/>
            </a:solidFill>
            <a:rou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normAutofit fontScale="90000"/>
          </a:bodyPr>
          <a:lstStyle/>
          <a:p>
            <a:r>
              <a:rPr lang="en-GB" sz="5400" b="1" dirty="0"/>
              <a:t>Missing impedance from synchrotron frequency </a:t>
            </a:r>
            <a:r>
              <a:rPr lang="en-GB" sz="5400" b="1" dirty="0" smtClean="0"/>
              <a:t>shift</a:t>
            </a:r>
            <a:br>
              <a:rPr lang="en-GB" sz="5400" b="1" dirty="0" smtClean="0"/>
            </a:br>
            <a:r>
              <a:rPr lang="en-GB" sz="2700" b="1" dirty="0" smtClean="0">
                <a:solidFill>
                  <a:schemeClr val="bg1"/>
                </a:solidFill>
              </a:rPr>
              <a:t>s</a:t>
            </a:r>
            <a:r>
              <a:rPr lang="en-GB" sz="5400" dirty="0" smtClean="0"/>
              <a:t/>
            </a:r>
            <a:br>
              <a:rPr lang="en-GB" sz="5400" dirty="0" smtClean="0"/>
            </a:br>
            <a:r>
              <a:rPr lang="en-GB" sz="3100" i="1" dirty="0"/>
              <a:t>LIU-SPS Beam Dynamics Working </a:t>
            </a:r>
            <a:r>
              <a:rPr lang="en-GB" sz="3100" i="1" dirty="0" smtClean="0"/>
              <a:t>Group 04/08/2016</a:t>
            </a:r>
            <a:endParaRPr lang="en-US" sz="4400" i="1" dirty="0"/>
          </a:p>
        </p:txBody>
      </p:sp>
      <p:sp>
        <p:nvSpPr>
          <p:cNvPr id="7" name="TextBox 6"/>
          <p:cNvSpPr txBox="1"/>
          <p:nvPr/>
        </p:nvSpPr>
        <p:spPr>
          <a:xfrm>
            <a:off x="0" y="4774621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/>
            </a:r>
            <a:br>
              <a:rPr lang="en-US" dirty="0"/>
            </a:br>
            <a:r>
              <a:rPr lang="en-US" dirty="0"/>
              <a:t>A. </a:t>
            </a:r>
            <a:r>
              <a:rPr lang="en-US" dirty="0" smtClean="0"/>
              <a:t>Lasheen, T. Bohl, E. </a:t>
            </a:r>
            <a:r>
              <a:rPr lang="en-US" dirty="0" err="1" smtClean="0"/>
              <a:t>Shaposhnikova</a:t>
            </a:r>
            <a:endParaRPr lang="en-US" dirty="0" smtClean="0"/>
          </a:p>
          <a:p>
            <a:pPr algn="ctr"/>
            <a:r>
              <a:rPr lang="en-US" i="1" dirty="0" smtClean="0"/>
              <a:t>Acknowledgments: BR section, OP team, MD coordinators </a:t>
            </a:r>
          </a:p>
        </p:txBody>
      </p:sp>
    </p:spTree>
    <p:extLst>
      <p:ext uri="{BB962C8B-B14F-4D97-AF65-F5344CB8AC3E}">
        <p14:creationId xmlns:p14="http://schemas.microsoft.com/office/powerpoint/2010/main" val="4172819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1154" y="757125"/>
            <a:ext cx="3360000" cy="2520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345" y="726644"/>
            <a:ext cx="3360000" cy="2520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0717" y="744610"/>
            <a:ext cx="3360000" cy="2520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2094" y="3309706"/>
            <a:ext cx="3360000" cy="2520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7975" y="3316982"/>
            <a:ext cx="3360000" cy="252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72925" y="120518"/>
            <a:ext cx="9474506" cy="509927"/>
          </a:xfrm>
        </p:spPr>
        <p:txBody>
          <a:bodyPr>
            <a:noAutofit/>
          </a:bodyPr>
          <a:lstStyle/>
          <a:p>
            <a:pPr algn="ctr"/>
            <a:r>
              <a:rPr lang="en-US" b="1" dirty="0" smtClean="0"/>
              <a:t>Impact of the various impedance sources</a:t>
            </a:r>
            <a:endParaRPr lang="en-US" sz="28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144800" y="653650"/>
            <a:ext cx="6858000" cy="0"/>
          </a:xfrm>
          <a:prstGeom prst="line">
            <a:avLst/>
          </a:prstGeom>
          <a:ln w="38100" cap="rnd">
            <a:solidFill>
              <a:srgbClr val="0053A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46866" y="6453426"/>
            <a:ext cx="1883710" cy="329010"/>
          </a:xfrm>
        </p:spPr>
        <p:txBody>
          <a:bodyPr/>
          <a:lstStyle/>
          <a:p>
            <a:fld id="{B4BB3C45-6916-4A09-AEE0-4725868A11C8}" type="slidenum">
              <a:rPr lang="en-US" smtClean="0"/>
              <a:t>10</a:t>
            </a:fld>
            <a:endParaRPr lang="en-US" dirty="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0" y="5898775"/>
            <a:ext cx="9144000" cy="82269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q"/>
            </a:pPr>
            <a:r>
              <a:rPr lang="en-GB" dirty="0" smtClean="0"/>
              <a:t> The influence of each impedance group was tested one by one to better evaluate the frequency dependence of the missing impedance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15069" y="653650"/>
            <a:ext cx="9740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TWC200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4247991" y="653650"/>
            <a:ext cx="9740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TWC800</a:t>
            </a:r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7343872" y="635260"/>
            <a:ext cx="833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Kickers</a:t>
            </a:r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2344287" y="3213507"/>
            <a:ext cx="17552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Flanges (1.4GHz)</a:t>
            </a:r>
            <a:endParaRPr lang="en-GB" dirty="0"/>
          </a:p>
        </p:txBody>
      </p:sp>
      <p:sp>
        <p:nvSpPr>
          <p:cNvPr id="17" name="TextBox 16"/>
          <p:cNvSpPr txBox="1"/>
          <p:nvPr/>
        </p:nvSpPr>
        <p:spPr>
          <a:xfrm>
            <a:off x="5041769" y="3213507"/>
            <a:ext cx="2359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Remaining impedances</a:t>
            </a:r>
            <a:endParaRPr lang="en-GB" dirty="0"/>
          </a:p>
        </p:txBody>
      </p:sp>
      <p:sp>
        <p:nvSpPr>
          <p:cNvPr id="18" name="TextBox 17"/>
          <p:cNvSpPr txBox="1"/>
          <p:nvPr/>
        </p:nvSpPr>
        <p:spPr>
          <a:xfrm rot="16200000">
            <a:off x="-391174" y="1723265"/>
            <a:ext cx="9492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err="1" smtClean="0"/>
              <a:t>ImZ</a:t>
            </a:r>
            <a:r>
              <a:rPr lang="en-GB" sz="1400" dirty="0" smtClean="0"/>
              <a:t>/n [au]</a:t>
            </a:r>
            <a:endParaRPr lang="en-GB" sz="1400" dirty="0"/>
          </a:p>
        </p:txBody>
      </p:sp>
      <p:sp>
        <p:nvSpPr>
          <p:cNvPr id="19" name="TextBox 18"/>
          <p:cNvSpPr txBox="1"/>
          <p:nvPr/>
        </p:nvSpPr>
        <p:spPr>
          <a:xfrm rot="16200000">
            <a:off x="1058099" y="4415817"/>
            <a:ext cx="9492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err="1" smtClean="0"/>
              <a:t>ImZ</a:t>
            </a:r>
            <a:r>
              <a:rPr lang="en-GB" sz="1400" dirty="0" smtClean="0"/>
              <a:t>/n [au]</a:t>
            </a:r>
            <a:endParaRPr lang="en-GB" sz="1400" dirty="0"/>
          </a:p>
        </p:txBody>
      </p:sp>
      <p:sp>
        <p:nvSpPr>
          <p:cNvPr id="20" name="TextBox 19"/>
          <p:cNvSpPr txBox="1"/>
          <p:nvPr/>
        </p:nvSpPr>
        <p:spPr>
          <a:xfrm>
            <a:off x="785059" y="3040820"/>
            <a:ext cx="168507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 smtClean="0"/>
              <a:t>Average Bunch length [ns]</a:t>
            </a:r>
            <a:endParaRPr lang="en-GB" sz="1100" dirty="0"/>
          </a:p>
        </p:txBody>
      </p:sp>
      <p:sp>
        <p:nvSpPr>
          <p:cNvPr id="21" name="TextBox 20"/>
          <p:cNvSpPr txBox="1"/>
          <p:nvPr/>
        </p:nvSpPr>
        <p:spPr>
          <a:xfrm>
            <a:off x="4000031" y="3056516"/>
            <a:ext cx="168507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 smtClean="0"/>
              <a:t>Average Bunch length [ns]</a:t>
            </a:r>
            <a:endParaRPr lang="en-GB" sz="1100" dirty="0"/>
          </a:p>
        </p:txBody>
      </p:sp>
      <p:sp>
        <p:nvSpPr>
          <p:cNvPr id="22" name="TextBox 21"/>
          <p:cNvSpPr txBox="1"/>
          <p:nvPr/>
        </p:nvSpPr>
        <p:spPr>
          <a:xfrm>
            <a:off x="7031575" y="3066499"/>
            <a:ext cx="168507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 smtClean="0"/>
              <a:t>Average Bunch length [ns]</a:t>
            </a:r>
            <a:endParaRPr lang="en-GB" sz="1100" dirty="0"/>
          </a:p>
        </p:txBody>
      </p:sp>
      <p:sp>
        <p:nvSpPr>
          <p:cNvPr id="23" name="TextBox 22"/>
          <p:cNvSpPr txBox="1"/>
          <p:nvPr/>
        </p:nvSpPr>
        <p:spPr>
          <a:xfrm>
            <a:off x="2334181" y="5628007"/>
            <a:ext cx="168507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 smtClean="0"/>
              <a:t>Average Bunch length [ns]</a:t>
            </a:r>
            <a:endParaRPr lang="en-GB" sz="1100" dirty="0"/>
          </a:p>
        </p:txBody>
      </p:sp>
      <p:sp>
        <p:nvSpPr>
          <p:cNvPr id="24" name="TextBox 23"/>
          <p:cNvSpPr txBox="1"/>
          <p:nvPr/>
        </p:nvSpPr>
        <p:spPr>
          <a:xfrm>
            <a:off x="5479331" y="5630824"/>
            <a:ext cx="168507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 smtClean="0"/>
              <a:t>Average Bunch length [ns]</a:t>
            </a:r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3667867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445"/>
            <a:ext cx="4800000" cy="360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2408" y="630445"/>
            <a:ext cx="4800000" cy="360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72925" y="120518"/>
            <a:ext cx="9474506" cy="509927"/>
          </a:xfrm>
        </p:spPr>
        <p:txBody>
          <a:bodyPr>
            <a:noAutofit/>
          </a:bodyPr>
          <a:lstStyle/>
          <a:p>
            <a:pPr algn="ctr"/>
            <a:r>
              <a:rPr lang="en-US" b="1" dirty="0" smtClean="0"/>
              <a:t>Impact of the various impedance sources</a:t>
            </a:r>
            <a:endParaRPr lang="en-US" sz="28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144800" y="653650"/>
            <a:ext cx="6858000" cy="0"/>
          </a:xfrm>
          <a:prstGeom prst="line">
            <a:avLst/>
          </a:prstGeom>
          <a:ln w="38100" cap="rnd">
            <a:solidFill>
              <a:srgbClr val="0053A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46866" y="6453426"/>
            <a:ext cx="1883710" cy="329010"/>
          </a:xfrm>
        </p:spPr>
        <p:txBody>
          <a:bodyPr/>
          <a:lstStyle/>
          <a:p>
            <a:fld id="{B4BB3C45-6916-4A09-AEE0-4725868A11C8}" type="slidenum">
              <a:rPr lang="en-US" smtClean="0"/>
              <a:t>11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ontent Placeholder 2"/>
              <p:cNvSpPr txBox="1">
                <a:spLocks/>
              </p:cNvSpPr>
              <p:nvPr/>
            </p:nvSpPr>
            <p:spPr>
              <a:xfrm>
                <a:off x="303362" y="4544078"/>
                <a:ext cx="8607338" cy="2177397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Font typeface="Wingdings" panose="05000000000000000000" pitchFamily="2" charset="2"/>
                  <a:buChar char="q"/>
                </a:pPr>
                <a:r>
                  <a:rPr lang="en-GB" dirty="0" smtClean="0"/>
                  <a:t> A single resonator is used for the simulations and its parameters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GB" dirty="0" smtClean="0"/>
                  <a:t> and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den>
                    </m:f>
                  </m:oMath>
                </a14:m>
                <a:r>
                  <a:rPr lang="en-GB" dirty="0" smtClean="0"/>
                  <a:t> were scanned (the results are independent with Q)</a:t>
                </a:r>
              </a:p>
              <a:p>
                <a:pPr>
                  <a:buFont typeface="Wingdings" panose="05000000000000000000" pitchFamily="2" charset="2"/>
                  <a:buChar char="q"/>
                </a:pPr>
                <a:r>
                  <a:rPr lang="en-GB" dirty="0"/>
                  <a:t> </a:t>
                </a:r>
                <a:r>
                  <a:rPr lang="en-GB" dirty="0" smtClean="0"/>
                  <a:t>To obtain the expected missing impedance pattern, the range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dirty="0" smtClean="0"/>
                  <a:t> is around 300-400MHz</a:t>
                </a:r>
              </a:p>
            </p:txBody>
          </p:sp>
        </mc:Choice>
        <mc:Fallback xmlns="">
          <p:sp>
            <p:nvSpPr>
              <p:cNvPr id="13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362" y="4544078"/>
                <a:ext cx="8607338" cy="2177397"/>
              </a:xfrm>
              <a:prstGeom prst="rect">
                <a:avLst/>
              </a:prstGeom>
              <a:blipFill>
                <a:blip r:embed="rId5"/>
                <a:stretch>
                  <a:fillRect l="-1275" t="-4469" r="-1416" b="-614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 rot="16200000">
            <a:off x="4041016" y="2032702"/>
            <a:ext cx="1172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/>
              <a:t>ImZ</a:t>
            </a:r>
            <a:r>
              <a:rPr lang="en-GB" dirty="0" smtClean="0"/>
              <a:t>/n [au]</a:t>
            </a:r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5525702" y="3880694"/>
            <a:ext cx="26334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Average Bunch length [ns]</a:t>
            </a:r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1162933" y="3891594"/>
            <a:ext cx="26334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Average Bunch length [ns]</a:t>
            </a:r>
            <a:endParaRPr lang="en-GB" dirty="0"/>
          </a:p>
        </p:txBody>
      </p:sp>
      <p:sp>
        <p:nvSpPr>
          <p:cNvPr id="17" name="TextBox 16"/>
          <p:cNvSpPr txBox="1"/>
          <p:nvPr/>
        </p:nvSpPr>
        <p:spPr>
          <a:xfrm rot="16200000">
            <a:off x="-358377" y="2115728"/>
            <a:ext cx="1172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/>
              <a:t>ImZ</a:t>
            </a:r>
            <a:r>
              <a:rPr lang="en-GB" dirty="0" smtClean="0"/>
              <a:t>/n [au]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691393" y="1128769"/>
            <a:ext cx="2713243" cy="369332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GB" dirty="0" smtClean="0"/>
              <a:t>Q26 – 1 resonator 300MHz</a:t>
            </a:r>
            <a:endParaRPr lang="en-GB" dirty="0"/>
          </a:p>
        </p:txBody>
      </p:sp>
      <p:sp>
        <p:nvSpPr>
          <p:cNvPr id="18" name="TextBox 17"/>
          <p:cNvSpPr txBox="1"/>
          <p:nvPr/>
        </p:nvSpPr>
        <p:spPr>
          <a:xfrm>
            <a:off x="5142077" y="1128769"/>
            <a:ext cx="2766142" cy="369332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GB" dirty="0" smtClean="0"/>
              <a:t>Q26 – 1 resonator 400 MHz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8644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3800" y="535007"/>
            <a:ext cx="4800000" cy="3600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5007"/>
            <a:ext cx="4800000" cy="360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72925" y="120518"/>
            <a:ext cx="9474506" cy="509927"/>
          </a:xfrm>
        </p:spPr>
        <p:txBody>
          <a:bodyPr>
            <a:noAutofit/>
          </a:bodyPr>
          <a:lstStyle/>
          <a:p>
            <a:pPr algn="ctr"/>
            <a:r>
              <a:rPr lang="en-US" b="1" dirty="0" smtClean="0"/>
              <a:t>Adding a single resonator</a:t>
            </a:r>
            <a:endParaRPr lang="en-US" sz="28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144800" y="653650"/>
            <a:ext cx="6858000" cy="0"/>
          </a:xfrm>
          <a:prstGeom prst="line">
            <a:avLst/>
          </a:prstGeom>
          <a:ln w="38100" cap="rnd">
            <a:solidFill>
              <a:srgbClr val="0053A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46866" y="6453426"/>
            <a:ext cx="1883710" cy="329010"/>
          </a:xfrm>
        </p:spPr>
        <p:txBody>
          <a:bodyPr/>
          <a:lstStyle/>
          <a:p>
            <a:fld id="{B4BB3C45-6916-4A09-AEE0-4725868A11C8}" type="slidenum">
              <a:rPr lang="en-US" smtClean="0"/>
              <a:t>12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ontent Placeholder 2"/>
              <p:cNvSpPr txBox="1">
                <a:spLocks/>
              </p:cNvSpPr>
              <p:nvPr/>
            </p:nvSpPr>
            <p:spPr>
              <a:xfrm>
                <a:off x="303362" y="4416089"/>
                <a:ext cx="8607338" cy="2173397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Font typeface="Wingdings" panose="05000000000000000000" pitchFamily="2" charset="2"/>
                  <a:buChar char="q"/>
                </a:pPr>
                <a:r>
                  <a:rPr lang="en-GB" dirty="0" smtClean="0"/>
                  <a:t> A better agreement can be found by adding to the full impedance model a resonator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=350</m:t>
                    </m:r>
                  </m:oMath>
                </a14:m>
                <a:r>
                  <a:rPr lang="en-US" dirty="0" smtClean="0"/>
                  <a:t> MHz (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100 </m:t>
                    </m:r>
                  </m:oMath>
                </a14:m>
                <a:r>
                  <a:rPr lang="en-US" dirty="0" smtClean="0"/>
                  <a:t>MHz) and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i="1">
                            <a:latin typeface="Cambria Math" panose="02040503050406030204" pitchFamily="18" charset="0"/>
                          </a:rPr>
                          <m:t>𝑅</m:t>
                        </m:r>
                      </m:num>
                      <m:den>
                        <m:r>
                          <a:rPr lang="en-GB" i="1">
                            <a:latin typeface="Cambria Math" panose="02040503050406030204" pitchFamily="18" charset="0"/>
                          </a:rPr>
                          <m:t>𝑄</m:t>
                        </m:r>
                      </m:den>
                    </m:f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0" smtClean="0">
                        <a:latin typeface="Cambria Math" panose="02040503050406030204" pitchFamily="18" charset="0"/>
                      </a:rPr>
                      <m:t>3 </m:t>
                    </m:r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</a:rPr>
                      <m:t>kΩ</m:t>
                    </m:r>
                  </m:oMath>
                </a14:m>
                <a:r>
                  <a:rPr lang="en-US" dirty="0" smtClean="0"/>
                  <a:t> (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  <m:r>
                      <a:rPr lang="en-GB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GB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GB">
                        <a:latin typeface="Cambria Math" panose="02040503050406030204" pitchFamily="18" charset="0"/>
                      </a:rPr>
                      <m:t>kΩ</m:t>
                    </m:r>
                  </m:oMath>
                </a14:m>
                <a:r>
                  <a:rPr lang="en-US" dirty="0" smtClean="0"/>
                  <a:t>) </a:t>
                </a:r>
                <a:br>
                  <a:rPr lang="en-US" dirty="0" smtClean="0"/>
                </a:br>
                <a:endParaRPr lang="en-US" dirty="0"/>
              </a:p>
              <a:p>
                <a:pPr>
                  <a:buFont typeface="Wingdings" panose="05000000000000000000" pitchFamily="2" charset="2"/>
                  <a:buChar char="q"/>
                </a:pPr>
                <a:r>
                  <a:rPr lang="en-US" dirty="0" smtClean="0"/>
                  <a:t> Q was set to 10</a:t>
                </a:r>
              </a:p>
            </p:txBody>
          </p:sp>
        </mc:Choice>
        <mc:Fallback xmlns="">
          <p:sp>
            <p:nvSpPr>
              <p:cNvPr id="13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362" y="4416089"/>
                <a:ext cx="8607338" cy="2173397"/>
              </a:xfrm>
              <a:prstGeom prst="rect">
                <a:avLst/>
              </a:prstGeom>
              <a:blipFill>
                <a:blip r:embed="rId5"/>
                <a:stretch>
                  <a:fillRect l="-1275" t="-4482" b="-616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706658" y="977153"/>
            <a:ext cx="574196" cy="369332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GB" dirty="0" smtClean="0"/>
              <a:t>Q26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5190312" y="977153"/>
            <a:ext cx="574196" cy="369332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GB" dirty="0" smtClean="0"/>
              <a:t>Q20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53333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42" y="487008"/>
            <a:ext cx="8086172" cy="606462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72925" y="120518"/>
            <a:ext cx="9474506" cy="509927"/>
          </a:xfrm>
        </p:spPr>
        <p:txBody>
          <a:bodyPr>
            <a:noAutofit/>
          </a:bodyPr>
          <a:lstStyle/>
          <a:p>
            <a:pPr algn="ctr"/>
            <a:r>
              <a:rPr lang="en-US" b="1" dirty="0" smtClean="0"/>
              <a:t>Adding a single resonator</a:t>
            </a:r>
            <a:endParaRPr lang="en-US" sz="28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144800" y="653650"/>
            <a:ext cx="6858000" cy="0"/>
          </a:xfrm>
          <a:prstGeom prst="line">
            <a:avLst/>
          </a:prstGeom>
          <a:ln w="38100" cap="rnd">
            <a:solidFill>
              <a:srgbClr val="0053A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46866" y="6453426"/>
            <a:ext cx="1883710" cy="329010"/>
          </a:xfrm>
        </p:spPr>
        <p:txBody>
          <a:bodyPr/>
          <a:lstStyle/>
          <a:p>
            <a:fld id="{B4BB3C45-6916-4A09-AEE0-4725868A11C8}" type="slidenum">
              <a:rPr lang="en-US" smtClean="0"/>
              <a:t>13</a:t>
            </a:fld>
            <a:endParaRPr lang="en-US" dirty="0"/>
          </a:p>
        </p:txBody>
      </p:sp>
      <p:sp>
        <p:nvSpPr>
          <p:cNvPr id="7" name="Freeform 6"/>
          <p:cNvSpPr/>
          <p:nvPr/>
        </p:nvSpPr>
        <p:spPr>
          <a:xfrm>
            <a:off x="2043953" y="1990164"/>
            <a:ext cx="1506072" cy="3908612"/>
          </a:xfrm>
          <a:custGeom>
            <a:avLst/>
            <a:gdLst>
              <a:gd name="connsiteX0" fmla="*/ 14866 w 1494043"/>
              <a:gd name="connsiteY0" fmla="*/ 3792070 h 3792070"/>
              <a:gd name="connsiteX1" fmla="*/ 212090 w 1494043"/>
              <a:gd name="connsiteY1" fmla="*/ 690282 h 3792070"/>
              <a:gd name="connsiteX2" fmla="*/ 1494043 w 1494043"/>
              <a:gd name="connsiteY2" fmla="*/ 0 h 3792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94043" h="3792070">
                <a:moveTo>
                  <a:pt x="14866" y="3792070"/>
                </a:moveTo>
                <a:cubicBezTo>
                  <a:pt x="-9787" y="2557182"/>
                  <a:pt x="-34440" y="1322294"/>
                  <a:pt x="212090" y="690282"/>
                </a:cubicBezTo>
                <a:cubicBezTo>
                  <a:pt x="458620" y="58270"/>
                  <a:pt x="976331" y="29135"/>
                  <a:pt x="1494043" y="0"/>
                </a:cubicBezTo>
              </a:path>
            </a:pathLst>
          </a:custGeom>
          <a:noFill/>
          <a:ln w="38100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3550024" y="1805499"/>
            <a:ext cx="37621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The extra resonator is this small bump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 rot="16200000">
            <a:off x="-35858" y="3083859"/>
            <a:ext cx="9444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Z [Ohm]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4428565" y="6254023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f</a:t>
            </a:r>
            <a:r>
              <a:rPr lang="en-GB" dirty="0" smtClean="0"/>
              <a:t> [Hz]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19344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72925" y="120518"/>
            <a:ext cx="9474506" cy="509927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 smtClean="0"/>
              <a:t>Possible candidates ?</a:t>
            </a:r>
            <a:endParaRPr lang="en-US" sz="24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602002" y="653650"/>
            <a:ext cx="6858000" cy="0"/>
          </a:xfrm>
          <a:prstGeom prst="line">
            <a:avLst/>
          </a:prstGeom>
          <a:ln w="38100" cap="rnd">
            <a:solidFill>
              <a:srgbClr val="0053A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46866" y="6453426"/>
            <a:ext cx="1883710" cy="329010"/>
          </a:xfrm>
        </p:spPr>
        <p:txBody>
          <a:bodyPr/>
          <a:lstStyle/>
          <a:p>
            <a:fld id="{B4BB3C45-6916-4A09-AEE0-4725868A11C8}" type="slidenum">
              <a:rPr lang="en-US" smtClean="0"/>
              <a:t>14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825" y="985849"/>
            <a:ext cx="3750554" cy="28129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9447" y="985848"/>
            <a:ext cx="3750555" cy="28129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5825" y="4106866"/>
            <a:ext cx="3750554" cy="275113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09447" y="4106866"/>
            <a:ext cx="3750555" cy="275113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636496" y="663050"/>
            <a:ext cx="6000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E. </a:t>
            </a:r>
            <a:r>
              <a:rPr lang="en-GB" dirty="0" err="1" smtClean="0"/>
              <a:t>Shaposhnikova</a:t>
            </a:r>
            <a:r>
              <a:rPr lang="en-GB" dirty="0"/>
              <a:t> </a:t>
            </a:r>
            <a:r>
              <a:rPr lang="en-GB" dirty="0" smtClean="0"/>
              <a:t>– LIU-SPS Coordination meeting 03/08/2016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637575" y="3772632"/>
            <a:ext cx="71332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T. Roggen – LIU-SPS Beam Dynamics Working Group meeting 16/04/2015  </a:t>
            </a:r>
            <a:endParaRPr lang="en-GB" dirty="0"/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3128683" y="2617694"/>
            <a:ext cx="618564" cy="24204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2456330" y="1842971"/>
            <a:ext cx="17929" cy="67235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1694329" y="5054855"/>
            <a:ext cx="53789" cy="80806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6087035" y="3393902"/>
            <a:ext cx="1156447" cy="26557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 flipV="1">
            <a:off x="5419898" y="6105121"/>
            <a:ext cx="586455" cy="48042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2700824" y="1628796"/>
            <a:ext cx="1420682" cy="92333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Low </a:t>
            </a:r>
            <a:r>
              <a:rPr lang="en-GB" dirty="0" err="1" smtClean="0"/>
              <a:t>freq</a:t>
            </a:r>
            <a:r>
              <a:rPr lang="en-GB" smtClean="0"/>
              <a:t> </a:t>
            </a:r>
            <a:r>
              <a:rPr lang="en-GB" smtClean="0"/>
              <a:t>resonances </a:t>
            </a:r>
            <a:r>
              <a:rPr lang="en-GB" dirty="0" smtClean="0"/>
              <a:t>flanges</a:t>
            </a:r>
            <a:endParaRPr lang="en-GB" dirty="0"/>
          </a:p>
        </p:txBody>
      </p:sp>
      <p:sp>
        <p:nvSpPr>
          <p:cNvPr id="36" name="TextBox 35"/>
          <p:cNvSpPr txBox="1"/>
          <p:nvPr/>
        </p:nvSpPr>
        <p:spPr>
          <a:xfrm>
            <a:off x="4709557" y="3172835"/>
            <a:ext cx="1296796" cy="646331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Beam dump gaps</a:t>
            </a:r>
            <a:endParaRPr lang="en-GB" dirty="0"/>
          </a:p>
        </p:txBody>
      </p:sp>
      <p:sp>
        <p:nvSpPr>
          <p:cNvPr id="38" name="TextBox 37"/>
          <p:cNvSpPr txBox="1"/>
          <p:nvPr/>
        </p:nvSpPr>
        <p:spPr>
          <a:xfrm>
            <a:off x="1669882" y="4609355"/>
            <a:ext cx="1635007" cy="369332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TWC200 HOM</a:t>
            </a:r>
            <a:endParaRPr lang="en-GB" dirty="0"/>
          </a:p>
        </p:txBody>
      </p:sp>
      <p:sp>
        <p:nvSpPr>
          <p:cNvPr id="39" name="TextBox 38"/>
          <p:cNvSpPr txBox="1"/>
          <p:nvPr/>
        </p:nvSpPr>
        <p:spPr>
          <a:xfrm>
            <a:off x="6087035" y="5986411"/>
            <a:ext cx="1635007" cy="646331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Non conform pumping ports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3112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38" grpId="0" animBg="1"/>
      <p:bldP spid="3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10170" y="120518"/>
            <a:ext cx="9474506" cy="509927"/>
          </a:xfrm>
        </p:spPr>
        <p:txBody>
          <a:bodyPr>
            <a:noAutofit/>
          </a:bodyPr>
          <a:lstStyle/>
          <a:p>
            <a:pPr algn="ctr"/>
            <a:r>
              <a:rPr lang="en-US" b="1" dirty="0" smtClean="0"/>
              <a:t>Conclusions</a:t>
            </a:r>
            <a:endParaRPr lang="en-US" sz="28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144800" y="653650"/>
            <a:ext cx="6858000" cy="0"/>
          </a:xfrm>
          <a:prstGeom prst="line">
            <a:avLst/>
          </a:prstGeom>
          <a:ln w="38100" cap="rnd">
            <a:solidFill>
              <a:srgbClr val="0053A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46866" y="6453426"/>
            <a:ext cx="1883710" cy="329010"/>
          </a:xfrm>
        </p:spPr>
        <p:txBody>
          <a:bodyPr/>
          <a:lstStyle/>
          <a:p>
            <a:fld id="{B4BB3C45-6916-4A09-AEE0-4725868A11C8}" type="slidenum">
              <a:rPr lang="en-US" smtClean="0"/>
              <a:t>15</a:t>
            </a:fld>
            <a:endParaRPr lang="en-US" dirty="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303362" y="797859"/>
            <a:ext cx="8607338" cy="5923616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q"/>
            </a:pPr>
            <a:r>
              <a:rPr lang="en-GB" dirty="0" smtClean="0"/>
              <a:t> In overall, some impedance seem still to be missing.</a:t>
            </a:r>
          </a:p>
          <a:p>
            <a:pPr>
              <a:buFont typeface="Wingdings" panose="05000000000000000000" pitchFamily="2" charset="2"/>
              <a:buChar char="q"/>
            </a:pPr>
            <a:endParaRPr lang="en-GB" dirty="0"/>
          </a:p>
          <a:p>
            <a:pPr>
              <a:buFont typeface="Wingdings" panose="05000000000000000000" pitchFamily="2" charset="2"/>
              <a:buChar char="q"/>
            </a:pPr>
            <a:r>
              <a:rPr lang="en-GB" dirty="0" smtClean="0"/>
              <a:t> Including the corrections of the measurement line transfer function, around </a:t>
            </a:r>
            <a:r>
              <a:rPr lang="en-GB" dirty="0" err="1" smtClean="0"/>
              <a:t>ImZ</a:t>
            </a:r>
            <a:r>
              <a:rPr lang="en-GB" dirty="0" smtClean="0"/>
              <a:t>/n~0.3-0.5 Ohm (instead of </a:t>
            </a:r>
            <a:r>
              <a:rPr lang="en-GB" dirty="0" err="1" smtClean="0"/>
              <a:t>ImZ</a:t>
            </a:r>
            <a:r>
              <a:rPr lang="en-GB" dirty="0" smtClean="0"/>
              <a:t>/n~2 Ohm without the correction)</a:t>
            </a:r>
          </a:p>
          <a:p>
            <a:pPr>
              <a:buFont typeface="Wingdings" panose="05000000000000000000" pitchFamily="2" charset="2"/>
              <a:buChar char="q"/>
            </a:pPr>
            <a:endParaRPr lang="en-GB" dirty="0"/>
          </a:p>
          <a:p>
            <a:pPr>
              <a:buFont typeface="Wingdings" panose="05000000000000000000" pitchFamily="2" charset="2"/>
              <a:buChar char="q"/>
            </a:pPr>
            <a:r>
              <a:rPr lang="en-GB" dirty="0" smtClean="0"/>
              <a:t> The measurements uncertainty and the high amount of parameters to control lead to big error bars, making difficult to estimate the missing impedance.</a:t>
            </a:r>
          </a:p>
          <a:p>
            <a:pPr>
              <a:buFont typeface="Wingdings" panose="05000000000000000000" pitchFamily="2" charset="2"/>
              <a:buChar char="q"/>
            </a:pPr>
            <a:endParaRPr lang="en-GB" dirty="0"/>
          </a:p>
          <a:p>
            <a:pPr>
              <a:buFont typeface="Wingdings" panose="05000000000000000000" pitchFamily="2" charset="2"/>
              <a:buChar char="q"/>
            </a:pPr>
            <a:r>
              <a:rPr lang="en-GB" dirty="0" smtClean="0"/>
              <a:t> Nevertheless, the bunch length dependence of the missing impedance indicates that to reach a better agreement a resonance sitting around in the range of 300-400MHz would be required.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93929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7686" y="401749"/>
            <a:ext cx="5563044" cy="417228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10170" y="120518"/>
            <a:ext cx="9474506" cy="509927"/>
          </a:xfrm>
        </p:spPr>
        <p:txBody>
          <a:bodyPr>
            <a:noAutofit/>
          </a:bodyPr>
          <a:lstStyle/>
          <a:p>
            <a:pPr algn="ctr"/>
            <a:r>
              <a:rPr lang="en-US" b="1" dirty="0" smtClean="0"/>
              <a:t>Missing impedance ?</a:t>
            </a:r>
            <a:endParaRPr lang="en-US" sz="28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144800" y="653650"/>
            <a:ext cx="6858000" cy="0"/>
          </a:xfrm>
          <a:prstGeom prst="line">
            <a:avLst/>
          </a:prstGeom>
          <a:ln w="38100" cap="rnd">
            <a:solidFill>
              <a:srgbClr val="0053A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46866" y="6453426"/>
            <a:ext cx="1883710" cy="329010"/>
          </a:xfrm>
        </p:spPr>
        <p:txBody>
          <a:bodyPr/>
          <a:lstStyle/>
          <a:p>
            <a:fld id="{B4BB3C45-6916-4A09-AEE0-4725868A11C8}" type="slidenum">
              <a:rPr lang="en-US" smtClean="0"/>
              <a:t>2</a:t>
            </a:fld>
            <a:endParaRPr lang="en-US" dirty="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0" y="4574032"/>
            <a:ext cx="9144000" cy="214744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q"/>
            </a:pPr>
            <a:r>
              <a:rPr lang="en-GB" dirty="0" smtClean="0"/>
              <a:t> The comparison of simulations and measurements suggest that </a:t>
            </a:r>
            <a:br>
              <a:rPr lang="en-GB" dirty="0" smtClean="0"/>
            </a:br>
            <a:r>
              <a:rPr lang="en-GB" dirty="0" err="1" smtClean="0">
                <a:solidFill>
                  <a:srgbClr val="FF0000"/>
                </a:solidFill>
              </a:rPr>
              <a:t>ImZ</a:t>
            </a:r>
            <a:r>
              <a:rPr lang="en-GB" dirty="0" smtClean="0">
                <a:solidFill>
                  <a:srgbClr val="FF0000"/>
                </a:solidFill>
              </a:rPr>
              <a:t>/n~2 Ohm</a:t>
            </a:r>
            <a:r>
              <a:rPr lang="en-GB" dirty="0" smtClean="0"/>
              <a:t> is missing from the impedance model… (Space charge in Q26: </a:t>
            </a:r>
            <a:r>
              <a:rPr lang="en-GB" dirty="0" err="1" smtClean="0"/>
              <a:t>ImZ</a:t>
            </a:r>
            <a:r>
              <a:rPr lang="en-GB" dirty="0" smtClean="0"/>
              <a:t>/n~ -1.3 Ohm)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dirty="0"/>
              <a:t> </a:t>
            </a:r>
            <a:r>
              <a:rPr lang="en-GB" dirty="0" smtClean="0"/>
              <a:t>Other sources of discrepancies are being evaluated (distribution, etc…)</a:t>
            </a:r>
          </a:p>
        </p:txBody>
      </p:sp>
    </p:spTree>
    <p:extLst>
      <p:ext uri="{BB962C8B-B14F-4D97-AF65-F5344CB8AC3E}">
        <p14:creationId xmlns:p14="http://schemas.microsoft.com/office/powerpoint/2010/main" val="1334887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10170" y="120518"/>
            <a:ext cx="9474506" cy="509927"/>
          </a:xfrm>
        </p:spPr>
        <p:txBody>
          <a:bodyPr>
            <a:noAutofit/>
          </a:bodyPr>
          <a:lstStyle/>
          <a:p>
            <a:pPr algn="ctr"/>
            <a:r>
              <a:rPr lang="en-US" b="1" dirty="0" smtClean="0"/>
              <a:t>Outline</a:t>
            </a:r>
            <a:endParaRPr lang="en-US" sz="28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144800" y="653650"/>
            <a:ext cx="6858000" cy="0"/>
          </a:xfrm>
          <a:prstGeom prst="line">
            <a:avLst/>
          </a:prstGeom>
          <a:ln w="38100" cap="rnd">
            <a:solidFill>
              <a:srgbClr val="0053A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46866" y="6453426"/>
            <a:ext cx="1883710" cy="329010"/>
          </a:xfrm>
        </p:spPr>
        <p:txBody>
          <a:bodyPr/>
          <a:lstStyle/>
          <a:p>
            <a:fld id="{B4BB3C45-6916-4A09-AEE0-4725868A11C8}" type="slidenum">
              <a:rPr lang="en-US" smtClean="0"/>
              <a:t>3</a:t>
            </a:fld>
            <a:endParaRPr lang="en-US" dirty="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303362" y="1120588"/>
            <a:ext cx="8607338" cy="560088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q"/>
            </a:pPr>
            <a:r>
              <a:rPr lang="en-GB" dirty="0" smtClean="0"/>
              <a:t> Correction of the measurement line transfer function</a:t>
            </a:r>
          </a:p>
          <a:p>
            <a:pPr>
              <a:buFont typeface="Wingdings" panose="05000000000000000000" pitchFamily="2" charset="2"/>
              <a:buChar char="q"/>
            </a:pPr>
            <a:endParaRPr lang="en-GB" dirty="0" smtClean="0"/>
          </a:p>
          <a:p>
            <a:pPr>
              <a:buFont typeface="Wingdings" panose="05000000000000000000" pitchFamily="2" charset="2"/>
              <a:buChar char="q"/>
            </a:pPr>
            <a:endParaRPr lang="en-GB" dirty="0"/>
          </a:p>
          <a:p>
            <a:pPr>
              <a:buFont typeface="Wingdings" panose="05000000000000000000" pitchFamily="2" charset="2"/>
              <a:buChar char="q"/>
            </a:pPr>
            <a:r>
              <a:rPr lang="en-GB" dirty="0" smtClean="0"/>
              <a:t> New measurements results and analysis in the Q20 optics</a:t>
            </a:r>
          </a:p>
          <a:p>
            <a:pPr>
              <a:buFont typeface="Wingdings" panose="05000000000000000000" pitchFamily="2" charset="2"/>
              <a:buChar char="q"/>
            </a:pPr>
            <a:endParaRPr lang="en-GB" dirty="0" smtClean="0"/>
          </a:p>
          <a:p>
            <a:pPr>
              <a:buFont typeface="Wingdings" panose="05000000000000000000" pitchFamily="2" charset="2"/>
              <a:buChar char="q"/>
            </a:pPr>
            <a:endParaRPr lang="en-GB" dirty="0"/>
          </a:p>
          <a:p>
            <a:pPr>
              <a:buFont typeface="Wingdings" panose="05000000000000000000" pitchFamily="2" charset="2"/>
              <a:buChar char="q"/>
            </a:pPr>
            <a:r>
              <a:rPr lang="en-GB" dirty="0" smtClean="0"/>
              <a:t> Estimation of the missing impedance in Q26 and Q20</a:t>
            </a:r>
          </a:p>
        </p:txBody>
      </p:sp>
    </p:spTree>
    <p:extLst>
      <p:ext uri="{BB962C8B-B14F-4D97-AF65-F5344CB8AC3E}">
        <p14:creationId xmlns:p14="http://schemas.microsoft.com/office/powerpoint/2010/main" val="114474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1108"/>
            <a:ext cx="5486411" cy="40873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10170" y="120518"/>
            <a:ext cx="9474506" cy="509927"/>
          </a:xfrm>
        </p:spPr>
        <p:txBody>
          <a:bodyPr>
            <a:noAutofit/>
          </a:bodyPr>
          <a:lstStyle/>
          <a:p>
            <a:pPr algn="ctr"/>
            <a:r>
              <a:rPr lang="en-US" b="1" dirty="0" smtClean="0"/>
              <a:t>Measurement line transfer function</a:t>
            </a:r>
            <a:endParaRPr lang="en-US" sz="28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144800" y="653650"/>
            <a:ext cx="6858000" cy="0"/>
          </a:xfrm>
          <a:prstGeom prst="line">
            <a:avLst/>
          </a:prstGeom>
          <a:ln w="38100" cap="rnd">
            <a:solidFill>
              <a:srgbClr val="0053A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46866" y="6453426"/>
            <a:ext cx="1883710" cy="329010"/>
          </a:xfrm>
        </p:spPr>
        <p:txBody>
          <a:bodyPr/>
          <a:lstStyle/>
          <a:p>
            <a:fld id="{B4BB3C45-6916-4A09-AEE0-4725868A11C8}" type="slidenum">
              <a:rPr lang="en-US" smtClean="0"/>
              <a:t>4</a:t>
            </a:fld>
            <a:endParaRPr lang="en-US" dirty="0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5082988" y="1120588"/>
            <a:ext cx="3827712" cy="560088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dirty="0" smtClean="0"/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5181600" y="959669"/>
            <a:ext cx="3729100" cy="560088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q"/>
            </a:pPr>
            <a:r>
              <a:rPr lang="en-GB" dirty="0" smtClean="0"/>
              <a:t> The measurement line transfer function (TF) is altering the measured longitudinal profile and is composed of:</a:t>
            </a:r>
          </a:p>
          <a:p>
            <a:pPr marL="0" indent="0">
              <a:buNone/>
            </a:pPr>
            <a:endParaRPr lang="en-GB" dirty="0"/>
          </a:p>
          <a:p>
            <a:pPr lvl="1">
              <a:buFont typeface="Wingdings" panose="05000000000000000000" pitchFamily="2" charset="2"/>
              <a:buChar char="q"/>
            </a:pPr>
            <a:r>
              <a:rPr lang="en-GB" dirty="0" smtClean="0"/>
              <a:t> Longitudinal pick-up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GB" dirty="0"/>
              <a:t> </a:t>
            </a:r>
            <a:r>
              <a:rPr lang="en-GB" dirty="0" smtClean="0"/>
              <a:t>Cables and </a:t>
            </a:r>
            <a:r>
              <a:rPr lang="en-GB" dirty="0" err="1" smtClean="0"/>
              <a:t>fiber</a:t>
            </a:r>
            <a:r>
              <a:rPr lang="en-GB" dirty="0"/>
              <a:t>-</a:t>
            </a:r>
            <a:r>
              <a:rPr lang="en-GB" dirty="0" smtClean="0"/>
              <a:t>optic link up to the BA3 Faraday cage</a:t>
            </a:r>
          </a:p>
          <a:p>
            <a:pPr lvl="1">
              <a:buFont typeface="Wingdings" panose="05000000000000000000" pitchFamily="2" charset="2"/>
              <a:buChar char="q"/>
            </a:pPr>
            <a:endParaRPr lang="en-GB" dirty="0"/>
          </a:p>
          <a:p>
            <a:pPr>
              <a:buFont typeface="Wingdings" panose="05000000000000000000" pitchFamily="2" charset="2"/>
              <a:buChar char="q"/>
            </a:pPr>
            <a:r>
              <a:rPr lang="en-GB" dirty="0" smtClean="0"/>
              <a:t> The TF was obtained from pulse measurements (deconvolution of a perturbed pulse w.r.t. a reference one)</a:t>
            </a:r>
          </a:p>
          <a:p>
            <a:pPr lvl="1">
              <a:buFont typeface="Wingdings" panose="05000000000000000000" pitchFamily="2" charset="2"/>
              <a:buChar char="q"/>
            </a:pPr>
            <a:endParaRPr lang="en-GB" dirty="0"/>
          </a:p>
          <a:p>
            <a:pPr>
              <a:buFont typeface="Wingdings" panose="05000000000000000000" pitchFamily="2" charset="2"/>
              <a:buChar char="q"/>
            </a:pPr>
            <a:r>
              <a:rPr lang="en-GB" dirty="0" smtClean="0"/>
              <a:t> Data &gt; 3GHz is unphysical and may introduce some corrections errors (mainly for bunch length &lt; 1ns, and for the tails distribution)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683524" y="5567771"/>
                <a:ext cx="258808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meas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 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ℱ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bunch</m:t>
                              </m:r>
                            </m:sub>
                          </m:sSub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GB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𝒵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TF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3524" y="5567771"/>
                <a:ext cx="2588081" cy="276999"/>
              </a:xfrm>
              <a:prstGeom prst="rect">
                <a:avLst/>
              </a:prstGeom>
              <a:blipFill>
                <a:blip r:embed="rId4"/>
                <a:stretch>
                  <a:fillRect l="-1647" t="-4348" b="-173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88665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170" y="818705"/>
            <a:ext cx="4832215" cy="360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10170" y="120518"/>
            <a:ext cx="9474506" cy="509927"/>
          </a:xfrm>
        </p:spPr>
        <p:txBody>
          <a:bodyPr>
            <a:noAutofit/>
          </a:bodyPr>
          <a:lstStyle/>
          <a:p>
            <a:pPr algn="ctr"/>
            <a:r>
              <a:rPr lang="en-US" b="1" dirty="0" smtClean="0"/>
              <a:t>Measurement line transfer function</a:t>
            </a:r>
            <a:endParaRPr lang="en-US" sz="28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1951" y="818705"/>
            <a:ext cx="4832215" cy="3600000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1144800" y="653650"/>
            <a:ext cx="6858000" cy="0"/>
          </a:xfrm>
          <a:prstGeom prst="line">
            <a:avLst/>
          </a:prstGeom>
          <a:ln w="38100" cap="rnd">
            <a:solidFill>
              <a:srgbClr val="0053A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46866" y="6453426"/>
            <a:ext cx="1883710" cy="329010"/>
          </a:xfrm>
        </p:spPr>
        <p:txBody>
          <a:bodyPr/>
          <a:lstStyle/>
          <a:p>
            <a:fld id="{B4BB3C45-6916-4A09-AEE0-4725868A11C8}" type="slidenum">
              <a:rPr lang="en-US" smtClean="0"/>
              <a:t>5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/>
              <p:cNvSpPr txBox="1">
                <a:spLocks/>
              </p:cNvSpPr>
              <p:nvPr/>
            </p:nvSpPr>
            <p:spPr>
              <a:xfrm>
                <a:off x="71718" y="4583758"/>
                <a:ext cx="9072282" cy="2274241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rmAutofit fontScale="70000" lnSpcReduction="2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Font typeface="Wingdings" panose="05000000000000000000" pitchFamily="2" charset="2"/>
                  <a:buChar char="q"/>
                </a:pPr>
                <a:r>
                  <a:rPr lang="en-GB" dirty="0" smtClean="0"/>
                  <a:t> Blue: the original bunch profile =&gt;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1−4</m:t>
                            </m:r>
                            <m:sSup>
                              <m:sSup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num>
                                      <m:den>
                                        <m:sSub>
                                          <m:sSubPr>
                                            <m:ctrlPr>
                                              <a:rPr lang="en-GB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GB" b="0" i="1" smtClean="0">
                                                <a:latin typeface="Cambria Math" panose="02040503050406030204" pitchFamily="18" charset="0"/>
                                              </a:rPr>
                                              <m:t>𝜏</m:t>
                                            </m:r>
                                          </m:e>
                                          <m:sub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GB" b="0" i="0" smtClean="0">
                                                <a:latin typeface="Cambria Math" panose="02040503050406030204" pitchFamily="18" charset="0"/>
                                              </a:rPr>
                                              <m:t>full</m:t>
                                            </m:r>
                                          </m:sub>
                                        </m:sSub>
                                      </m:den>
                                    </m:f>
                                  </m:e>
                                </m:d>
                              </m:e>
                              <m:sup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e>
                      <m:sup>
                        <m:f>
                          <m:f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</m:oMath>
                </a14:m>
                <a:endParaRPr lang="en-GB" dirty="0" smtClean="0"/>
              </a:p>
              <a:p>
                <a:pPr>
                  <a:buFont typeface="Wingdings" panose="05000000000000000000" pitchFamily="2" charset="2"/>
                  <a:buChar char="q"/>
                </a:pPr>
                <a:r>
                  <a:rPr lang="en-GB" dirty="0"/>
                  <a:t> </a:t>
                </a:r>
                <a:r>
                  <a:rPr lang="en-GB" dirty="0" smtClean="0"/>
                  <a:t>Green: the perturbed profile</a:t>
                </a:r>
              </a:p>
              <a:p>
                <a:pPr>
                  <a:buFont typeface="Wingdings" panose="05000000000000000000" pitchFamily="2" charset="2"/>
                  <a:buChar char="q"/>
                </a:pPr>
                <a:r>
                  <a:rPr lang="en-GB" dirty="0"/>
                  <a:t> </a:t>
                </a:r>
                <a:r>
                  <a:rPr lang="en-GB" dirty="0" smtClean="0"/>
                  <a:t>Red: the fitted profile from the perturbed one</a:t>
                </a:r>
              </a:p>
              <a:p>
                <a:pPr>
                  <a:buFont typeface="Wingdings" panose="05000000000000000000" pitchFamily="2" charset="2"/>
                  <a:buChar char="q"/>
                </a:pPr>
                <a:endParaRPr lang="en-GB" dirty="0"/>
              </a:p>
              <a:p>
                <a:pPr>
                  <a:buFont typeface="Wingdings" panose="05000000000000000000" pitchFamily="2" charset="2"/>
                  <a:buChar char="q"/>
                </a:pPr>
                <a:r>
                  <a:rPr lang="en-GB" dirty="0" smtClean="0"/>
                  <a:t> The perturbation is small, the bunch is slightly lengthened (+ some extra tails)</a:t>
                </a:r>
              </a:p>
            </p:txBody>
          </p:sp>
        </mc:Choice>
        <mc:Fallback xmlns="">
          <p:sp>
            <p:nvSpPr>
              <p:cNvPr id="8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18" y="4583758"/>
                <a:ext cx="9072282" cy="2274241"/>
              </a:xfrm>
              <a:prstGeom prst="rect">
                <a:avLst/>
              </a:prstGeom>
              <a:blipFill>
                <a:blip r:embed="rId5"/>
                <a:stretch>
                  <a:fillRect l="-605" t="-375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84559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10170" y="120518"/>
            <a:ext cx="9474506" cy="509927"/>
          </a:xfrm>
        </p:spPr>
        <p:txBody>
          <a:bodyPr>
            <a:noAutofit/>
          </a:bodyPr>
          <a:lstStyle/>
          <a:p>
            <a:pPr algn="ctr"/>
            <a:r>
              <a:rPr lang="en-US" b="1" dirty="0" smtClean="0"/>
              <a:t>Bunch lengthening from TF</a:t>
            </a:r>
            <a:endParaRPr lang="en-US" sz="28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144800" y="653650"/>
            <a:ext cx="6858000" cy="0"/>
          </a:xfrm>
          <a:prstGeom prst="line">
            <a:avLst/>
          </a:prstGeom>
          <a:ln w="38100" cap="rnd">
            <a:solidFill>
              <a:srgbClr val="0053A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46866" y="6453426"/>
            <a:ext cx="1883710" cy="329010"/>
          </a:xfrm>
        </p:spPr>
        <p:txBody>
          <a:bodyPr/>
          <a:lstStyle/>
          <a:p>
            <a:fld id="{B4BB3C45-6916-4A09-AEE0-4725868A11C8}" type="slidenum">
              <a:rPr lang="en-US" smtClean="0"/>
              <a:t>6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70627"/>
            <a:ext cx="4800000" cy="360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3800" y="770627"/>
            <a:ext cx="4800000" cy="360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/>
              <p:cNvSpPr txBox="1">
                <a:spLocks/>
              </p:cNvSpPr>
              <p:nvPr/>
            </p:nvSpPr>
            <p:spPr>
              <a:xfrm>
                <a:off x="303362" y="4583759"/>
                <a:ext cx="8607338" cy="2137716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rmAutofit fontScale="85000" lnSpcReduction="2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Font typeface="Wingdings" panose="05000000000000000000" pitchFamily="2" charset="2"/>
                  <a:buChar char="q"/>
                </a:pPr>
                <a:r>
                  <a:rPr lang="en-GB" dirty="0" smtClean="0"/>
                  <a:t> The bunch length is defined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=4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RMS</m:t>
                        </m:r>
                      </m:sub>
                    </m:sSub>
                  </m:oMath>
                </a14:m>
                <a:r>
                  <a:rPr lang="en-GB" dirty="0" smtClean="0"/>
                  <a:t> (computed from the fitted profile)</a:t>
                </a:r>
              </a:p>
              <a:p>
                <a:pPr>
                  <a:buFont typeface="Wingdings" panose="05000000000000000000" pitchFamily="2" charset="2"/>
                  <a:buChar char="q"/>
                </a:pPr>
                <a:endParaRPr lang="en-GB" dirty="0"/>
              </a:p>
              <a:p>
                <a:pPr>
                  <a:buFont typeface="Wingdings" panose="05000000000000000000" pitchFamily="2" charset="2"/>
                  <a:buChar char="q"/>
                </a:pPr>
                <a:r>
                  <a:rPr lang="en-GB" dirty="0" smtClean="0"/>
                  <a:t> The bunch lengthening is around 100-150ps depending on the input bunch length which corresponds to 5% to 10% lengthening (results are uncertain bellow 1ns due to the TF noisy data above 3GHz)</a:t>
                </a:r>
              </a:p>
            </p:txBody>
          </p:sp>
        </mc:Choice>
        <mc:Fallback xmlns="">
          <p:sp>
            <p:nvSpPr>
              <p:cNvPr id="8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362" y="4583759"/>
                <a:ext cx="8607338" cy="2137716"/>
              </a:xfrm>
              <a:prstGeom prst="rect">
                <a:avLst/>
              </a:prstGeom>
              <a:blipFill>
                <a:blip r:embed="rId5"/>
                <a:stretch>
                  <a:fillRect l="-992" t="-6553" r="-1416" b="-712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4276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536" y="379434"/>
            <a:ext cx="5217216" cy="391291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8463"/>
            <a:ext cx="4320000" cy="324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10170" y="120518"/>
            <a:ext cx="9474506" cy="509927"/>
          </a:xfrm>
        </p:spPr>
        <p:txBody>
          <a:bodyPr>
            <a:noAutofit/>
          </a:bodyPr>
          <a:lstStyle/>
          <a:p>
            <a:pPr algn="ctr"/>
            <a:r>
              <a:rPr lang="en-US" b="1" dirty="0" smtClean="0"/>
              <a:t>Measurements in Q20</a:t>
            </a:r>
            <a:endParaRPr lang="en-US" sz="28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144800" y="653650"/>
            <a:ext cx="6858000" cy="0"/>
          </a:xfrm>
          <a:prstGeom prst="line">
            <a:avLst/>
          </a:prstGeom>
          <a:ln w="38100" cap="rnd">
            <a:solidFill>
              <a:srgbClr val="0053A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46866" y="6453426"/>
            <a:ext cx="1883710" cy="329010"/>
          </a:xfrm>
        </p:spPr>
        <p:txBody>
          <a:bodyPr/>
          <a:lstStyle/>
          <a:p>
            <a:fld id="{B4BB3C45-6916-4A09-AEE0-4725868A11C8}" type="slidenum">
              <a:rPr lang="en-US" smtClean="0"/>
              <a:t>7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18000"/>
            <a:ext cx="4320000" cy="3240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 rot="16200000">
            <a:off x="3575171" y="2151291"/>
            <a:ext cx="1172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/>
              <a:t>ImZ</a:t>
            </a:r>
            <a:r>
              <a:rPr lang="en-GB" dirty="0" smtClean="0"/>
              <a:t>/n [au]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5298643" y="3974851"/>
            <a:ext cx="26334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Average Bunch length [ns]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 rot="16200000">
                <a:off x="-541181" y="1970334"/>
                <a:ext cx="150496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400" dirty="0" smtClean="0"/>
                  <a:t>Slope b [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−10</m:t>
                        </m:r>
                      </m:sup>
                    </m:sSup>
                  </m:oMath>
                </a14:m>
                <a:r>
                  <a:rPr lang="en-GB" sz="1400" dirty="0" smtClean="0"/>
                  <a:t>Hz]</a:t>
                </a:r>
                <a:endParaRPr lang="en-GB" sz="14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-541181" y="1970334"/>
                <a:ext cx="1504964" cy="307777"/>
              </a:xfrm>
              <a:prstGeom prst="rect">
                <a:avLst/>
              </a:prstGeom>
              <a:blipFill>
                <a:blip r:embed="rId6"/>
                <a:stretch>
                  <a:fillRect r="-21569" b="-12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 rot="16200000">
            <a:off x="-438420" y="5042740"/>
            <a:ext cx="12153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Origin a [Hz]</a:t>
            </a:r>
            <a:endParaRPr lang="en-GB" sz="1600" dirty="0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3962282" y="1549735"/>
            <a:ext cx="283222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3976563" y="3933228"/>
            <a:ext cx="268941" cy="19155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ontent Placeholder 2"/>
              <p:cNvSpPr txBox="1">
                <a:spLocks/>
              </p:cNvSpPr>
              <p:nvPr/>
            </p:nvSpPr>
            <p:spPr>
              <a:xfrm>
                <a:off x="4245504" y="4358403"/>
                <a:ext cx="4665196" cy="2363072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rmAutofit fontScale="62500" lnSpcReduction="2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Font typeface="Wingdings" panose="05000000000000000000" pitchFamily="2" charset="2"/>
                  <a:buChar char="q"/>
                </a:pPr>
                <a:r>
                  <a:rPr lang="en-GB" dirty="0" smtClean="0"/>
                  <a:t> Measurements done in Q20 with V = 2.6 MV (same acceptance as for Q26 </a:t>
                </a:r>
                <a:r>
                  <a:rPr lang="en-GB" smtClean="0"/>
                  <a:t>studies A~0.46eVs</a:t>
                </a:r>
                <a:r>
                  <a:rPr lang="en-GB" dirty="0" smtClean="0"/>
                  <a:t>), after data analysis the actual RF voltage appeared to be V=2.8MV</a:t>
                </a:r>
                <a:br>
                  <a:rPr lang="en-GB" dirty="0" smtClean="0"/>
                </a:br>
                <a:endParaRPr lang="en-GB" dirty="0"/>
              </a:p>
              <a:p>
                <a:pPr>
                  <a:buFont typeface="Wingdings" panose="05000000000000000000" pitchFamily="2" charset="2"/>
                  <a:buChar char="q"/>
                </a:pPr>
                <a:r>
                  <a:rPr lang="en-GB" dirty="0" smtClean="0"/>
                  <a:t> Results are very similar to Q26 after rescaling with: </a:t>
                </a:r>
                <a:br>
                  <a:rPr lang="en-GB" dirty="0" smtClean="0"/>
                </a:br>
                <a:r>
                  <a:rPr lang="en-GB" i="1" dirty="0" smtClean="0">
                    <a:latin typeface="Cambria Math" panose="02040503050406030204" pitchFamily="18" charset="0"/>
                  </a:rPr>
                  <a:t/>
                </a:r>
                <a:br>
                  <a:rPr lang="en-GB" i="1" dirty="0" smtClean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𝐼𝑚𝑍</m:t>
                                </m:r>
                              </m:num>
                              <m:den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den>
                            </m:f>
                          </m:e>
                        </m:d>
                      </m:e>
                      <m:sub>
                        <m:r>
                          <m:rPr>
                            <m:sty m:val="p"/>
                          </m:rPr>
                          <a:rPr lang="en-GB">
                            <a:latin typeface="Cambria Math" panose="02040503050406030204" pitchFamily="18" charset="0"/>
                          </a:rPr>
                          <m:t>fit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i="1"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en-GB" i="1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  <m:f>
                      <m:f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sSup>
                          <m:sSup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𝜏</m:t>
                            </m:r>
                          </m:e>
                          <m:sup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𝑅𝐹</m:t>
                            </m:r>
                          </m:sub>
                        </m:sSub>
                        <m:r>
                          <a:rPr lang="en-GB" i="1">
                            <a:latin typeface="Cambria Math" panose="02040503050406030204" pitchFamily="18" charset="0"/>
                          </a:rPr>
                          <m:t>h</m:t>
                        </m:r>
                      </m:num>
                      <m:den>
                        <m:r>
                          <a:rPr lang="en-GB" i="1"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𝑒</m:t>
                        </m:r>
                      </m:den>
                    </m:f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20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5504" y="4358403"/>
                <a:ext cx="4665196" cy="2363072"/>
              </a:xfrm>
              <a:prstGeom prst="rect">
                <a:avLst/>
              </a:prstGeom>
              <a:blipFill>
                <a:blip r:embed="rId7"/>
                <a:stretch>
                  <a:fillRect l="-783" t="-4381" r="-182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/>
          <p:cNvSpPr txBox="1"/>
          <p:nvPr/>
        </p:nvSpPr>
        <p:spPr>
          <a:xfrm>
            <a:off x="1297933" y="3551944"/>
            <a:ext cx="22833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Average Bunch length [ns]</a:t>
            </a:r>
            <a:endParaRPr lang="en-GB" sz="1200" dirty="0"/>
          </a:p>
        </p:txBody>
      </p:sp>
      <p:sp>
        <p:nvSpPr>
          <p:cNvPr id="22" name="TextBox 21"/>
          <p:cNvSpPr txBox="1"/>
          <p:nvPr/>
        </p:nvSpPr>
        <p:spPr>
          <a:xfrm>
            <a:off x="1217250" y="6611481"/>
            <a:ext cx="22833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Average Bunch length [ns]</a:t>
            </a:r>
            <a:endParaRPr lang="en-GB" sz="1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626274" y="5974813"/>
                <a:ext cx="2164503" cy="5109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GB" sz="12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sz="12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GB" sz="12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sz="1200" i="1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  <m:sup>
                          <m:d>
                            <m:dPr>
                              <m:ctrlPr>
                                <a:rPr lang="en-GB" sz="1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2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</m:sup>
                      </m:sSubSup>
                      <m:d>
                        <m:dPr>
                          <m:ctrlPr>
                            <a:rPr lang="en-GB" sz="1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200" i="1">
                              <a:latin typeface="Cambria Math" panose="02040503050406030204" pitchFamily="18" charset="0"/>
                            </a:rPr>
                            <m:t>𝜏</m:t>
                          </m:r>
                        </m:e>
                      </m:d>
                      <m:r>
                        <a:rPr lang="en-GB" sz="1200" i="1">
                          <a:latin typeface="Cambria Math" panose="02040503050406030204" pitchFamily="18" charset="0"/>
                        </a:rPr>
                        <m:t>≈2</m:t>
                      </m:r>
                      <m:sSub>
                        <m:sSubPr>
                          <m:ctrlPr>
                            <a:rPr lang="en-GB" sz="1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200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GB" sz="1200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GB" sz="12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en-GB" sz="1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200" i="1">
                              <a:latin typeface="Cambria Math" panose="02040503050406030204" pitchFamily="18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en-GB" sz="1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GB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GB" sz="1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GB" sz="1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GB" sz="1200" i="1">
                                              <a:latin typeface="Cambria Math" panose="02040503050406030204" pitchFamily="18" charset="0"/>
                                            </a:rPr>
                                            <m:t>𝜔</m:t>
                                          </m:r>
                                        </m:e>
                                        <m:sub>
                                          <m:r>
                                            <a:rPr lang="en-GB" sz="1200" i="1">
                                              <a:latin typeface="Cambria Math" panose="02040503050406030204" pitchFamily="18" charset="0"/>
                                            </a:rPr>
                                            <m:t>𝑅𝐹</m:t>
                                          </m:r>
                                        </m:sub>
                                      </m:sSub>
                                      <m:r>
                                        <a:rPr lang="en-GB" sz="1200" i="1">
                                          <a:latin typeface="Cambria Math" panose="02040503050406030204" pitchFamily="18" charset="0"/>
                                        </a:rPr>
                                        <m:t>𝜏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GB" sz="1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GB" sz="1200" i="1">
                                  <a:latin typeface="Cambria Math" panose="02040503050406030204" pitchFamily="18" charset="0"/>
                                </a:rPr>
                                <m:t>64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274" y="5974813"/>
                <a:ext cx="2164503" cy="51097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Arrow Connector 24"/>
          <p:cNvCxnSpPr/>
          <p:nvPr/>
        </p:nvCxnSpPr>
        <p:spPr>
          <a:xfrm flipH="1" flipV="1">
            <a:off x="626275" y="4124788"/>
            <a:ext cx="590975" cy="63107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680551" y="4786287"/>
                <a:ext cx="1669385" cy="523220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2</m:t>
                    </m:r>
                    <m:sSub>
                      <m:sSub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GB" sz="1400" dirty="0" smtClean="0"/>
                  <a:t> corresponding to V=2.8MV</a:t>
                </a:r>
                <a:endParaRPr lang="en-GB" sz="14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551" y="4786287"/>
                <a:ext cx="1669385" cy="523220"/>
              </a:xfrm>
              <a:prstGeom prst="rect">
                <a:avLst/>
              </a:prstGeom>
              <a:blipFill>
                <a:blip r:embed="rId9"/>
                <a:stretch>
                  <a:fillRect l="-727" t="-1136" b="-10227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20982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7879"/>
            <a:ext cx="4800000" cy="3600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3654" y="537879"/>
            <a:ext cx="4800000" cy="360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10170" y="120518"/>
            <a:ext cx="9474506" cy="509927"/>
          </a:xfrm>
        </p:spPr>
        <p:txBody>
          <a:bodyPr>
            <a:noAutofit/>
          </a:bodyPr>
          <a:lstStyle/>
          <a:p>
            <a:pPr algn="ctr"/>
            <a:r>
              <a:rPr lang="en-US" b="1" dirty="0" smtClean="0"/>
              <a:t>Comparison with simulations</a:t>
            </a:r>
            <a:endParaRPr lang="en-US" sz="28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144800" y="653650"/>
            <a:ext cx="6858000" cy="0"/>
          </a:xfrm>
          <a:prstGeom prst="line">
            <a:avLst/>
          </a:prstGeom>
          <a:ln w="38100" cap="rnd">
            <a:solidFill>
              <a:srgbClr val="0053A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46866" y="6453426"/>
            <a:ext cx="1883710" cy="329010"/>
          </a:xfrm>
        </p:spPr>
        <p:txBody>
          <a:bodyPr/>
          <a:lstStyle/>
          <a:p>
            <a:fld id="{B4BB3C45-6916-4A09-AEE0-4725868A11C8}" type="slidenum">
              <a:rPr lang="en-US" smtClean="0"/>
              <a:t>8</a:t>
            </a:fld>
            <a:endParaRPr lang="en-US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303362" y="4240306"/>
            <a:ext cx="8607338" cy="248116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q"/>
            </a:pPr>
            <a:r>
              <a:rPr lang="en-GB" dirty="0" smtClean="0"/>
              <a:t> The data analysis is including the corrections of the TF.</a:t>
            </a:r>
            <a:endParaRPr lang="en-GB" dirty="0"/>
          </a:p>
          <a:p>
            <a:pPr>
              <a:buFont typeface="Wingdings" panose="05000000000000000000" pitchFamily="2" charset="2"/>
              <a:buChar char="q"/>
            </a:pPr>
            <a:r>
              <a:rPr lang="en-GB" dirty="0" smtClean="0"/>
              <a:t> Simulations were done by taking each acquisition and using the exact same line density, and generating a mismatched bunch to have the same peak-to-peak bunch length oscillations.</a:t>
            </a:r>
            <a:endParaRPr lang="en-GB" dirty="0"/>
          </a:p>
          <a:p>
            <a:pPr>
              <a:buFont typeface="Wingdings" panose="05000000000000000000" pitchFamily="2" charset="2"/>
              <a:buChar char="q"/>
            </a:pPr>
            <a:r>
              <a:rPr lang="en-GB" dirty="0" smtClean="0"/>
              <a:t> Measurements in Q20 and Q26 give very similar results/pattern, except at 1.8 ns (may be more sensitive to the bunch distribution and coherent effects for bigger bunch lengths)</a:t>
            </a:r>
            <a:endParaRPr lang="en-GB" dirty="0"/>
          </a:p>
          <a:p>
            <a:pPr>
              <a:buFont typeface="Wingdings" panose="05000000000000000000" pitchFamily="2" charset="2"/>
              <a:buChar char="q"/>
            </a:pPr>
            <a:r>
              <a:rPr lang="en-GB" dirty="0" smtClean="0"/>
              <a:t> In both cases, comparing measurements (black) with simulations (blue) show that some little impedance is missing.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06658" y="977153"/>
            <a:ext cx="574196" cy="369332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GB" dirty="0" smtClean="0"/>
              <a:t>Q26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5190312" y="977153"/>
            <a:ext cx="574196" cy="369332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GB" dirty="0" smtClean="0"/>
              <a:t>Q20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7210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62" y="630445"/>
            <a:ext cx="4821429" cy="360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8822" y="618842"/>
            <a:ext cx="4800000" cy="360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10170" y="120518"/>
            <a:ext cx="9474506" cy="509927"/>
          </a:xfrm>
        </p:spPr>
        <p:txBody>
          <a:bodyPr>
            <a:noAutofit/>
          </a:bodyPr>
          <a:lstStyle/>
          <a:p>
            <a:pPr algn="ctr"/>
            <a:r>
              <a:rPr lang="en-US" b="1" dirty="0" smtClean="0"/>
              <a:t>Evaluation of the missing impedance</a:t>
            </a:r>
            <a:endParaRPr lang="en-US" sz="28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144800" y="653650"/>
            <a:ext cx="6858000" cy="0"/>
          </a:xfrm>
          <a:prstGeom prst="line">
            <a:avLst/>
          </a:prstGeom>
          <a:ln w="38100" cap="rnd">
            <a:solidFill>
              <a:srgbClr val="0053A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46866" y="6453426"/>
            <a:ext cx="1883710" cy="329010"/>
          </a:xfrm>
        </p:spPr>
        <p:txBody>
          <a:bodyPr/>
          <a:lstStyle/>
          <a:p>
            <a:fld id="{B4BB3C45-6916-4A09-AEE0-4725868A11C8}" type="slidenum">
              <a:rPr lang="en-US" smtClean="0"/>
              <a:t>9</a:t>
            </a:fld>
            <a:endParaRPr lang="en-US" dirty="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303362" y="4374776"/>
            <a:ext cx="8607338" cy="234669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q"/>
            </a:pPr>
            <a:r>
              <a:rPr lang="en-GB" dirty="0" smtClean="0"/>
              <a:t> Simulations were done by adding a pure inductive impedance and scanning </a:t>
            </a:r>
            <a:r>
              <a:rPr lang="en-GB" dirty="0" err="1" smtClean="0"/>
              <a:t>ImZ</a:t>
            </a:r>
            <a:r>
              <a:rPr lang="en-GB" dirty="0" smtClean="0"/>
              <a:t>/n from -0.5 to 2 Ohm.</a:t>
            </a:r>
            <a:endParaRPr lang="en-GB" dirty="0"/>
          </a:p>
          <a:p>
            <a:pPr>
              <a:buFont typeface="Wingdings" panose="05000000000000000000" pitchFamily="2" charset="2"/>
              <a:buChar char="q"/>
            </a:pPr>
            <a:r>
              <a:rPr lang="en-GB" dirty="0" smtClean="0"/>
              <a:t> For each bunch length, the necessary </a:t>
            </a:r>
            <a:r>
              <a:rPr lang="en-GB" dirty="0" err="1" smtClean="0"/>
              <a:t>ImZ</a:t>
            </a:r>
            <a:r>
              <a:rPr lang="en-GB" dirty="0" smtClean="0"/>
              <a:t>/n to add to have a perfect agreement was estimated.</a:t>
            </a:r>
            <a:endParaRPr lang="en-GB" dirty="0"/>
          </a:p>
          <a:p>
            <a:pPr>
              <a:buFont typeface="Wingdings" panose="05000000000000000000" pitchFamily="2" charset="2"/>
              <a:buChar char="q"/>
            </a:pPr>
            <a:r>
              <a:rPr lang="en-GB" dirty="0" smtClean="0"/>
              <a:t> The missing impedance is around 0.3-0.5 Ohm for bunch length &lt;1.4ns, for bunch length &gt; 1.4ns an increasing inductive impedance is missing (resonator at low frequency)</a:t>
            </a:r>
            <a:endParaRPr lang="en-US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691393" y="1128769"/>
            <a:ext cx="574196" cy="369332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GB" dirty="0" smtClean="0"/>
              <a:t>Q26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5142077" y="1128769"/>
            <a:ext cx="574196" cy="369332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GB" dirty="0" smtClean="0"/>
              <a:t>Q20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09073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32528</TotalTime>
  <Words>711</Words>
  <Application>Microsoft Office PowerPoint</Application>
  <PresentationFormat>On-screen Show (4:3)</PresentationFormat>
  <Paragraphs>119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Cambria Math</vt:lpstr>
      <vt:lpstr>Wingdings</vt:lpstr>
      <vt:lpstr>Office Theme</vt:lpstr>
      <vt:lpstr>Missing impedance from synchrotron frequency shift s LIU-SPS Beam Dynamics Working Group 04/08/2016</vt:lpstr>
      <vt:lpstr>Missing impedance ?</vt:lpstr>
      <vt:lpstr>Outline</vt:lpstr>
      <vt:lpstr>Measurement line transfer function</vt:lpstr>
      <vt:lpstr>Measurement line transfer function</vt:lpstr>
      <vt:lpstr>Bunch lengthening from TF</vt:lpstr>
      <vt:lpstr>Measurements in Q20</vt:lpstr>
      <vt:lpstr>Comparison with simulations</vt:lpstr>
      <vt:lpstr>Evaluation of the missing impedance</vt:lpstr>
      <vt:lpstr>Impact of the various impedance sources</vt:lpstr>
      <vt:lpstr>Impact of the various impedance sources</vt:lpstr>
      <vt:lpstr>Adding a single resonator</vt:lpstr>
      <vt:lpstr>Adding a single resonator</vt:lpstr>
      <vt:lpstr>Possible candidates ?</vt:lpstr>
      <vt:lpstr>Conclusions</vt:lpstr>
    </vt:vector>
  </TitlesOfParts>
  <Company>CERN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Intensity effects in the longitudinal plane</dc:title>
  <dc:creator>Alexandre Lasheen</dc:creator>
  <cp:lastModifiedBy>Alexandre Lasheen</cp:lastModifiedBy>
  <cp:revision>3152</cp:revision>
  <cp:lastPrinted>2016-06-30T13:18:01Z</cp:lastPrinted>
  <dcterms:created xsi:type="dcterms:W3CDTF">2014-07-23T07:54:45Z</dcterms:created>
  <dcterms:modified xsi:type="dcterms:W3CDTF">2016-08-11T09:56:29Z</dcterms:modified>
</cp:coreProperties>
</file>