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6"/>
  </p:notesMasterIdLst>
  <p:handoutMasterIdLst>
    <p:handoutMasterId r:id="rId17"/>
  </p:handoutMasterIdLst>
  <p:sldIdLst>
    <p:sldId id="260" r:id="rId3"/>
    <p:sldId id="307" r:id="rId4"/>
    <p:sldId id="315" r:id="rId5"/>
    <p:sldId id="309" r:id="rId6"/>
    <p:sldId id="308" r:id="rId7"/>
    <p:sldId id="316" r:id="rId8"/>
    <p:sldId id="310" r:id="rId9"/>
    <p:sldId id="311" r:id="rId10"/>
    <p:sldId id="312" r:id="rId11"/>
    <p:sldId id="317" r:id="rId12"/>
    <p:sldId id="313" r:id="rId13"/>
    <p:sldId id="318" r:id="rId14"/>
    <p:sldId id="314" r:id="rId1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53A1"/>
    <a:srgbClr val="0C3380"/>
    <a:srgbClr val="B7C1D4"/>
    <a:srgbClr val="DDDDDF"/>
    <a:srgbClr val="F0F0F1"/>
    <a:srgbClr val="B2B3B6"/>
    <a:srgbClr val="95A8BD"/>
    <a:srgbClr val="7497C7"/>
    <a:srgbClr val="9F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73" autoAdjust="0"/>
  </p:normalViewPr>
  <p:slideViewPr>
    <p:cSldViewPr>
      <p:cViewPr varScale="1">
        <p:scale>
          <a:sx n="91" d="100"/>
          <a:sy n="91" d="100"/>
        </p:scale>
        <p:origin x="96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8DE30E-3776-4432-9185-7AB93EEA3F97}" type="datetimeFigureOut">
              <a:rPr lang="en-GB" smtClean="0"/>
              <a:t>11/08/2016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9BA6A4-5A45-48F0-B07F-712948ECE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85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0EA243-E6BB-4EEA-96D1-1C97DAD2D575}" type="datetimeFigureOut">
              <a:rPr lang="en-GB" smtClean="0"/>
              <a:t>11/08/2016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8DB602-6F08-4E86-BD0E-894F1F4A1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0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DB602-6F08-4E86-BD0E-894F1F4A1E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31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43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0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1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03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 marL="702900" indent="-342900">
              <a:buFont typeface="Arial" panose="020B0604020202020204" pitchFamily="34" charset="0"/>
              <a:buChar char="•"/>
              <a:defRPr sz="2000"/>
            </a:lvl2pPr>
            <a:lvl3pPr marL="720000" indent="0">
              <a:buFont typeface="Arial" panose="020B0604020202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36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3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6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60000" indent="-342900">
              <a:buFont typeface="Arial" panose="020B0604020202020204" pitchFamily="34" charset="0"/>
              <a:buChar char="•"/>
              <a:defRPr sz="2000"/>
            </a:lvl1pPr>
            <a:lvl2pPr marL="702900" indent="-342900">
              <a:buFont typeface="Arial" panose="020B0604020202020204" pitchFamily="34" charset="0"/>
              <a:buChar char="•"/>
              <a:defRPr sz="2000"/>
            </a:lvl2pPr>
            <a:lvl3pPr marL="360000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720000">
              <a:defRPr sz="1600" baseline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60000" indent="-342900">
              <a:buFont typeface="Arial" panose="020B0604020202020204" pitchFamily="34" charset="0"/>
              <a:buChar char="•"/>
              <a:defRPr sz="2000"/>
            </a:lvl1pPr>
            <a:lvl2pPr marL="360000" indent="0">
              <a:buFont typeface="Arial" panose="020B0604020202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6"/>
          <p:cNvSpPr/>
          <p:nvPr userDrawn="1"/>
        </p:nvSpPr>
        <p:spPr>
          <a:xfrm>
            <a:off x="0" y="6400800"/>
            <a:ext cx="9144000" cy="457200"/>
          </a:xfrm>
          <a:prstGeom prst="flowChartProcess">
            <a:avLst/>
          </a:prstGeom>
          <a:gradFill flip="none" rotWithShape="1">
            <a:gsLst>
              <a:gs pos="0">
                <a:srgbClr val="7497C7">
                  <a:alpha val="56000"/>
                </a:srgbClr>
              </a:gs>
              <a:gs pos="50000">
                <a:srgbClr val="B7C1D4">
                  <a:alpha val="50000"/>
                </a:srgbClr>
              </a:gs>
              <a:gs pos="100000">
                <a:srgbClr val="DDDDD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685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3999"/>
            <a:ext cx="8229600" cy="48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800" y="6477000"/>
            <a:ext cx="2133600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800" y="6477000"/>
            <a:ext cx="2895600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800" y="6477000"/>
            <a:ext cx="2133600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000" b="1" kern="1200">
          <a:solidFill>
            <a:srgbClr val="0053A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rgbClr val="0053A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rgbClr val="0053A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rgbClr val="0053A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rgbClr val="0053A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rgbClr val="0053A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r>
              <a:rPr lang="en-GB" smtClean="0"/>
              <a:t>PS-SPS transfer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PT Sans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8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46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PT Sans Caption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Wingdings" pitchFamily="2" charset="2"/>
        <a:buNone/>
        <a:defRPr sz="2800" kern="1200">
          <a:solidFill>
            <a:schemeClr val="tx1"/>
          </a:solidFill>
          <a:latin typeface="PT Sans" pitchFamily="34" charset="0"/>
          <a:ea typeface="+mn-ea"/>
          <a:cs typeface="+mn-cs"/>
        </a:defRPr>
      </a:lvl1pPr>
      <a:lvl2pPr marL="360000" indent="0" algn="l" defTabSz="914400" rtl="0" eaLnBrk="1" latinLnBrk="0" hangingPunct="1">
        <a:spcBef>
          <a:spcPct val="20000"/>
        </a:spcBef>
        <a:buFont typeface="Wingdings" pitchFamily="2" charset="2"/>
        <a:buNone/>
        <a:defRPr sz="2400" kern="1200">
          <a:solidFill>
            <a:schemeClr val="tx1"/>
          </a:solidFill>
          <a:latin typeface="PT Sans" pitchFamily="34" charset="0"/>
          <a:ea typeface="+mn-ea"/>
          <a:cs typeface="+mn-cs"/>
        </a:defRPr>
      </a:lvl2pPr>
      <a:lvl3pPr marL="7200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08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144000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7.png"/><Relationship Id="rId5" Type="http://schemas.openxmlformats.org/officeDocument/2006/relationships/hyperlink" Target="http://blond.web.cern.ch/content/applications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89175"/>
          </a:xfrm>
        </p:spPr>
        <p:txBody>
          <a:bodyPr/>
          <a:lstStyle/>
          <a:p>
            <a:r>
              <a:rPr lang="en-GB" dirty="0" smtClean="0">
                <a:solidFill>
                  <a:srgbClr val="0053A1"/>
                </a:solidFill>
              </a:rPr>
              <a:t>PS-SPS Transfer</a:t>
            </a:r>
            <a:br>
              <a:rPr lang="en-GB" dirty="0" smtClean="0">
                <a:solidFill>
                  <a:srgbClr val="0053A1"/>
                </a:solidFill>
              </a:rPr>
            </a:br>
            <a:r>
              <a:rPr lang="en-GB" sz="3200" dirty="0" smtClean="0"/>
              <a:t>A Short Summary of Previous Studies</a:t>
            </a:r>
            <a:endParaRPr lang="en-US" i="1" dirty="0">
              <a:solidFill>
                <a:srgbClr val="0053A1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952500" y="4572000"/>
            <a:ext cx="7239000" cy="1447800"/>
          </a:xfrm>
        </p:spPr>
        <p:txBody>
          <a:bodyPr>
            <a:noAutofit/>
          </a:bodyPr>
          <a:lstStyle/>
          <a:p>
            <a:r>
              <a:rPr lang="de-CH" sz="2000" b="1" dirty="0" smtClean="0"/>
              <a:t>H. </a:t>
            </a:r>
            <a:r>
              <a:rPr lang="de-CH" sz="2000" b="1" dirty="0" err="1" smtClean="0"/>
              <a:t>Damerau</a:t>
            </a:r>
            <a:r>
              <a:rPr lang="de-CH" sz="2000" b="1" dirty="0" smtClean="0"/>
              <a:t>, E. </a:t>
            </a:r>
            <a:r>
              <a:rPr lang="de-CH" sz="2000" b="1" dirty="0" err="1" smtClean="0"/>
              <a:t>Shaposhnikova</a:t>
            </a:r>
            <a:r>
              <a:rPr lang="de-CH" sz="2000" b="1" dirty="0" smtClean="0"/>
              <a:t> (2011/2012), H. Timko, </a:t>
            </a:r>
          </a:p>
          <a:p>
            <a:pPr>
              <a:spcAft>
                <a:spcPts val="600"/>
              </a:spcAft>
            </a:pPr>
            <a:r>
              <a:rPr lang="de-CH" sz="2000" b="1" dirty="0" smtClean="0"/>
              <a:t>BE-RF</a:t>
            </a:r>
          </a:p>
        </p:txBody>
      </p:sp>
    </p:spTree>
    <p:extLst>
      <p:ext uri="{BB962C8B-B14F-4D97-AF65-F5344CB8AC3E}">
        <p14:creationId xmlns:p14="http://schemas.microsoft.com/office/powerpoint/2010/main" val="1912048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BLonD</a:t>
            </a:r>
            <a:r>
              <a:rPr lang="en-GB" dirty="0" smtClean="0"/>
              <a:t> benchmarking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Good agreement (within ± 1 turn) with ESME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092"/>
            <a:ext cx="9144000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1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Measurements: single 40 MHz cavity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4056650" cy="36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55" y="2133600"/>
            <a:ext cx="3910345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8725" y="16764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Transmission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4827" y="16764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Bunch length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6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Simulations: single 40 MHz cavity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5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Measurements: two 40 MHz cavities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5" y="2240280"/>
            <a:ext cx="3985715" cy="36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40280"/>
            <a:ext cx="3803941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6142" y="17526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Transmission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5770" y="17526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Bunch length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3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 for the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i="1" dirty="0" smtClean="0"/>
              <a:t>The transfer of unmatched, rotated bunches from the PS to the SPS is leading to non-negligible losses. Optimising the rotation in the PS and using increased rotation voltage can reduce the losses and/or allow for transferring higher-emittance bunches, as the SPS bucket is already full at injection with present settings.</a:t>
            </a:r>
          </a:p>
          <a:p>
            <a:r>
              <a:rPr lang="en-GB" dirty="0" smtClean="0"/>
              <a:t>Studies in 2012</a:t>
            </a:r>
            <a:r>
              <a:rPr lang="en-GB" dirty="0"/>
              <a:t>	</a:t>
            </a:r>
            <a:r>
              <a:rPr lang="en-GB" dirty="0" smtClean="0"/>
              <a:t>Experimental + simulation studies of</a:t>
            </a:r>
          </a:p>
          <a:p>
            <a:pPr lvl="2"/>
            <a:r>
              <a:rPr lang="en-GB" dirty="0" smtClean="0"/>
              <a:t>			Optimised rotation timings					Increased 40 MHz and 80 MHz voltage</a:t>
            </a:r>
            <a:r>
              <a:rPr lang="en-GB" i="1" dirty="0" smtClean="0"/>
              <a:t> 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GB" i="1" dirty="0"/>
              <a:t>	</a:t>
            </a:r>
            <a:r>
              <a:rPr lang="en-GB" i="1" dirty="0" smtClean="0"/>
              <a:t>		</a:t>
            </a:r>
            <a:r>
              <a:rPr lang="en-GB" dirty="0" smtClean="0"/>
              <a:t>Simulations performed with ESME</a:t>
            </a:r>
          </a:p>
          <a:p>
            <a:r>
              <a:rPr lang="en-GB" dirty="0"/>
              <a:t>Studies in </a:t>
            </a:r>
            <a:r>
              <a:rPr lang="en-GB" dirty="0" smtClean="0"/>
              <a:t>2015</a:t>
            </a:r>
            <a:r>
              <a:rPr lang="en-GB" dirty="0"/>
              <a:t>	</a:t>
            </a:r>
            <a:r>
              <a:rPr lang="en-GB" dirty="0" smtClean="0"/>
              <a:t>Measurements with two 40 MHz cavities</a:t>
            </a:r>
            <a:endParaRPr lang="en-GB" dirty="0"/>
          </a:p>
          <a:p>
            <a:pPr lvl="2"/>
            <a:r>
              <a:rPr lang="en-GB" dirty="0"/>
              <a:t>			</a:t>
            </a:r>
            <a:r>
              <a:rPr lang="en-GB" dirty="0" smtClean="0"/>
              <a:t>Measurements incomplete due to problems in PS</a:t>
            </a:r>
          </a:p>
          <a:p>
            <a:pPr lvl="2">
              <a:spcBef>
                <a:spcPts val="0"/>
              </a:spcBef>
            </a:pPr>
            <a:r>
              <a:rPr lang="en-GB" i="1" dirty="0"/>
              <a:t>	</a:t>
            </a:r>
            <a:r>
              <a:rPr lang="en-GB" i="1" dirty="0" smtClean="0"/>
              <a:t>		</a:t>
            </a:r>
            <a:r>
              <a:rPr lang="en-GB" dirty="0" err="1" smtClean="0"/>
              <a:t>BLonD</a:t>
            </a:r>
            <a:r>
              <a:rPr lang="en-GB" dirty="0" smtClean="0"/>
              <a:t> benchmarks done; scans to be repeated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Bunch</a:t>
            </a:r>
            <a:r>
              <a:rPr lang="de-CH" dirty="0" smtClean="0"/>
              <a:t> </a:t>
            </a:r>
            <a:r>
              <a:rPr lang="de-CH" dirty="0" err="1" smtClean="0"/>
              <a:t>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Bunch rotation is done with a sudden increase of RF voltage; after ¼ of a synchrotron period, the bunch rotates in phase space and the spread in time &amp; energy are ‘exchanged’.</a:t>
            </a:r>
          </a:p>
          <a:p>
            <a:pPr lvl="1"/>
            <a:r>
              <a:rPr lang="en-GB" dirty="0" smtClean="0"/>
              <a:t>Results in a shorter bunch length compared to adiabatic voltage increase</a:t>
            </a:r>
          </a:p>
          <a:p>
            <a:pPr lvl="1"/>
            <a:r>
              <a:rPr lang="en-GB" dirty="0" smtClean="0"/>
              <a:t>For a large bunch, centre and tail have different synchrotron frequencies </a:t>
            </a:r>
            <a:r>
              <a:rPr lang="en-GB" dirty="0" smtClean="0">
                <a:sym typeface="Symbol" panose="05050102010706020507" pitchFamily="18" charset="2"/>
              </a:rPr>
              <a:t> characteristic S-shape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114800"/>
            <a:ext cx="3193800" cy="213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313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STUDIES in 2012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Simulations</a:t>
            </a:r>
            <a:r>
              <a:rPr lang="de-CH" dirty="0" smtClean="0"/>
              <a:t> &amp; </a:t>
            </a:r>
            <a:r>
              <a:rPr lang="de-CH" dirty="0" err="1" smtClean="0"/>
              <a:t>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77000"/>
            <a:ext cx="2133600" cy="288925"/>
          </a:xfrm>
        </p:spPr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48400" y="6477000"/>
            <a:ext cx="2895600" cy="288925"/>
          </a:xfrm>
        </p:spPr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77000"/>
            <a:ext cx="2133600" cy="2889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139" y="3629027"/>
            <a:ext cx="2374521" cy="159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934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About the simulations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Using ESME w/ single bunches and w/o intensity effects</a:t>
            </a:r>
          </a:p>
          <a:p>
            <a:pPr lvl="1"/>
            <a:r>
              <a:rPr lang="en-GB" dirty="0" smtClean="0"/>
              <a:t>Tracking reconstructed distributions through double-splittings and rotation at PS flat top till end of flat top (double RF) in SPS</a:t>
            </a:r>
          </a:p>
          <a:p>
            <a:pPr lvl="2"/>
            <a:r>
              <a:rPr lang="en-GB" dirty="0" smtClean="0"/>
              <a:t>Experimentally, measure transmission after the start of the ramp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1324" y="3154448"/>
            <a:ext cx="6074676" cy="3246352"/>
            <a:chOff x="21324" y="2938046"/>
            <a:chExt cx="6074676" cy="32463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24" y="3276600"/>
              <a:ext cx="6074676" cy="29077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848862" y="2938046"/>
              <a:ext cx="441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</a:rPr>
                <a:t>Profiles of acquired and simulated distributions</a:t>
              </a:r>
              <a:endPara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74676" y="4109674"/>
            <a:ext cx="3048000" cy="1804645"/>
            <a:chOff x="6074676" y="3893272"/>
            <a:chExt cx="3048000" cy="18046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6" y="4231826"/>
              <a:ext cx="2996190" cy="14660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074676" y="3893272"/>
              <a:ext cx="304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PT Sans" panose="020B0503020203020204" pitchFamily="34" charset="0"/>
                </a:rPr>
                <a:t>Rotation voltages &amp; timings</a:t>
              </a:r>
              <a:endPara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14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Simulated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BLonD</a:t>
            </a:r>
            <a:r>
              <a:rPr lang="de-CH" dirty="0" smtClean="0"/>
              <a:t> in 2015</a:t>
            </a:r>
            <a:endParaRPr lang="en-US" dirty="0"/>
          </a:p>
        </p:txBody>
      </p:sp>
      <p:pic>
        <p:nvPicPr>
          <p:cNvPr id="6" name="PS-SPS_Transf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1538" y="1524000"/>
            <a:ext cx="4860925" cy="4860925"/>
          </a:xfrm>
        </p:spPr>
      </p:pic>
      <p:sp>
        <p:nvSpPr>
          <p:cNvPr id="7" name="TextBox 6"/>
          <p:cNvSpPr txBox="1"/>
          <p:nvPr/>
        </p:nvSpPr>
        <p:spPr>
          <a:xfrm>
            <a:off x="304800" y="3276600"/>
            <a:ext cx="168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  <a:hlinkClick r:id="rId5"/>
              </a:rPr>
              <a:t>PS-SPS transfer 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using </a:t>
            </a:r>
            <a:r>
              <a:rPr lang="en-GB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BLonD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0"/>
            </a:endParaRPr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" y="39624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en-GB" dirty="0" smtClean="0"/>
              <a:t>Optimisation of timings with </a:t>
            </a:r>
            <a:br>
              <a:rPr lang="en-GB" dirty="0" smtClean="0"/>
            </a:br>
            <a:r>
              <a:rPr lang="en-GB" dirty="0" smtClean="0"/>
              <a:t>two 40 MHz and two 80 MHz cavities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24" y="1524000"/>
            <a:ext cx="5301376" cy="4860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3800" y="2971800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Scans of rotation timings performed with </a:t>
            </a:r>
          </a:p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V</a:t>
            </a:r>
            <a:r>
              <a:rPr lang="en-GB" sz="16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40MHz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 = 600 kV </a:t>
            </a:r>
          </a:p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V</a:t>
            </a:r>
            <a:r>
              <a:rPr lang="en-GB" sz="16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80MHz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 = 600 kV</a:t>
            </a:r>
          </a:p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and</a:t>
            </a:r>
          </a:p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constant emittance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5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Emittance </a:t>
            </a:r>
            <a:r>
              <a:rPr lang="en-GB" dirty="0" smtClean="0"/>
              <a:t>dependence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7" y="2438400"/>
            <a:ext cx="8277843" cy="3962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0000" y="15240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Optimal transmission and corresponding bunch length for different emittances &amp; voltages</a:t>
            </a:r>
          </a:p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Measurement: full markers, continuous lines</a:t>
            </a:r>
          </a:p>
          <a:p>
            <a:pPr algn="ctr"/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Simulations: empty markers, dashed lines</a:t>
            </a:r>
          </a:p>
          <a:p>
            <a:pPr algn="ctr"/>
            <a:r>
              <a:rPr lang="en-GB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0"/>
              </a:rPr>
              <a:t>With spare 40 MHz, can transfer a 40 % larger emittance for the same transmission!</a:t>
            </a:r>
            <a:endParaRPr lang="en-GB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1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STUDIES in 2015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Measurements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spare 40 MHz </a:t>
            </a:r>
            <a:r>
              <a:rPr lang="de-CH" dirty="0" err="1" smtClean="0"/>
              <a:t>cavity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77000"/>
            <a:ext cx="2133600" cy="288925"/>
          </a:xfrm>
        </p:spPr>
        <p:txBody>
          <a:bodyPr/>
          <a:lstStyle/>
          <a:p>
            <a:r>
              <a:rPr lang="en-US" smtClean="0"/>
              <a:t>LIU-SPS, 4th August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48400" y="6477000"/>
            <a:ext cx="2895600" cy="288925"/>
          </a:xfrm>
        </p:spPr>
        <p:txBody>
          <a:bodyPr/>
          <a:lstStyle/>
          <a:p>
            <a:r>
              <a:rPr lang="en-GB" smtClean="0"/>
              <a:t>PS-SPS transfer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77000"/>
            <a:ext cx="2133600" cy="2889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139" y="3629027"/>
            <a:ext cx="2374521" cy="159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138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2963AD"/>
      </a:accent1>
      <a:accent2>
        <a:srgbClr val="000099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0000FF"/>
      </a:hlink>
      <a:folHlink>
        <a:srgbClr val="800080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ERN_2013-05">
      <a:dk1>
        <a:sysClr val="windowText" lastClr="000000"/>
      </a:dk1>
      <a:lt1>
        <a:sysClr val="window" lastClr="FFFFFF"/>
      </a:lt1>
      <a:dk2>
        <a:srgbClr val="2963AD"/>
      </a:dk2>
      <a:lt2>
        <a:srgbClr val="EEECE1"/>
      </a:lt2>
      <a:accent1>
        <a:srgbClr val="558ED5"/>
      </a:accent1>
      <a:accent2>
        <a:srgbClr val="1F4F9B"/>
      </a:accent2>
      <a:accent3>
        <a:srgbClr val="008080"/>
      </a:accent3>
      <a:accent4>
        <a:srgbClr val="00CC66"/>
      </a:accent4>
      <a:accent5>
        <a:srgbClr val="33CCCC"/>
      </a:accent5>
      <a:accent6>
        <a:srgbClr val="FF6600"/>
      </a:accent6>
      <a:hlink>
        <a:srgbClr val="FF0066"/>
      </a:hlink>
      <a:folHlink>
        <a:srgbClr val="FF0066"/>
      </a:folHlink>
    </a:clrScheme>
    <a:fontScheme name="TH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18820</TotalTime>
  <Words>419</Words>
  <Application>Microsoft Office PowerPoint</Application>
  <PresentationFormat>On-screen Show (4:3)</PresentationFormat>
  <Paragraphs>84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Georgia</vt:lpstr>
      <vt:lpstr>PT Sans</vt:lpstr>
      <vt:lpstr>PT Sans Caption</vt:lpstr>
      <vt:lpstr>Symbol</vt:lpstr>
      <vt:lpstr>Verdana</vt:lpstr>
      <vt:lpstr>Wingdings</vt:lpstr>
      <vt:lpstr>Office Theme</vt:lpstr>
      <vt:lpstr>1_Office Theme</vt:lpstr>
      <vt:lpstr>PS-SPS Transfer A Short Summary of Previous Studies</vt:lpstr>
      <vt:lpstr>Motivation for the studies</vt:lpstr>
      <vt:lpstr>Bunch rotation</vt:lpstr>
      <vt:lpstr>STUDIES in 2012</vt:lpstr>
      <vt:lpstr>About the simulations</vt:lpstr>
      <vt:lpstr>Simulated with BLonD in 2015</vt:lpstr>
      <vt:lpstr>Optimisation of timings with  two 40 MHz and two 80 MHz cavities</vt:lpstr>
      <vt:lpstr>Emittance dependence</vt:lpstr>
      <vt:lpstr>STUDIES in 2015</vt:lpstr>
      <vt:lpstr>BLonD benchmarking</vt:lpstr>
      <vt:lpstr>Measurements: single 40 MHz cavity</vt:lpstr>
      <vt:lpstr>Simulations: single 40 MHz cavity</vt:lpstr>
      <vt:lpstr>Measurements: two 40 MHz cavities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Helga Timko</dc:creator>
  <cp:lastModifiedBy>Helga Timko</cp:lastModifiedBy>
  <cp:revision>1073</cp:revision>
  <cp:lastPrinted>2016-03-14T08:34:59Z</cp:lastPrinted>
  <dcterms:created xsi:type="dcterms:W3CDTF">2006-08-16T00:00:00Z</dcterms:created>
  <dcterms:modified xsi:type="dcterms:W3CDTF">2016-08-11T15:14:44Z</dcterms:modified>
</cp:coreProperties>
</file>