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avi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1"/>
  </p:sldMasterIdLst>
  <p:notesMasterIdLst>
    <p:notesMasterId r:id="rId21"/>
  </p:notesMasterIdLst>
  <p:handoutMasterIdLst>
    <p:handoutMasterId r:id="rId22"/>
  </p:handoutMasterIdLst>
  <p:sldIdLst>
    <p:sldId id="275" r:id="rId2"/>
    <p:sldId id="452" r:id="rId3"/>
    <p:sldId id="434" r:id="rId4"/>
    <p:sldId id="432" r:id="rId5"/>
    <p:sldId id="440" r:id="rId6"/>
    <p:sldId id="443" r:id="rId7"/>
    <p:sldId id="442" r:id="rId8"/>
    <p:sldId id="441" r:id="rId9"/>
    <p:sldId id="455" r:id="rId10"/>
    <p:sldId id="445" r:id="rId11"/>
    <p:sldId id="446" r:id="rId12"/>
    <p:sldId id="447" r:id="rId13"/>
    <p:sldId id="448" r:id="rId14"/>
    <p:sldId id="449" r:id="rId15"/>
    <p:sldId id="450" r:id="rId16"/>
    <p:sldId id="439" r:id="rId17"/>
    <p:sldId id="438" r:id="rId18"/>
    <p:sldId id="454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181"/>
    <a:srgbClr val="C1B3D1"/>
    <a:srgbClr val="0033CC"/>
    <a:srgbClr val="0000FF"/>
    <a:srgbClr val="56E09E"/>
    <a:srgbClr val="00B050"/>
    <a:srgbClr val="FB02BB"/>
    <a:srgbClr val="FFFFFF"/>
    <a:srgbClr val="848584"/>
    <a:srgbClr val="22B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87" autoAdjust="0"/>
    <p:restoredTop sz="93137" autoAdjust="0"/>
  </p:normalViewPr>
  <p:slideViewPr>
    <p:cSldViewPr snapToGrid="0" snapToObjects="1">
      <p:cViewPr>
        <p:scale>
          <a:sx n="103" d="100"/>
          <a:sy n="103" d="100"/>
        </p:scale>
        <p:origin x="-352" y="-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-42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C69A-03FB-6E4A-B7EB-FF30DF587EB5}" type="datetime1">
              <a:rPr lang="en-US" smtClean="0"/>
              <a:pPr/>
              <a:t>28/07/16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3C35-583F-AA47-BA24-3A8046631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31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C1ED-C620-F147-804C-8EF761D1A9C8}" type="datetime1">
              <a:rPr lang="en-US" smtClean="0"/>
              <a:pPr/>
              <a:t>28/07/16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E11AB-0296-3E4F-BC81-E4B843AB5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309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ndscapeligh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582" y="2029633"/>
            <a:ext cx="8717280" cy="3822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667" y="2563159"/>
            <a:ext cx="8701471" cy="1344706"/>
          </a:xfrm>
        </p:spPr>
        <p:txBody>
          <a:bodyPr>
            <a:normAutofit/>
          </a:bodyPr>
          <a:lstStyle>
            <a:lvl1pPr algn="ctr">
              <a:defRPr sz="2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667" y="4474881"/>
            <a:ext cx="8701471" cy="137458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E53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Subtitle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8" hasCustomPrompt="1"/>
          </p:nvPr>
        </p:nvSpPr>
        <p:spPr>
          <a:xfrm>
            <a:off x="203200" y="6373168"/>
            <a:ext cx="4405399" cy="317480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1000">
                <a:solidFill>
                  <a:srgbClr val="0E5396"/>
                </a:solidFill>
              </a:defRPr>
            </a:lvl1pPr>
          </a:lstStyle>
          <a:p>
            <a:r>
              <a:rPr lang="en-US" dirty="0" smtClean="0"/>
              <a:t>Name of the lecturer, event, date</a:t>
            </a:r>
          </a:p>
          <a:p>
            <a:r>
              <a:rPr lang="en-US" dirty="0" smtClean="0"/>
              <a:t>2 lines maximum</a:t>
            </a:r>
            <a:endParaRPr lang="en-US" dirty="0"/>
          </a:p>
        </p:txBody>
      </p:sp>
      <p:pic>
        <p:nvPicPr>
          <p:cNvPr id="16" name="Picture 15" descr="logo-presentation-sma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4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407" y="326212"/>
            <a:ext cx="2290064" cy="1293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058" y="376238"/>
            <a:ext cx="7965175" cy="747654"/>
          </a:xfrm>
        </p:spPr>
        <p:txBody>
          <a:bodyPr anchor="t">
            <a:normAutofit/>
          </a:bodyPr>
          <a:lstStyle>
            <a:lvl1pPr algn="l">
              <a:defRPr sz="2800" b="1" baseline="0">
                <a:solidFill>
                  <a:srgbClr val="0055A0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4857750"/>
          </a:xfrm>
        </p:spPr>
        <p:txBody>
          <a:bodyPr/>
          <a:lstStyle>
            <a:lvl1pPr marL="180000" indent="-187200">
              <a:spcBef>
                <a:spcPts val="1600"/>
              </a:spcBef>
              <a:spcAft>
                <a:spcPts val="400"/>
              </a:spcAft>
              <a:buFont typeface="Arial"/>
              <a:buChar char="•"/>
              <a:defRPr sz="1700" b="1">
                <a:solidFill>
                  <a:srgbClr val="0055A0"/>
                </a:solidFill>
              </a:defRPr>
            </a:lvl1pPr>
            <a:lvl2pPr marL="381600" indent="-194400"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/>
              <a:buChar char="•"/>
              <a:defRPr sz="1500"/>
            </a:lvl2pPr>
            <a:lvl3pPr>
              <a:spcBef>
                <a:spcPts val="0"/>
              </a:spcBef>
              <a:spcAft>
                <a:spcPts val="200"/>
              </a:spcAft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logo-presentation-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619098" cy="747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86441" y="4811058"/>
            <a:ext cx="797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49526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1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198"/>
            <a:ext cx="8229600" cy="4735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 first line</a:t>
            </a:r>
            <a:br>
              <a:rPr lang="fr-CH" dirty="0" smtClean="0"/>
            </a:br>
            <a:r>
              <a:rPr lang="fr-CH" dirty="0" smtClean="0"/>
              <a:t>second line</a:t>
            </a:r>
          </a:p>
          <a:p>
            <a:pPr lvl="2"/>
            <a:r>
              <a:rPr lang="fr-CH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1" r:id="rId2"/>
    <p:sldLayoutId id="2147483676" r:id="rId3"/>
    <p:sldLayoutId id="2147483692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55A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0055A0"/>
        </a:buClr>
        <a:buFontTx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471600" indent="-284400" algn="l" defTabSz="457200" rtl="0" eaLnBrk="1" latinLnBrk="0" hangingPunct="1">
        <a:lnSpc>
          <a:spcPct val="100000"/>
        </a:lnSpc>
        <a:spcBef>
          <a:spcPts val="1080"/>
        </a:spcBef>
        <a:buClr>
          <a:srgbClr val="0055A0"/>
        </a:buClr>
        <a:buSzPct val="70000"/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694800" indent="-228600" algn="l" defTabSz="457200" rtl="0" eaLnBrk="1" latinLnBrk="0" hangingPunct="1">
        <a:lnSpc>
          <a:spcPct val="100000"/>
        </a:lnSpc>
        <a:spcBef>
          <a:spcPts val="984"/>
        </a:spcBef>
        <a:buClrTx/>
        <a:buSzPct val="100000"/>
        <a:buFont typeface="Lucida Grande"/>
        <a:buChar char="−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19.png"/><Relationship Id="rId1" Type="http://schemas.microsoft.com/office/2007/relationships/media" Target="../media/media2.avi"/><Relationship Id="rId2" Type="http://schemas.openxmlformats.org/officeDocument/2006/relationships/video" Target="../media/media2.avi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20.png"/><Relationship Id="rId1" Type="http://schemas.microsoft.com/office/2007/relationships/media" Target="../media/media3.avi"/><Relationship Id="rId2" Type="http://schemas.openxmlformats.org/officeDocument/2006/relationships/video" Target="../media/media3.avi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13.png"/><Relationship Id="rId1" Type="http://schemas.microsoft.com/office/2007/relationships/media" Target="../media/media1.avi"/><Relationship Id="rId2" Type="http://schemas.openxmlformats.org/officeDocument/2006/relationships/video" Target="../media/media1.avi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67" y="2956859"/>
            <a:ext cx="8701471" cy="1344706"/>
          </a:xfrm>
        </p:spPr>
        <p:txBody>
          <a:bodyPr>
            <a:normAutofit/>
          </a:bodyPr>
          <a:lstStyle/>
          <a:p>
            <a:r>
              <a:rPr lang="en-US" sz="3600" dirty="0"/>
              <a:t>Studies of LHC beam losses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at </a:t>
            </a:r>
            <a:r>
              <a:rPr lang="en-US" sz="3600" dirty="0"/>
              <a:t>PS/SPS transfer</a:t>
            </a:r>
            <a:endParaRPr lang="en-US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667" y="4487752"/>
            <a:ext cx="8701471" cy="1379648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dirty="0" smtClean="0">
                <a:solidFill>
                  <a:srgbClr val="FFFFFF"/>
                </a:solidFill>
              </a:rPr>
              <a:t>H. Bartosik, T. </a:t>
            </a:r>
            <a:r>
              <a:rPr lang="en-US" dirty="0" err="1" smtClean="0">
                <a:solidFill>
                  <a:srgbClr val="FFFFFF"/>
                </a:solidFill>
              </a:rPr>
              <a:t>Bohl</a:t>
            </a:r>
            <a:r>
              <a:rPr lang="en-US" dirty="0">
                <a:solidFill>
                  <a:srgbClr val="FFFFFF"/>
                </a:solidFill>
              </a:rPr>
              <a:t>, S. </a:t>
            </a:r>
            <a:r>
              <a:rPr lang="en-US" dirty="0" err="1">
                <a:solidFill>
                  <a:srgbClr val="FFFFFF"/>
                </a:solidFill>
              </a:rPr>
              <a:t>Cettour</a:t>
            </a:r>
            <a:r>
              <a:rPr lang="en-US" dirty="0">
                <a:solidFill>
                  <a:srgbClr val="FFFFFF"/>
                </a:solidFill>
              </a:rPr>
              <a:t> Cave, V</a:t>
            </a:r>
            <a:r>
              <a:rPr lang="en-US" dirty="0" smtClean="0">
                <a:solidFill>
                  <a:srgbClr val="FFFFFF"/>
                </a:solidFill>
              </a:rPr>
              <a:t>. Kain, </a:t>
            </a:r>
          </a:p>
          <a:p>
            <a:pPr>
              <a:spcBef>
                <a:spcPts val="400"/>
              </a:spcBef>
            </a:pPr>
            <a:r>
              <a:rPr lang="en-US" dirty="0" smtClean="0">
                <a:solidFill>
                  <a:srgbClr val="FFFFFF"/>
                </a:solidFill>
              </a:rPr>
              <a:t>C. </a:t>
            </a:r>
            <a:r>
              <a:rPr lang="en-US" dirty="0" err="1" smtClean="0">
                <a:solidFill>
                  <a:srgbClr val="FFFFFF"/>
                </a:solidFill>
              </a:rPr>
              <a:t>Kornelis</a:t>
            </a:r>
            <a:r>
              <a:rPr lang="en-US" dirty="0" smtClean="0">
                <a:solidFill>
                  <a:srgbClr val="FFFFFF"/>
                </a:solidFill>
              </a:rPr>
              <a:t>, E. Shaposhnikova, A. </a:t>
            </a:r>
            <a:r>
              <a:rPr lang="en-US" dirty="0" err="1" smtClean="0">
                <a:solidFill>
                  <a:srgbClr val="FFFFFF"/>
                </a:solidFill>
              </a:rPr>
              <a:t>Lasheen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667" y="6361668"/>
            <a:ext cx="2372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LIU-SPS BD, 04.08.2016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1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 MHz component on spectrum analyzer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movie_20160802143200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31603" y="1435583"/>
            <a:ext cx="6251276" cy="46884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62774" y="1410925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tune kick at 2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460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 MHz component on spectrum analyzer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movie_20160802144500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31604" y="1435583"/>
            <a:ext cx="6251276" cy="46884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62774" y="1410925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tune kick at 2 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80029" y="5631419"/>
            <a:ext cx="1151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… zoomed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6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BLMS without tune kick – 800 MHz 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lms_LHCMD3_48bunches_BCMS_800MHz_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50" y="1037590"/>
            <a:ext cx="8718178" cy="581211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8569129" y="2724707"/>
            <a:ext cx="0" cy="86302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8569129" y="1861678"/>
            <a:ext cx="0" cy="86302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8338939" y="2127929"/>
            <a:ext cx="9049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28 GeV/c</a:t>
            </a:r>
            <a:endParaRPr lang="en-US" sz="15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8332718" y="3010648"/>
            <a:ext cx="9049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26 GeV/c</a:t>
            </a:r>
            <a:endParaRPr lang="en-US" sz="15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86508" y="3686368"/>
            <a:ext cx="0" cy="182469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15848" y="3994593"/>
            <a:ext cx="1175960" cy="3231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000000"/>
                </a:solidFill>
              </a:rPr>
              <a:t>ZS activation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0051" y="3634441"/>
            <a:ext cx="26725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</a:rPr>
              <a:t>losses in high dispersive regions</a:t>
            </a:r>
            <a:endParaRPr lang="en-US" sz="15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635960" y="3994593"/>
            <a:ext cx="0" cy="3231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911657" y="3994593"/>
            <a:ext cx="0" cy="3231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441834" y="3994593"/>
            <a:ext cx="0" cy="3231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674802" y="3994593"/>
            <a:ext cx="0" cy="3231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410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BLMS without tune kick – 800 MHz OFF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blms_LHCMD3_48bunches_BCMS_800MHz_OF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50" y="1037590"/>
            <a:ext cx="8718178" cy="581211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8569129" y="2724707"/>
            <a:ext cx="0" cy="86302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8569129" y="1861678"/>
            <a:ext cx="0" cy="86302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8338939" y="2127929"/>
            <a:ext cx="9049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28 GeV/c</a:t>
            </a:r>
            <a:endParaRPr lang="en-US" sz="15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8332718" y="3010648"/>
            <a:ext cx="9049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26 GeV/c</a:t>
            </a:r>
            <a:endParaRPr lang="en-US" sz="15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786508" y="3686368"/>
            <a:ext cx="0" cy="182469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15848" y="3994593"/>
            <a:ext cx="1175960" cy="3231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000000"/>
                </a:solidFill>
              </a:rPr>
              <a:t>ZS activation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40051" y="3634441"/>
            <a:ext cx="26725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</a:rPr>
              <a:t>losses in high dispersive regions</a:t>
            </a:r>
            <a:endParaRPr lang="en-US" sz="15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635960" y="3994593"/>
            <a:ext cx="0" cy="3231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911657" y="3994593"/>
            <a:ext cx="0" cy="3231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41834" y="3994593"/>
            <a:ext cx="0" cy="3231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674802" y="3994593"/>
            <a:ext cx="0" cy="3231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80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BLMS without tune kick – 800 MHz OFF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blms3_LHCMD3_48bunches_BCMS_800MHz_OF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50" y="1037590"/>
            <a:ext cx="8718178" cy="581211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8569129" y="2724707"/>
            <a:ext cx="0" cy="86302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8332718" y="3010648"/>
            <a:ext cx="9049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26 GeV/c</a:t>
            </a:r>
            <a:endParaRPr lang="en-US" sz="15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86508" y="3686368"/>
            <a:ext cx="0" cy="182469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15848" y="3994593"/>
            <a:ext cx="1175960" cy="3231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000000"/>
                </a:solidFill>
              </a:rPr>
              <a:t>ZS activation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23551" y="3634441"/>
            <a:ext cx="26725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</a:rPr>
              <a:t>losses in high dispersive regions</a:t>
            </a:r>
            <a:endParaRPr lang="en-US" sz="15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635960" y="3994593"/>
            <a:ext cx="0" cy="3231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441834" y="3994593"/>
            <a:ext cx="0" cy="3231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674802" y="3994593"/>
            <a:ext cx="0" cy="3231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453458" y="3985410"/>
            <a:ext cx="0" cy="3231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449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BLMS without tune kick – 800 MHz OFF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blms4_LHCMD3_48bunches_BCMS_800MHz_OF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50" y="1037590"/>
            <a:ext cx="8718178" cy="581211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8569129" y="1861678"/>
            <a:ext cx="0" cy="86302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8338939" y="2127929"/>
            <a:ext cx="9049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28 GeV/c</a:t>
            </a:r>
            <a:endParaRPr lang="en-US" sz="15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86508" y="3686368"/>
            <a:ext cx="0" cy="182469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15848" y="3994593"/>
            <a:ext cx="1175960" cy="3231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/>
              <a:t>ZS activation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23551" y="3634441"/>
            <a:ext cx="26725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</a:rPr>
              <a:t>losses in high dispersive regions</a:t>
            </a:r>
            <a:endParaRPr lang="en-US" sz="15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441834" y="3994593"/>
            <a:ext cx="0" cy="3231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674802" y="3994593"/>
            <a:ext cx="0" cy="3231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437686" y="3994593"/>
            <a:ext cx="0" cy="3231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552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 as function of SPS bucket area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BCMS beam </a:t>
            </a:r>
            <a:r>
              <a:rPr lang="en-US" dirty="0" smtClean="0"/>
              <a:t>on special MD cycle (6 </a:t>
            </a:r>
            <a:r>
              <a:rPr lang="en-US" dirty="0" err="1" smtClean="0"/>
              <a:t>bp</a:t>
            </a:r>
            <a:r>
              <a:rPr lang="en-US" dirty="0" smtClean="0"/>
              <a:t> flat bottom + ramp to 28 GeV/c plateau)</a:t>
            </a:r>
            <a:endParaRPr lang="en-US" dirty="0"/>
          </a:p>
          <a:p>
            <a:pPr lvl="1"/>
            <a:r>
              <a:rPr lang="en-US" dirty="0" smtClean="0"/>
              <a:t>48 bunches, ~1.3e11 </a:t>
            </a:r>
            <a:r>
              <a:rPr lang="en-US" dirty="0"/>
              <a:t>p/b </a:t>
            </a:r>
            <a:r>
              <a:rPr lang="en-US" dirty="0" smtClean="0"/>
              <a:t>injected</a:t>
            </a:r>
            <a:r>
              <a:rPr lang="en-US" dirty="0"/>
              <a:t>, 4 ns bunch length at injection</a:t>
            </a:r>
            <a:endParaRPr lang="en-US" dirty="0" smtClean="0"/>
          </a:p>
          <a:p>
            <a:pPr lvl="1"/>
            <a:r>
              <a:rPr lang="en-US" dirty="0" smtClean="0"/>
              <a:t>Constant bucket area along the cycle</a:t>
            </a:r>
          </a:p>
          <a:p>
            <a:r>
              <a:rPr lang="en-US" dirty="0"/>
              <a:t>Comparison of losses at flat bottom and total losses until 28 GeV/c </a:t>
            </a:r>
            <a:r>
              <a:rPr lang="en-US" dirty="0" smtClean="0"/>
              <a:t>plateau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800 MHz enhances losses on flat bottom, but no impact on total transmission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bucket_area_scan_26GeV_800MHz O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6"/>
          <a:stretch/>
        </p:blipFill>
        <p:spPr>
          <a:xfrm>
            <a:off x="4589447" y="2890765"/>
            <a:ext cx="4408728" cy="3251848"/>
          </a:xfrm>
          <a:prstGeom prst="rect">
            <a:avLst/>
          </a:prstGeom>
        </p:spPr>
      </p:pic>
      <p:pic>
        <p:nvPicPr>
          <p:cNvPr id="10" name="Picture 9" descr="bucket_area_scan_26GeV_800MHz OFF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0" y="2890765"/>
            <a:ext cx="4408727" cy="332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72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25 ns nominal intensity 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Losses </a:t>
            </a:r>
            <a:r>
              <a:rPr lang="en-US" dirty="0" smtClean="0">
                <a:solidFill>
                  <a:srgbClr val="FF0000"/>
                </a:solidFill>
              </a:rPr>
              <a:t>mainly </a:t>
            </a:r>
            <a:r>
              <a:rPr lang="en-US" dirty="0">
                <a:solidFill>
                  <a:srgbClr val="FF0000"/>
                </a:solidFill>
              </a:rPr>
              <a:t>longitudinal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About 3.5% losses </a:t>
            </a:r>
            <a:r>
              <a:rPr lang="en-US" b="1" dirty="0" smtClean="0">
                <a:solidFill>
                  <a:srgbClr val="FF0000"/>
                </a:solidFill>
              </a:rPr>
              <a:t>due </a:t>
            </a:r>
            <a:r>
              <a:rPr lang="en-US" b="1" dirty="0">
                <a:solidFill>
                  <a:srgbClr val="FF0000"/>
                </a:solidFill>
              </a:rPr>
              <a:t>to uncaptured </a:t>
            </a:r>
            <a:r>
              <a:rPr lang="en-US" b="1" dirty="0" smtClean="0">
                <a:solidFill>
                  <a:srgbClr val="FF0000"/>
                </a:solidFill>
              </a:rPr>
              <a:t>beam (4 </a:t>
            </a:r>
            <a:r>
              <a:rPr lang="en-US" b="1" dirty="0">
                <a:solidFill>
                  <a:srgbClr val="FF0000"/>
                </a:solidFill>
              </a:rPr>
              <a:t>ns bunch length at </a:t>
            </a:r>
            <a:r>
              <a:rPr lang="en-US" b="1" dirty="0" smtClean="0">
                <a:solidFill>
                  <a:srgbClr val="FF0000"/>
                </a:solidFill>
              </a:rPr>
              <a:t>injection)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About 2% loses at start of acceleration due to particles spilling out of the bucket</a:t>
            </a:r>
          </a:p>
          <a:p>
            <a:pPr lvl="1"/>
            <a:r>
              <a:rPr lang="en-US" dirty="0"/>
              <a:t>BLMs show losses in high dispersive regions for both flat bottom and acceleration</a:t>
            </a:r>
          </a:p>
          <a:p>
            <a:pPr lvl="1"/>
            <a:r>
              <a:rPr lang="en-US" dirty="0" smtClean="0"/>
              <a:t>Particles spilling out of bucket observed on spectrum analyzer when arriving at 28 GeV/c plateau</a:t>
            </a:r>
          </a:p>
          <a:p>
            <a:pPr lvl="1"/>
            <a:r>
              <a:rPr lang="en-US" dirty="0" smtClean="0"/>
              <a:t>Losses </a:t>
            </a:r>
            <a:r>
              <a:rPr lang="en-US" dirty="0"/>
              <a:t>observed even </a:t>
            </a:r>
            <a:r>
              <a:rPr lang="en-US" dirty="0" smtClean="0"/>
              <a:t>on 28 </a:t>
            </a:r>
            <a:r>
              <a:rPr lang="en-US" dirty="0"/>
              <a:t>GeV/c </a:t>
            </a:r>
            <a:r>
              <a:rPr lang="en-US" dirty="0" smtClean="0"/>
              <a:t>plateau (also longitudinal?)</a:t>
            </a:r>
            <a:endParaRPr lang="en-US" dirty="0"/>
          </a:p>
          <a:p>
            <a:pPr lvl="1"/>
            <a:r>
              <a:rPr lang="en-US" dirty="0" smtClean="0"/>
              <a:t>Without </a:t>
            </a:r>
            <a:r>
              <a:rPr lang="en-US" dirty="0"/>
              <a:t>800 MHz, losses on flat bottom only about 1% over 7.2 s (could still be due to uncaptured beam since BLMs show losses in high dispersive regions)</a:t>
            </a:r>
          </a:p>
          <a:p>
            <a:pPr lvl="1"/>
            <a:r>
              <a:rPr lang="en-US" dirty="0" smtClean="0"/>
              <a:t>800 MHz RF enhances losses of uncaptured beam on flat bottom, no impact on total transmission </a:t>
            </a:r>
            <a:r>
              <a:rPr lang="en-US" dirty="0"/>
              <a:t>since the same particles would be lost </a:t>
            </a:r>
            <a:r>
              <a:rPr lang="en-US" dirty="0" smtClean="0"/>
              <a:t>anyhow (loss mechanism to be understood)</a:t>
            </a:r>
          </a:p>
          <a:p>
            <a:r>
              <a:rPr lang="en-US" dirty="0" smtClean="0"/>
              <a:t>Bucket area scan</a:t>
            </a:r>
          </a:p>
          <a:p>
            <a:pPr lvl="1"/>
            <a:r>
              <a:rPr lang="en-US" dirty="0" smtClean="0"/>
              <a:t>Below operational setting of 0.6 </a:t>
            </a:r>
            <a:r>
              <a:rPr lang="en-US" dirty="0" err="1" smtClean="0"/>
              <a:t>eVs</a:t>
            </a:r>
            <a:r>
              <a:rPr lang="en-US" dirty="0" smtClean="0"/>
              <a:t>, bucket area too small for incoming distribution</a:t>
            </a:r>
          </a:p>
          <a:p>
            <a:pPr lvl="1"/>
            <a:r>
              <a:rPr lang="en-US" dirty="0" smtClean="0"/>
              <a:t>Above 0.65 </a:t>
            </a:r>
            <a:r>
              <a:rPr lang="en-US" dirty="0" err="1" smtClean="0"/>
              <a:t>eVs</a:t>
            </a:r>
            <a:r>
              <a:rPr lang="en-US" dirty="0" smtClean="0"/>
              <a:t> the total losses start to increase because of momentum acceptance</a:t>
            </a:r>
          </a:p>
          <a:p>
            <a:pPr lvl="1"/>
            <a:r>
              <a:rPr lang="en-US" dirty="0" smtClean="0"/>
              <a:t>800 MHz enhances loss of uncaptured beam on flat bottom, but practically no impact on total losses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008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Try to minimize longitudinal losses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Use additional 40 MHz (or 80 MHz) cavity with optimal timing for bunch rotation in PS in routine operation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 continue studies of PS-to-SPS transfer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Reduce initial SPS ramp rate to minimize losses out of the bucket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Start to investigate alternative options in view of LIU parameters </a:t>
            </a:r>
            <a:r>
              <a:rPr lang="en-US" dirty="0" smtClean="0"/>
              <a:t>(e.g. RF capture system in SPS, further optimization of bunch rotation in PS with additional RF, ways to reduce longitudinal emittance in PS while maintaining beam stability)</a:t>
            </a:r>
          </a:p>
          <a:p>
            <a:r>
              <a:rPr lang="en-US" b="1" dirty="0" smtClean="0"/>
              <a:t>Experimental studies to distinguish e-cloud from longitudinal impedance effects</a:t>
            </a:r>
          </a:p>
          <a:p>
            <a:pPr lvl="1"/>
            <a:r>
              <a:rPr lang="en-US" dirty="0" smtClean="0"/>
              <a:t>Scaling of bunch-by-bunch losses as function of intensity and train length</a:t>
            </a:r>
          </a:p>
          <a:p>
            <a:pPr lvl="1"/>
            <a:r>
              <a:rPr lang="en-US" dirty="0" smtClean="0"/>
              <a:t>Further characterization of losses with high intensity 25 ns beam (like 2015 scrubbing run)</a:t>
            </a:r>
          </a:p>
          <a:p>
            <a:pPr lvl="1"/>
            <a:r>
              <a:rPr lang="en-US" dirty="0" smtClean="0"/>
              <a:t>8b+4e vs. 25 ns standard/BCMS</a:t>
            </a:r>
          </a:p>
          <a:p>
            <a:r>
              <a:rPr lang="en-US" b="1" dirty="0" smtClean="0"/>
              <a:t>Simulations </a:t>
            </a:r>
            <a:r>
              <a:rPr lang="en-US" dirty="0" smtClean="0"/>
              <a:t>to compare e</a:t>
            </a:r>
            <a:r>
              <a:rPr lang="en-US" dirty="0"/>
              <a:t>-cloud </a:t>
            </a:r>
            <a:r>
              <a:rPr lang="en-US" dirty="0" smtClean="0"/>
              <a:t>with longitudinal impedance for LIU intensity</a:t>
            </a:r>
          </a:p>
          <a:p>
            <a:pPr lvl="1"/>
            <a:r>
              <a:rPr lang="en-US" b="1" dirty="0" smtClean="0"/>
              <a:t>Stable phase shift due to e-cloud for best guess of SEYs</a:t>
            </a:r>
          </a:p>
          <a:p>
            <a:pPr lvl="1"/>
            <a:r>
              <a:rPr lang="en-US" b="1" dirty="0" smtClean="0"/>
              <a:t>Bunch-to-bunch stable </a:t>
            </a:r>
            <a:r>
              <a:rPr lang="en-US" b="1" dirty="0"/>
              <a:t>phase shift </a:t>
            </a:r>
            <a:r>
              <a:rPr lang="en-US" b="1" dirty="0" smtClean="0"/>
              <a:t>due to longitudinal impedance for 72 bunches</a:t>
            </a:r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21478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203200" y="4889500"/>
            <a:ext cx="8763034" cy="1111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0000" marR="0" lvl="0" indent="-18720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5A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Thank you for your attention!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5A0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81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Introduction: SPS cycle (nominal </a:t>
            </a:r>
            <a:r>
              <a:rPr lang="en-US" dirty="0"/>
              <a:t>intensity)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1009820" y="1794738"/>
            <a:ext cx="7238609" cy="4756245"/>
            <a:chOff x="1497618" y="2635250"/>
            <a:chExt cx="6148765" cy="40401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4" t="5662"/>
            <a:stretch/>
          </p:blipFill>
          <p:spPr>
            <a:xfrm>
              <a:off x="1497618" y="2635250"/>
              <a:ext cx="6148765" cy="404014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028825" y="2825749"/>
              <a:ext cx="2845593" cy="3416300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05378" y="1102191"/>
            <a:ext cx="2409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2C8447"/>
                </a:solidFill>
              </a:rPr>
              <a:t>Within 11 s, 4 batches of 72 bunches each are injected at 26 </a:t>
            </a:r>
            <a:r>
              <a:rPr lang="en-US" sz="1600" b="1" dirty="0" err="1" smtClean="0">
                <a:solidFill>
                  <a:srgbClr val="2C8447"/>
                </a:solidFill>
              </a:rPr>
              <a:t>GeV</a:t>
            </a:r>
            <a:r>
              <a:rPr lang="en-US" sz="1600" b="1" dirty="0" smtClean="0">
                <a:solidFill>
                  <a:srgbClr val="2C8447"/>
                </a:solidFill>
              </a:rPr>
              <a:t>/c.</a:t>
            </a:r>
            <a:endParaRPr lang="en-GB" sz="1600" b="1" dirty="0">
              <a:solidFill>
                <a:srgbClr val="2C8447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35181" y="5082004"/>
            <a:ext cx="3349963" cy="397344"/>
            <a:chOff x="1770811" y="5082004"/>
            <a:chExt cx="3349963" cy="397344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770811" y="5479348"/>
              <a:ext cx="334996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551678" y="5082004"/>
              <a:ext cx="178735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incoherent losses</a:t>
              </a:r>
              <a:endParaRPr lang="en-US" sz="16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882118" y="1822790"/>
            <a:ext cx="3037640" cy="2174099"/>
            <a:chOff x="2017748" y="1822790"/>
            <a:chExt cx="3037640" cy="2174099"/>
          </a:xfrm>
        </p:grpSpPr>
        <p:sp>
          <p:nvSpPr>
            <p:cNvPr id="11" name="TextBox 10"/>
            <p:cNvSpPr txBox="1"/>
            <p:nvPr/>
          </p:nvSpPr>
          <p:spPr>
            <a:xfrm>
              <a:off x="2017748" y="2128243"/>
              <a:ext cx="2879765" cy="58477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Loss of </a:t>
              </a:r>
              <a:r>
                <a:rPr lang="en-US" sz="1600" b="1" dirty="0"/>
                <a:t>circulating </a:t>
              </a:r>
              <a:r>
                <a:rPr lang="en-US" sz="1600" b="1" dirty="0" smtClean="0"/>
                <a:t>un-captured beam due to injection kicker</a:t>
              </a:r>
              <a:endParaRPr lang="en-US" sz="1600" b="1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3962277" y="2760051"/>
              <a:ext cx="0" cy="32015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868236" y="3676737"/>
              <a:ext cx="0" cy="32015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055388" y="1822790"/>
              <a:ext cx="0" cy="32015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2416048" y="5605525"/>
            <a:ext cx="17873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total losses ~5%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65668" y="3102817"/>
            <a:ext cx="4465087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Questions 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What is the nature of the incoherent losses on flat bottom?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How will these losses behave with LIU intensity?</a:t>
            </a:r>
          </a:p>
        </p:txBody>
      </p:sp>
      <p:sp>
        <p:nvSpPr>
          <p:cNvPr id="12" name="Oval 11"/>
          <p:cNvSpPr/>
          <p:nvPr/>
        </p:nvSpPr>
        <p:spPr>
          <a:xfrm>
            <a:off x="2232726" y="3316498"/>
            <a:ext cx="4536504" cy="75206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6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 of 800 MHz RF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143000"/>
            <a:ext cx="8763034" cy="5539311"/>
          </a:xfrm>
        </p:spPr>
        <p:txBody>
          <a:bodyPr>
            <a:normAutofit/>
          </a:bodyPr>
          <a:lstStyle/>
          <a:p>
            <a:r>
              <a:rPr lang="en-US" dirty="0"/>
              <a:t>BCMS beam </a:t>
            </a:r>
            <a:r>
              <a:rPr lang="en-US" dirty="0" smtClean="0"/>
              <a:t>on LHC25NS cycle (9 </a:t>
            </a:r>
            <a:r>
              <a:rPr lang="en-US" dirty="0" err="1" smtClean="0"/>
              <a:t>bp</a:t>
            </a:r>
            <a:r>
              <a:rPr lang="en-US" dirty="0" smtClean="0"/>
              <a:t> flat bottom)</a:t>
            </a:r>
            <a:endParaRPr lang="en-US" dirty="0"/>
          </a:p>
          <a:p>
            <a:pPr lvl="1"/>
            <a:r>
              <a:rPr lang="en-US" dirty="0" smtClean="0"/>
              <a:t>48 </a:t>
            </a:r>
            <a:r>
              <a:rPr lang="en-US" dirty="0" smtClean="0"/>
              <a:t>bunches, ~1.4e11 </a:t>
            </a:r>
            <a:r>
              <a:rPr lang="en-US" dirty="0" smtClean="0"/>
              <a:t>p/b </a:t>
            </a:r>
            <a:r>
              <a:rPr lang="en-US" dirty="0" smtClean="0"/>
              <a:t>injected, 4 ns bunch length at injection</a:t>
            </a:r>
            <a:endParaRPr lang="en-US" dirty="0" smtClean="0"/>
          </a:p>
          <a:p>
            <a:pPr lvl="1"/>
            <a:r>
              <a:rPr lang="en-US" dirty="0" smtClean="0"/>
              <a:t>Beam dump at 30 GeV/</a:t>
            </a:r>
            <a:r>
              <a:rPr lang="en-US" dirty="0" smtClean="0"/>
              <a:t>c (maximum energy for TIDH)</a:t>
            </a:r>
            <a:endParaRPr lang="en-US" dirty="0" smtClean="0"/>
          </a:p>
          <a:p>
            <a:pPr lvl="1"/>
            <a:r>
              <a:rPr lang="en-US" dirty="0"/>
              <a:t>800 MHz RF voltage at 10% of 200 MHz</a:t>
            </a:r>
          </a:p>
          <a:p>
            <a:pPr lvl="1"/>
            <a:r>
              <a:rPr lang="en-US" dirty="0" smtClean="0"/>
              <a:t>DC</a:t>
            </a:r>
            <a:r>
              <a:rPr lang="en-US" dirty="0" smtClean="0"/>
              <a:t>-BCT averaged over &gt;25 shots 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800 </a:t>
            </a:r>
            <a:r>
              <a:rPr lang="en-US" b="1" dirty="0">
                <a:solidFill>
                  <a:srgbClr val="FF0000"/>
                </a:solidFill>
              </a:rPr>
              <a:t>MHz enhances losses on flat bottom, but same total </a:t>
            </a:r>
            <a:r>
              <a:rPr lang="en-US" b="1" dirty="0" smtClean="0">
                <a:solidFill>
                  <a:srgbClr val="FF0000"/>
                </a:solidFill>
              </a:rPr>
              <a:t>transmission!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2"/>
            <a:endParaRPr lang="en-US" dirty="0" smtClean="0"/>
          </a:p>
        </p:txBody>
      </p:sp>
      <p:pic>
        <p:nvPicPr>
          <p:cNvPr id="9" name="Picture 8" descr="bct_average_LHC25NS_48bunches_BCMS_800MHz_OF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0" y="3003467"/>
            <a:ext cx="4373657" cy="3124041"/>
          </a:xfrm>
          <a:prstGeom prst="rect">
            <a:avLst/>
          </a:prstGeom>
        </p:spPr>
      </p:pic>
      <p:pic>
        <p:nvPicPr>
          <p:cNvPr id="11" name="Picture 10" descr="bct_average_LHC25NS_48bunches_BCMS_800MHz_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07" y="3003466"/>
            <a:ext cx="4373657" cy="312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1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Losses </a:t>
            </a:r>
            <a:r>
              <a:rPr lang="en-US" dirty="0"/>
              <a:t>with </a:t>
            </a:r>
            <a:r>
              <a:rPr lang="en-US" dirty="0" smtClean="0"/>
              <a:t>and without </a:t>
            </a:r>
            <a:r>
              <a:rPr lang="en-US" dirty="0"/>
              <a:t>800 MHz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osses_800MHz_fu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58" y="1187203"/>
            <a:ext cx="7315200" cy="54864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898771" y="3316498"/>
            <a:ext cx="252758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0991" y="2947166"/>
            <a:ext cx="1437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800 MHz 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13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Acceleration to 28 GeV/c flat portion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BCMS beam </a:t>
            </a:r>
            <a:r>
              <a:rPr lang="en-US" dirty="0" smtClean="0"/>
              <a:t>on special MD cycle (6 </a:t>
            </a:r>
            <a:r>
              <a:rPr lang="en-US" dirty="0" err="1" smtClean="0"/>
              <a:t>bp</a:t>
            </a:r>
            <a:r>
              <a:rPr lang="en-US" dirty="0" smtClean="0"/>
              <a:t> flat bottom + ramp to 28 GeV/c plateau)</a:t>
            </a:r>
            <a:endParaRPr lang="en-US" dirty="0"/>
          </a:p>
          <a:p>
            <a:pPr lvl="1"/>
            <a:r>
              <a:rPr lang="en-US" dirty="0" smtClean="0"/>
              <a:t>48 bunches, ~1.35e11 </a:t>
            </a:r>
            <a:r>
              <a:rPr lang="en-US" dirty="0"/>
              <a:t>p/b </a:t>
            </a:r>
            <a:r>
              <a:rPr lang="en-US" dirty="0" smtClean="0"/>
              <a:t>injected</a:t>
            </a:r>
            <a:r>
              <a:rPr lang="en-US" dirty="0"/>
              <a:t>, 4 ns bunch length at injection</a:t>
            </a:r>
            <a:endParaRPr lang="en-US" dirty="0" smtClean="0"/>
          </a:p>
          <a:p>
            <a:pPr lvl="1"/>
            <a:r>
              <a:rPr lang="en-US" dirty="0"/>
              <a:t>Programmed constant bucket area of 0.6 </a:t>
            </a:r>
            <a:r>
              <a:rPr lang="en-US" dirty="0" err="1" smtClean="0"/>
              <a:t>eVs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Still losses at 28 GeV/c plateau (but less) and also when starting to ramp to 30 GeV/c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9" name="Picture 8" descr="qkick_800_MHz_ON_withoutKic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" y="2702304"/>
            <a:ext cx="4546902" cy="341017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90870" y="2529698"/>
            <a:ext cx="8513890" cy="2929311"/>
            <a:chOff x="18250" y="2702304"/>
            <a:chExt cx="8513890" cy="2929311"/>
          </a:xfrm>
        </p:grpSpPr>
        <p:pic>
          <p:nvPicPr>
            <p:cNvPr id="11" name="Picture 10" descr="qkick_zoom_800_MHz_ON_withoutKick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0821" y="2705625"/>
              <a:ext cx="3901319" cy="292599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8250" y="3156221"/>
              <a:ext cx="4173837" cy="641108"/>
            </a:xfrm>
            <a:prstGeom prst="rect">
              <a:avLst/>
            </a:prstGeom>
            <a:noFill/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4192087" y="2702305"/>
              <a:ext cx="426404" cy="4539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192087" y="3797329"/>
              <a:ext cx="426404" cy="18342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4618491" y="2702304"/>
              <a:ext cx="3901319" cy="2929311"/>
            </a:xfrm>
            <a:prstGeom prst="rect">
              <a:avLst/>
            </a:prstGeom>
            <a:noFill/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4805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 MHz component on spectrum analyzer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movie_20160729191300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31603" y="1435584"/>
            <a:ext cx="6251276" cy="468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1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of un-captured beam with Q-kicker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BCMS beam </a:t>
            </a:r>
            <a:r>
              <a:rPr lang="en-US" dirty="0" smtClean="0"/>
              <a:t>on special MD cycle (6 </a:t>
            </a:r>
            <a:r>
              <a:rPr lang="en-US" dirty="0" err="1" smtClean="0"/>
              <a:t>bp</a:t>
            </a:r>
            <a:r>
              <a:rPr lang="en-US" dirty="0" smtClean="0"/>
              <a:t> flat bottom + ramp to 28 GeV/c plateau)</a:t>
            </a:r>
            <a:endParaRPr lang="en-US" dirty="0"/>
          </a:p>
          <a:p>
            <a:pPr lvl="1"/>
            <a:r>
              <a:rPr lang="en-US" dirty="0" smtClean="0"/>
              <a:t>48 bunches, ~1.35e11 </a:t>
            </a:r>
            <a:r>
              <a:rPr lang="en-US" dirty="0"/>
              <a:t>p/b </a:t>
            </a:r>
            <a:r>
              <a:rPr lang="en-US" dirty="0" smtClean="0"/>
              <a:t>injected</a:t>
            </a:r>
          </a:p>
          <a:p>
            <a:pPr lvl="1"/>
            <a:r>
              <a:rPr lang="en-US" dirty="0"/>
              <a:t>Programmed constant bucket area of 0.6 </a:t>
            </a:r>
            <a:r>
              <a:rPr lang="en-US" dirty="0" err="1"/>
              <a:t>eVs</a:t>
            </a:r>
            <a:endParaRPr lang="en-US" dirty="0"/>
          </a:p>
          <a:p>
            <a:pPr lvl="1"/>
            <a:r>
              <a:rPr lang="en-US" b="1" dirty="0" smtClean="0"/>
              <a:t>Maximum vertical tune kicker strength on empty buckets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043" t="37152" r="-369" b="32585"/>
          <a:stretch/>
        </p:blipFill>
        <p:spPr>
          <a:xfrm>
            <a:off x="511260" y="2638405"/>
            <a:ext cx="8218157" cy="336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67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of un-captured beam with Q-kicker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BCMS beam </a:t>
            </a:r>
            <a:r>
              <a:rPr lang="en-US" dirty="0" smtClean="0"/>
              <a:t>on special MD cycle (6 </a:t>
            </a:r>
            <a:r>
              <a:rPr lang="en-US" dirty="0" err="1" smtClean="0"/>
              <a:t>bp</a:t>
            </a:r>
            <a:r>
              <a:rPr lang="en-US" dirty="0" smtClean="0"/>
              <a:t> flat bottom + ramp to 28 GeV/c plateau)</a:t>
            </a:r>
            <a:endParaRPr lang="en-US" dirty="0"/>
          </a:p>
          <a:p>
            <a:pPr lvl="1"/>
            <a:r>
              <a:rPr lang="en-US" dirty="0"/>
              <a:t>48 bunches, ~1.35e11 p/b </a:t>
            </a:r>
            <a:r>
              <a:rPr lang="en-US" dirty="0" smtClean="0"/>
              <a:t>injected</a:t>
            </a:r>
            <a:r>
              <a:rPr lang="en-US" dirty="0"/>
              <a:t>, 4 ns bunch length at injection</a:t>
            </a:r>
            <a:endParaRPr lang="en-US" dirty="0" smtClean="0"/>
          </a:p>
          <a:p>
            <a:pPr lvl="1"/>
            <a:r>
              <a:rPr lang="en-US" dirty="0" smtClean="0"/>
              <a:t>Programmed constant bucket area of 0.6 </a:t>
            </a:r>
            <a:r>
              <a:rPr lang="en-US" dirty="0" err="1" smtClean="0"/>
              <a:t>eVs</a:t>
            </a:r>
            <a:endParaRPr lang="en-US" dirty="0"/>
          </a:p>
          <a:p>
            <a:pPr lvl="1"/>
            <a:r>
              <a:rPr lang="en-US" dirty="0" smtClean="0"/>
              <a:t>Maximum vertical tune kicker strength on empty buckets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About 3.5% losses due to uncaptured beam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About 2% loses at start of acceleration due to particles spilling out of the bucket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Picture 6" descr="qkick_800_MHz_OF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" y="2874911"/>
            <a:ext cx="4546902" cy="3410176"/>
          </a:xfrm>
          <a:prstGeom prst="rect">
            <a:avLst/>
          </a:prstGeom>
        </p:spPr>
      </p:pic>
      <p:pic>
        <p:nvPicPr>
          <p:cNvPr id="4" name="Picture 3" descr="qkick_zoom_800_MHz_OFF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" y="2878231"/>
            <a:ext cx="4546902" cy="3410177"/>
          </a:xfrm>
          <a:prstGeom prst="rect">
            <a:avLst/>
          </a:prstGeom>
        </p:spPr>
      </p:pic>
      <p:pic>
        <p:nvPicPr>
          <p:cNvPr id="5" name="Picture 4" descr="qkick_zoom_800_MHz_ON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8"/>
          <a:stretch/>
        </p:blipFill>
        <p:spPr>
          <a:xfrm>
            <a:off x="4618490" y="2874911"/>
            <a:ext cx="4546901" cy="3277254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2096046" y="3501433"/>
            <a:ext cx="1661357" cy="489221"/>
            <a:chOff x="2096046" y="3328827"/>
            <a:chExt cx="1661357" cy="489221"/>
          </a:xfrm>
        </p:grpSpPr>
        <p:sp>
          <p:nvSpPr>
            <p:cNvPr id="9" name="TextBox 8"/>
            <p:cNvSpPr txBox="1"/>
            <p:nvPr/>
          </p:nvSpPr>
          <p:spPr>
            <a:xfrm>
              <a:off x="2453609" y="3328827"/>
              <a:ext cx="130379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same loss rate</a:t>
              </a:r>
              <a:endParaRPr lang="en-US" sz="15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2096046" y="3353485"/>
              <a:ext cx="357563" cy="16027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2096046" y="3514277"/>
              <a:ext cx="357564" cy="3037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6785775" y="3280564"/>
            <a:ext cx="1783354" cy="1094345"/>
            <a:chOff x="6785775" y="3107958"/>
            <a:chExt cx="1783354" cy="1094345"/>
          </a:xfrm>
        </p:grpSpPr>
        <p:sp>
          <p:nvSpPr>
            <p:cNvPr id="14" name="TextBox 13"/>
            <p:cNvSpPr txBox="1"/>
            <p:nvPr/>
          </p:nvSpPr>
          <p:spPr>
            <a:xfrm>
              <a:off x="7180325" y="3648305"/>
              <a:ext cx="138880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loss rate like 800 MHz OFF</a:t>
              </a:r>
              <a:endParaRPr lang="en-US" sz="1500" dirty="0"/>
            </a:p>
          </p:txBody>
        </p:sp>
        <p:cxnSp>
          <p:nvCxnSpPr>
            <p:cNvPr id="15" name="Straight Arrow Connector 14"/>
            <p:cNvCxnSpPr>
              <a:stCxn id="14" idx="1"/>
            </p:cNvCxnSpPr>
            <p:nvPr/>
          </p:nvCxnSpPr>
          <p:spPr>
            <a:xfrm flipH="1">
              <a:off x="6785775" y="3925304"/>
              <a:ext cx="39455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217315" y="3107958"/>
              <a:ext cx="95382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e</a:t>
              </a:r>
              <a:r>
                <a:rPr lang="en-US" sz="1500" dirty="0" smtClean="0"/>
                <a:t>nhanced </a:t>
              </a:r>
              <a:br>
                <a:rPr lang="en-US" sz="1500" dirty="0" smtClean="0"/>
              </a:br>
              <a:r>
                <a:rPr lang="en-US" sz="1500" dirty="0" smtClean="0"/>
                <a:t>loss rate</a:t>
              </a:r>
              <a:endParaRPr lang="en-US" sz="15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6785775" y="3384132"/>
              <a:ext cx="39455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/>
          <p:cNvCxnSpPr/>
          <p:nvPr/>
        </p:nvCxnSpPr>
        <p:spPr>
          <a:xfrm flipV="1">
            <a:off x="1025718" y="4214632"/>
            <a:ext cx="0" cy="34709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028867" y="4217202"/>
            <a:ext cx="0" cy="34709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06143" y="4290488"/>
            <a:ext cx="10567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tune kicker</a:t>
            </a:r>
            <a:endParaRPr lang="en-US" sz="150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629133" y="4214632"/>
            <a:ext cx="0" cy="34709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632282" y="4217202"/>
            <a:ext cx="0" cy="34709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609558" y="4290488"/>
            <a:ext cx="10567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tune kicker</a:t>
            </a:r>
            <a:endParaRPr lang="en-US" sz="15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3896179" y="4685016"/>
            <a:ext cx="4451015" cy="323165"/>
            <a:chOff x="3896179" y="4512410"/>
            <a:chExt cx="4451015" cy="32316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3896179" y="4598713"/>
              <a:ext cx="4451015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252448" y="4512410"/>
              <a:ext cx="204984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solidFill>
                    <a:srgbClr val="FF0000"/>
                  </a:solidFill>
                </a:rPr>
                <a:t>same total transmission</a:t>
              </a:r>
              <a:endParaRPr lang="en-US" sz="15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1761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of un-captured beam with Q-kicker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BCMS beam </a:t>
            </a:r>
            <a:r>
              <a:rPr lang="en-US" dirty="0" smtClean="0"/>
              <a:t>on special MD cycle (6 </a:t>
            </a:r>
            <a:r>
              <a:rPr lang="en-US" dirty="0" err="1" smtClean="0"/>
              <a:t>bp</a:t>
            </a:r>
            <a:r>
              <a:rPr lang="en-US" dirty="0" smtClean="0"/>
              <a:t> flat bottom + ramp to 28 GeV/c plateau)</a:t>
            </a:r>
            <a:endParaRPr lang="en-US" dirty="0"/>
          </a:p>
          <a:p>
            <a:pPr lvl="1"/>
            <a:r>
              <a:rPr lang="en-US" dirty="0"/>
              <a:t>48 bunches, ~1.35e11 p/b </a:t>
            </a:r>
            <a:r>
              <a:rPr lang="en-US" dirty="0" smtClean="0"/>
              <a:t>injected</a:t>
            </a:r>
            <a:r>
              <a:rPr lang="en-US" dirty="0"/>
              <a:t>, 4 ns bunch length at injection</a:t>
            </a:r>
            <a:endParaRPr lang="en-US" dirty="0" smtClean="0"/>
          </a:p>
          <a:p>
            <a:pPr lvl="1"/>
            <a:r>
              <a:rPr lang="en-US" dirty="0" smtClean="0"/>
              <a:t>Programmed constant bucket area of 0.6 </a:t>
            </a:r>
            <a:r>
              <a:rPr lang="en-US" dirty="0" err="1" smtClean="0"/>
              <a:t>eVs</a:t>
            </a:r>
            <a:endParaRPr lang="en-US" dirty="0"/>
          </a:p>
          <a:p>
            <a:pPr lvl="1"/>
            <a:r>
              <a:rPr lang="en-US" dirty="0" smtClean="0"/>
              <a:t>Maximum vertical tune kicker strength on empty buckets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About 3.5% losses due to uncaptured beam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About 2% loses at start of acceleration due to particles spilling out of the bucket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 descr="qkick_zoom_800_MHz_O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8"/>
          <a:stretch/>
        </p:blipFill>
        <p:spPr>
          <a:xfrm>
            <a:off x="4618490" y="2874911"/>
            <a:ext cx="4546901" cy="3277254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6785775" y="3280564"/>
            <a:ext cx="1783354" cy="1094345"/>
            <a:chOff x="6785775" y="3107958"/>
            <a:chExt cx="1783354" cy="1094345"/>
          </a:xfrm>
        </p:grpSpPr>
        <p:sp>
          <p:nvSpPr>
            <p:cNvPr id="14" name="TextBox 13"/>
            <p:cNvSpPr txBox="1"/>
            <p:nvPr/>
          </p:nvSpPr>
          <p:spPr>
            <a:xfrm>
              <a:off x="7180325" y="3648305"/>
              <a:ext cx="138880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loss rate like 800 MHz OFF</a:t>
              </a:r>
              <a:endParaRPr lang="en-US" sz="1500" dirty="0"/>
            </a:p>
          </p:txBody>
        </p:sp>
        <p:cxnSp>
          <p:nvCxnSpPr>
            <p:cNvPr id="15" name="Straight Arrow Connector 14"/>
            <p:cNvCxnSpPr>
              <a:stCxn id="14" idx="1"/>
            </p:cNvCxnSpPr>
            <p:nvPr/>
          </p:nvCxnSpPr>
          <p:spPr>
            <a:xfrm flipH="1">
              <a:off x="6785775" y="3925304"/>
              <a:ext cx="39455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217315" y="3107958"/>
              <a:ext cx="95382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e</a:t>
              </a:r>
              <a:r>
                <a:rPr lang="en-US" sz="1500" dirty="0" smtClean="0"/>
                <a:t>nhanced </a:t>
              </a:r>
              <a:br>
                <a:rPr lang="en-US" sz="1500" dirty="0" smtClean="0"/>
              </a:br>
              <a:r>
                <a:rPr lang="en-US" sz="1500" dirty="0" smtClean="0"/>
                <a:t>loss rate</a:t>
              </a:r>
              <a:endParaRPr lang="en-US" sz="15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6785775" y="3384132"/>
              <a:ext cx="39455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>
            <a:off x="6650148" y="3180879"/>
            <a:ext cx="0" cy="260141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FBCT_losses_fb_800MHz_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50" y="2874911"/>
            <a:ext cx="4259616" cy="34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31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IU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LIU_PowerPoint_Template</Template>
  <TotalTime>47665</TotalTime>
  <Words>1086</Words>
  <Application>Microsoft Macintosh PowerPoint</Application>
  <PresentationFormat>On-screen Show (4:3)</PresentationFormat>
  <Paragraphs>117</Paragraphs>
  <Slides>19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LIU_PowerPoint_Template</vt:lpstr>
      <vt:lpstr>Studies of LHC beam losses  at PS/SPS transfer</vt:lpstr>
      <vt:lpstr>Introduction: SPS cycle (nominal intensity)</vt:lpstr>
      <vt:lpstr>Effect of 800 MHz RF  </vt:lpstr>
      <vt:lpstr>Losses with and without 800 MHz</vt:lpstr>
      <vt:lpstr>Acceleration to 28 GeV/c flat portion</vt:lpstr>
      <vt:lpstr>200 MHz component on spectrum analyzer</vt:lpstr>
      <vt:lpstr>Cleaning of un-captured beam with Q-kicker</vt:lpstr>
      <vt:lpstr>Cleaning of un-captured beam with Q-kicker</vt:lpstr>
      <vt:lpstr>Cleaning of un-captured beam with Q-kicker</vt:lpstr>
      <vt:lpstr>200 MHz component on spectrum analyzer</vt:lpstr>
      <vt:lpstr>200 MHz component on spectrum analyzer</vt:lpstr>
      <vt:lpstr>BLMS without tune kick – 800 MHz ON</vt:lpstr>
      <vt:lpstr>BLMS without tune kick – 800 MHz OFF</vt:lpstr>
      <vt:lpstr>BLMS without tune kick – 800 MHz OFF</vt:lpstr>
      <vt:lpstr>BLMS without tune kick – 800 MHz OFF</vt:lpstr>
      <vt:lpstr>Losses as function of SPS bucket area</vt:lpstr>
      <vt:lpstr>25 ns nominal intensity summary</vt:lpstr>
      <vt:lpstr>Outlook</vt:lpstr>
      <vt:lpstr>PowerPoint Presentation</vt:lpstr>
    </vt:vector>
  </TitlesOfParts>
  <Manager/>
  <Company>CERN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Cecile Noels</dc:creator>
  <cp:keywords/>
  <dc:description/>
  <cp:lastModifiedBy>Hannes Bartosik</cp:lastModifiedBy>
  <cp:revision>1596</cp:revision>
  <dcterms:created xsi:type="dcterms:W3CDTF">2013-04-17T22:56:34Z</dcterms:created>
  <dcterms:modified xsi:type="dcterms:W3CDTF">2016-08-04T13:21:07Z</dcterms:modified>
  <cp:category/>
</cp:coreProperties>
</file>