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88" r:id="rId2"/>
    <p:sldId id="353" r:id="rId3"/>
    <p:sldId id="406" r:id="rId4"/>
    <p:sldId id="439" r:id="rId5"/>
    <p:sldId id="440" r:id="rId6"/>
    <p:sldId id="441" r:id="rId7"/>
    <p:sldId id="442" r:id="rId8"/>
    <p:sldId id="431" r:id="rId9"/>
    <p:sldId id="407" r:id="rId10"/>
    <p:sldId id="414" r:id="rId11"/>
    <p:sldId id="420" r:id="rId12"/>
    <p:sldId id="419" r:id="rId13"/>
    <p:sldId id="415" r:id="rId14"/>
    <p:sldId id="418" r:id="rId15"/>
    <p:sldId id="432" r:id="rId16"/>
    <p:sldId id="417" r:id="rId17"/>
    <p:sldId id="434" r:id="rId18"/>
    <p:sldId id="433" r:id="rId19"/>
    <p:sldId id="416" r:id="rId20"/>
    <p:sldId id="421" r:id="rId21"/>
    <p:sldId id="422" r:id="rId22"/>
    <p:sldId id="436" r:id="rId23"/>
    <p:sldId id="437" r:id="rId24"/>
    <p:sldId id="423" r:id="rId25"/>
    <p:sldId id="424" r:id="rId26"/>
    <p:sldId id="435" r:id="rId27"/>
    <p:sldId id="443" r:id="rId28"/>
    <p:sldId id="446" r:id="rId29"/>
    <p:sldId id="444" r:id="rId30"/>
    <p:sldId id="425" r:id="rId31"/>
    <p:sldId id="445" r:id="rId32"/>
    <p:sldId id="429" r:id="rId33"/>
    <p:sldId id="427" r:id="rId34"/>
    <p:sldId id="430" r:id="rId35"/>
    <p:sldId id="438" r:id="rId36"/>
    <p:sldId id="400" r:id="rId37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3403" autoAdjust="0"/>
  </p:normalViewPr>
  <p:slideViewPr>
    <p:cSldViewPr snapToGrid="0">
      <p:cViewPr varScale="1">
        <p:scale>
          <a:sx n="128" d="100"/>
          <a:sy n="128" d="100"/>
        </p:scale>
        <p:origin x="834" y="174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4C58-C7F4-46DF-877F-89F37E80852E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8596-93B5-45D9-AA7E-794FF3E0F1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79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9D56E-B78E-4961-B86C-F98E5B945B3E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F955-FC90-41D1-8275-F7A2CC83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69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6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57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74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64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10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96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911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14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04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6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27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87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13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85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02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5382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2379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7041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466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59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173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168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496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029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135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0974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3041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43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09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08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03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38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53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1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8911-81DF-40FF-B8C3-F5DDD91B14CE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2B91-5CEF-4B98-A74C-802504CDABF2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BE6-FC89-41EE-B231-28A4E3C16F1C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0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51E6-15AF-4B42-8DBD-377A1D01E9B6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5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F7EF-7F45-4446-8E0A-8A62475A4F52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7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9D7-AD75-40F7-8E08-8A1773C06D56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8-A4DE-4853-85A5-4FF8272B33EF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DF0F-7106-431D-A2BE-908BBED6AE24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6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E53F6-38FD-464C-B1D2-D4CCB228DC18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4CD9-55F3-44E2-8064-A3C11C15E617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2082-693E-4A0E-BD59-95766A750A6C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95AC-357D-48FA-AB7B-73D794C89959}" type="datetime1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6795"/>
            <a:ext cx="7772400" cy="3235380"/>
          </a:xfrm>
          <a:ln w="57150" cap="rnd">
            <a:solidFill>
              <a:srgbClr val="0053A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GB" sz="5400" b="1" dirty="0" smtClean="0"/>
              <a:t>TWC 200 MHz impedance in </a:t>
            </a:r>
            <a:r>
              <a:rPr lang="en-GB" sz="5400" b="1" dirty="0" err="1" smtClean="0"/>
              <a:t>BLonD</a:t>
            </a:r>
            <a:r>
              <a:rPr lang="en-GB" sz="5400" b="1" dirty="0" smtClean="0"/>
              <a:t> and its effect on beam stability</a:t>
            </a:r>
            <a:br>
              <a:rPr lang="en-GB" sz="5400" b="1" dirty="0" smtClean="0"/>
            </a:br>
            <a:r>
              <a:rPr lang="en-GB" sz="2700" b="1" dirty="0" smtClean="0">
                <a:solidFill>
                  <a:schemeClr val="bg1"/>
                </a:solidFill>
              </a:rPr>
              <a:t>s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3100" i="1" dirty="0"/>
              <a:t>LIU-SPS Beam Dynamics Working </a:t>
            </a:r>
            <a:r>
              <a:rPr lang="en-GB" sz="3100" i="1" dirty="0" smtClean="0"/>
              <a:t>Group 03/11/2016</a:t>
            </a:r>
            <a:endParaRPr lang="en-US" sz="4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7746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J. </a:t>
            </a:r>
            <a:r>
              <a:rPr lang="en-US" smtClean="0"/>
              <a:t>Repond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41728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TWC 200 MHz impedance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001280"/>
              </p:ext>
            </p:extLst>
          </p:nvPr>
        </p:nvGraphicFramePr>
        <p:xfrm>
          <a:off x="1144800" y="2046951"/>
          <a:ext cx="2711450" cy="3429000"/>
        </p:xfrm>
        <a:graphic>
          <a:graphicData uri="http://schemas.openxmlformats.org/drawingml/2006/table">
            <a:tbl>
              <a:tblPr/>
              <a:tblGrid>
                <a:gridCol w="501650"/>
                <a:gridCol w="736600"/>
                <a:gridCol w="736600"/>
                <a:gridCol w="736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[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GHz]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Rsh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kOhm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R/Q 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[Ohm]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1888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686255"/>
              </p:ext>
            </p:extLst>
          </p:nvPr>
        </p:nvGraphicFramePr>
        <p:xfrm>
          <a:off x="5056400" y="2046951"/>
          <a:ext cx="2946400" cy="3429000"/>
        </p:xfrm>
        <a:graphic>
          <a:graphicData uri="http://schemas.openxmlformats.org/drawingml/2006/table">
            <a:tbl>
              <a:tblPr/>
              <a:tblGrid>
                <a:gridCol w="736600"/>
                <a:gridCol w="736600"/>
                <a:gridCol w="736600"/>
                <a:gridCol w="736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[GHz]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Rsh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kOhm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R/Q [Ohm]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6486.5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3666.7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65292" y="1473820"/>
            <a:ext cx="287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</a:t>
            </a:r>
            <a:r>
              <a:rPr lang="en-US" dirty="0" smtClean="0"/>
              <a:t>4 </a:t>
            </a:r>
            <a:r>
              <a:rPr lang="en-US" dirty="0"/>
              <a:t>tank 200 MHz Cavities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94367" y="1473820"/>
            <a:ext cx="287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</a:t>
            </a:r>
            <a:r>
              <a:rPr lang="en-US" dirty="0" smtClean="0"/>
              <a:t>5 </a:t>
            </a:r>
            <a:r>
              <a:rPr lang="en-US" dirty="0"/>
              <a:t>tank 200 MHz Cavities</a:t>
            </a:r>
          </a:p>
        </p:txBody>
      </p:sp>
    </p:spTree>
    <p:extLst>
      <p:ext uri="{BB962C8B-B14F-4D97-AF65-F5344CB8AC3E}">
        <p14:creationId xmlns:p14="http://schemas.microsoft.com/office/powerpoint/2010/main" val="35839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TWC 200 MHz impedance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731462"/>
              </p:ext>
            </p:extLst>
          </p:nvPr>
        </p:nvGraphicFramePr>
        <p:xfrm>
          <a:off x="1144800" y="2046951"/>
          <a:ext cx="2711450" cy="3429000"/>
        </p:xfrm>
        <a:graphic>
          <a:graphicData uri="http://schemas.openxmlformats.org/drawingml/2006/table">
            <a:tbl>
              <a:tblPr/>
              <a:tblGrid>
                <a:gridCol w="501650"/>
                <a:gridCol w="736600"/>
                <a:gridCol w="736600"/>
                <a:gridCol w="736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[GHz]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Rsh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kOhm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R/Q [Ohm]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1888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494134"/>
              </p:ext>
            </p:extLst>
          </p:nvPr>
        </p:nvGraphicFramePr>
        <p:xfrm>
          <a:off x="5056400" y="2046951"/>
          <a:ext cx="2946400" cy="3429000"/>
        </p:xfrm>
        <a:graphic>
          <a:graphicData uri="http://schemas.openxmlformats.org/drawingml/2006/table">
            <a:tbl>
              <a:tblPr/>
              <a:tblGrid>
                <a:gridCol w="736600"/>
                <a:gridCol w="736600"/>
                <a:gridCol w="736600"/>
                <a:gridCol w="736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[GHz]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Rsh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kOhm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R/Q [Ohm]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6486.5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3666.7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65292" y="1473820"/>
            <a:ext cx="287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</a:t>
            </a:r>
            <a:r>
              <a:rPr lang="en-US" dirty="0" smtClean="0"/>
              <a:t>4 </a:t>
            </a:r>
            <a:r>
              <a:rPr lang="en-US" dirty="0"/>
              <a:t>tank 200 MHz Cavities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94367" y="1473820"/>
            <a:ext cx="287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</a:t>
            </a:r>
            <a:r>
              <a:rPr lang="en-US" dirty="0" smtClean="0"/>
              <a:t>5 </a:t>
            </a:r>
            <a:r>
              <a:rPr lang="en-US" dirty="0"/>
              <a:t>tank 200 MHz Cavities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01974" y="3102964"/>
            <a:ext cx="7540052" cy="1131757"/>
          </a:xfrm>
          <a:prstGeom prst="round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TWC 200 MHz </a:t>
            </a:r>
            <a:r>
              <a:rPr lang="en-US" b="1" dirty="0" smtClean="0"/>
              <a:t>HOMs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wn Arrow 5"/>
          <p:cNvSpPr/>
          <p:nvPr/>
        </p:nvSpPr>
        <p:spPr>
          <a:xfrm>
            <a:off x="5243718" y="1427427"/>
            <a:ext cx="310138" cy="38639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3760131" y="1411091"/>
            <a:ext cx="310138" cy="38639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30932" y="1041759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630MHz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14519" y="1052692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915MHz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TWC 200 MHz HOMs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1097280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2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TWC 200 MHz HOMs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1097280"/>
            <a:ext cx="7315215" cy="548641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0603721">
            <a:off x="4731483" y="1879974"/>
            <a:ext cx="1038958" cy="4571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883844">
            <a:off x="5255094" y="1518706"/>
            <a:ext cx="497019" cy="543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50852" y="1456408"/>
            <a:ext cx="103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R/Q = </a:t>
            </a:r>
            <a:r>
              <a:rPr lang="fr-CH" dirty="0" err="1" smtClean="0"/>
              <a:t>cst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TWC 200 MHz HOMs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1097280"/>
            <a:ext cx="7315215" cy="548641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0603721">
            <a:off x="4731483" y="1879974"/>
            <a:ext cx="1038958" cy="4571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883844">
            <a:off x="5255094" y="1518706"/>
            <a:ext cx="497019" cy="543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50852" y="1456408"/>
            <a:ext cx="103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R/Q = </a:t>
            </a:r>
            <a:r>
              <a:rPr lang="fr-CH" dirty="0" err="1" smtClean="0"/>
              <a:t>cst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31166" y="2601739"/>
            <a:ext cx="3882454" cy="430887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sz="2200" dirty="0" err="1" smtClean="0"/>
              <a:t>Effects</a:t>
            </a:r>
            <a:r>
              <a:rPr lang="fr-CH" sz="2200" dirty="0" smtClean="0"/>
              <a:t> of the 915MHz </a:t>
            </a:r>
            <a:r>
              <a:rPr lang="fr-CH" sz="2200" b="1" dirty="0" err="1" smtClean="0"/>
              <a:t>negligible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5033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TWC 200 MHz HOMs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1097280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TWC 200 MHz HOMs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1097280"/>
            <a:ext cx="7315215" cy="548641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92315" y="1236689"/>
            <a:ext cx="562131" cy="4497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09868" y="2018676"/>
            <a:ext cx="562131" cy="4497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TWC 200 MHz HOMs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21" y="1761344"/>
            <a:ext cx="5306519" cy="39798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376" y="1761344"/>
            <a:ext cx="35901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630 MHz HOM </a:t>
            </a:r>
            <a:r>
              <a:rPr lang="fr-CH" sz="2000" dirty="0" err="1" smtClean="0"/>
              <a:t>damping</a:t>
            </a:r>
            <a:r>
              <a:rPr lang="fr-CH" sz="2000" dirty="0" smtClean="0"/>
              <a:t> </a:t>
            </a:r>
            <a:r>
              <a:rPr lang="fr-CH" sz="2000" dirty="0" err="1" smtClean="0"/>
              <a:t>improves</a:t>
            </a:r>
            <a:r>
              <a:rPr lang="fr-CH" sz="2000" dirty="0" smtClean="0"/>
              <a:t> the situation </a:t>
            </a:r>
            <a:r>
              <a:rPr lang="fr-CH" sz="2000" dirty="0" err="1" smtClean="0"/>
              <a:t>already</a:t>
            </a:r>
            <a:r>
              <a:rPr lang="fr-CH" sz="2000" dirty="0" smtClean="0"/>
              <a:t> </a:t>
            </a:r>
            <a:r>
              <a:rPr lang="fr-CH" sz="2000" dirty="0" err="1" smtClean="0"/>
              <a:t>with</a:t>
            </a:r>
            <a:r>
              <a:rPr lang="fr-CH" sz="2000" dirty="0" smtClean="0"/>
              <a:t> </a:t>
            </a:r>
            <a:r>
              <a:rPr lang="fr-CH" sz="2000" dirty="0" err="1" smtClean="0"/>
              <a:t>small</a:t>
            </a:r>
            <a:r>
              <a:rPr lang="fr-CH" sz="2000" dirty="0" smtClean="0"/>
              <a:t> factor.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err="1" smtClean="0"/>
              <a:t>Present</a:t>
            </a:r>
            <a:r>
              <a:rPr lang="fr-CH" sz="2000" dirty="0" smtClean="0"/>
              <a:t> : 14% </a:t>
            </a:r>
            <a:r>
              <a:rPr lang="fr-CH" sz="2000" dirty="0" err="1" smtClean="0"/>
              <a:t>increase</a:t>
            </a:r>
            <a:r>
              <a:rPr lang="fr-CH" sz="2000" dirty="0" smtClean="0"/>
              <a:t> in </a:t>
            </a:r>
            <a:r>
              <a:rPr lang="fr-CH" sz="2000" dirty="0" err="1" smtClean="0"/>
              <a:t>threshold</a:t>
            </a:r>
            <a:r>
              <a:rPr lang="fr-CH" sz="2000" dirty="0" smtClean="0"/>
              <a:t> at 1.65 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Future : 17% </a:t>
            </a:r>
            <a:r>
              <a:rPr lang="fr-CH" sz="2000" dirty="0" err="1" smtClean="0"/>
              <a:t>increase</a:t>
            </a:r>
            <a:r>
              <a:rPr lang="fr-CH" sz="2000" dirty="0" smtClean="0"/>
              <a:t> in </a:t>
            </a:r>
            <a:r>
              <a:rPr lang="fr-CH" sz="2000" dirty="0" err="1" smtClean="0"/>
              <a:t>threshold</a:t>
            </a:r>
            <a:r>
              <a:rPr lang="fr-CH" sz="2000" dirty="0" smtClean="0"/>
              <a:t> at 1.65 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Worth to </a:t>
            </a:r>
            <a:r>
              <a:rPr lang="fr-CH" sz="2000" dirty="0" err="1" smtClean="0"/>
              <a:t>damp</a:t>
            </a:r>
            <a:r>
              <a:rPr lang="fr-CH" sz="2000" dirty="0" smtClean="0"/>
              <a:t> </a:t>
            </a:r>
            <a:r>
              <a:rPr lang="fr-CH" sz="2000" dirty="0" err="1" smtClean="0"/>
              <a:t>this</a:t>
            </a:r>
            <a:r>
              <a:rPr lang="fr-CH" sz="2000" dirty="0" smtClean="0"/>
              <a:t> </a:t>
            </a:r>
            <a:r>
              <a:rPr lang="fr-CH" sz="2000" dirty="0" err="1" smtClean="0"/>
              <a:t>harmonic</a:t>
            </a:r>
            <a:r>
              <a:rPr lang="fr-CH" sz="2000" dirty="0"/>
              <a:t>.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17573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TWC 200 MHz HOMs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1097280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Outline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8538" y="1319912"/>
            <a:ext cx="87066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fr-CH" sz="2800" dirty="0" smtClean="0"/>
              <a:t>Motivations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fr-CH" sz="2800" dirty="0" smtClean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fr-CH" sz="2800" dirty="0" smtClean="0"/>
              <a:t>Simulations </a:t>
            </a:r>
            <a:r>
              <a:rPr lang="fr-CH" sz="2800" dirty="0" err="1" smtClean="0"/>
              <a:t>overview</a:t>
            </a:r>
            <a:endParaRPr lang="fr-CH" sz="2800" dirty="0" smtClean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fr-CH" sz="2800" dirty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fr-CH" sz="2800" dirty="0" smtClean="0"/>
              <a:t>TWC 200 MHz </a:t>
            </a:r>
            <a:r>
              <a:rPr lang="fr-CH" sz="2800" dirty="0" err="1" smtClean="0"/>
              <a:t>impedance</a:t>
            </a:r>
            <a:endParaRPr lang="fr-CH" sz="2800" dirty="0" smtClean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fr-CH" sz="28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CH" sz="2800" dirty="0" err="1" smtClean="0"/>
              <a:t>HOMs</a:t>
            </a:r>
            <a:endParaRPr lang="fr-CH" sz="2800" dirty="0" smtClean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fr-CH" sz="28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CH" sz="2800" dirty="0" smtClean="0"/>
              <a:t>Main </a:t>
            </a:r>
            <a:r>
              <a:rPr lang="fr-CH" sz="2800" dirty="0" err="1" smtClean="0"/>
              <a:t>harmonic</a:t>
            </a:r>
            <a:r>
              <a:rPr lang="fr-CH" sz="2800" dirty="0" smtClean="0"/>
              <a:t>, feedback and </a:t>
            </a:r>
            <a:r>
              <a:rPr lang="fr-CH" sz="2800" dirty="0" err="1" smtClean="0"/>
              <a:t>feed-forward</a:t>
            </a:r>
            <a:endParaRPr lang="fr-CH" sz="2800" dirty="0" smtClean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fr-CH" sz="2800" dirty="0" smtClean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fr-CH" sz="2800" dirty="0" smtClean="0"/>
              <a:t>Conclusion and future </a:t>
            </a:r>
            <a:r>
              <a:rPr lang="fr-CH" sz="2800" dirty="0" err="1" smtClean="0"/>
              <a:t>work</a:t>
            </a:r>
            <a:endParaRPr lang="fr-CH" sz="2800" dirty="0" smtClean="0"/>
          </a:p>
        </p:txBody>
      </p:sp>
    </p:spTree>
    <p:extLst>
      <p:ext uri="{BB962C8B-B14F-4D97-AF65-F5344CB8AC3E}">
        <p14:creationId xmlns:p14="http://schemas.microsoft.com/office/powerpoint/2010/main" val="33877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TWC200 impedance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144800" y="2046951"/>
          <a:ext cx="2711450" cy="3429000"/>
        </p:xfrm>
        <a:graphic>
          <a:graphicData uri="http://schemas.openxmlformats.org/drawingml/2006/table">
            <a:tbl>
              <a:tblPr/>
              <a:tblGrid>
                <a:gridCol w="501650"/>
                <a:gridCol w="736600"/>
                <a:gridCol w="736600"/>
                <a:gridCol w="736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[GHz]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Rsh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kOhm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R/Q [Ohm]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1888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5056400" y="2046951"/>
          <a:ext cx="2946400" cy="3429000"/>
        </p:xfrm>
        <a:graphic>
          <a:graphicData uri="http://schemas.openxmlformats.org/drawingml/2006/table">
            <a:tbl>
              <a:tblPr/>
              <a:tblGrid>
                <a:gridCol w="736600"/>
                <a:gridCol w="736600"/>
                <a:gridCol w="736600"/>
                <a:gridCol w="736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[GHz]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Rsh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kOhm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R/Q [Ohm]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6486.5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3666.7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65292" y="1473820"/>
            <a:ext cx="287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</a:t>
            </a:r>
            <a:r>
              <a:rPr lang="en-US" dirty="0" smtClean="0"/>
              <a:t>4 </a:t>
            </a:r>
            <a:r>
              <a:rPr lang="en-US" dirty="0"/>
              <a:t>tank 200 MHz Cavities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94367" y="1473820"/>
            <a:ext cx="287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</a:t>
            </a:r>
            <a:r>
              <a:rPr lang="en-US" dirty="0" smtClean="0"/>
              <a:t>5 </a:t>
            </a:r>
            <a:r>
              <a:rPr lang="en-US" dirty="0"/>
              <a:t>tank 200 MHz Cavities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1955" y="4242211"/>
            <a:ext cx="7540052" cy="1379100"/>
          </a:xfrm>
          <a:prstGeom prst="round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TWC 200 MHz HOMs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wn Arrow 5"/>
          <p:cNvSpPr/>
          <p:nvPr/>
        </p:nvSpPr>
        <p:spPr>
          <a:xfrm rot="10800000">
            <a:off x="8324503" y="2372526"/>
            <a:ext cx="310138" cy="38639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359943" y="1496974"/>
            <a:ext cx="310138" cy="38639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70784" y="1097662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1130 MHz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05365" y="2686621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1500 MHz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2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TWC 200 MHz HOMs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1097280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1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TWC 200 MHz HOMs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1097280"/>
            <a:ext cx="7315215" cy="548641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3632" y="2421857"/>
            <a:ext cx="3882454" cy="430887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sz="2200" dirty="0" err="1" smtClean="0"/>
              <a:t>Effects</a:t>
            </a:r>
            <a:r>
              <a:rPr lang="fr-CH" sz="2200" dirty="0" smtClean="0"/>
              <a:t> of </a:t>
            </a:r>
            <a:r>
              <a:rPr lang="fr-CH" sz="2200" dirty="0" err="1" smtClean="0"/>
              <a:t>higher</a:t>
            </a:r>
            <a:r>
              <a:rPr lang="fr-CH" sz="2200" dirty="0" smtClean="0"/>
              <a:t> HOM </a:t>
            </a:r>
            <a:r>
              <a:rPr lang="fr-CH" sz="2200" b="1" dirty="0" err="1" smtClean="0"/>
              <a:t>negligible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5335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TWC 200 MHz </a:t>
            </a:r>
            <a:r>
              <a:rPr lang="en-US" b="1" dirty="0" smtClean="0"/>
              <a:t>Main Harmonic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144800" y="2046951"/>
          <a:ext cx="2711450" cy="3429000"/>
        </p:xfrm>
        <a:graphic>
          <a:graphicData uri="http://schemas.openxmlformats.org/drawingml/2006/table">
            <a:tbl>
              <a:tblPr/>
              <a:tblGrid>
                <a:gridCol w="501650"/>
                <a:gridCol w="736600"/>
                <a:gridCol w="736600"/>
                <a:gridCol w="736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[GHz]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Rsh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kOhm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R/Q [Ohm]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1888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5056400" y="2046951"/>
          <a:ext cx="2946400" cy="3429000"/>
        </p:xfrm>
        <a:graphic>
          <a:graphicData uri="http://schemas.openxmlformats.org/drawingml/2006/table">
            <a:tbl>
              <a:tblPr/>
              <a:tblGrid>
                <a:gridCol w="736600"/>
                <a:gridCol w="736600"/>
                <a:gridCol w="736600"/>
                <a:gridCol w="736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[GHz]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Rsh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[</a:t>
                      </a:r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kOhm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R/Q [Ohm]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6486.5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3666.7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65292" y="1473820"/>
            <a:ext cx="287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</a:t>
            </a:r>
            <a:r>
              <a:rPr lang="en-US" dirty="0" smtClean="0"/>
              <a:t>4 </a:t>
            </a:r>
            <a:r>
              <a:rPr lang="en-US" dirty="0"/>
              <a:t>tank 200 MHz Cavities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94367" y="1473820"/>
            <a:ext cx="287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</a:t>
            </a:r>
            <a:r>
              <a:rPr lang="en-US" dirty="0" smtClean="0"/>
              <a:t>5 </a:t>
            </a:r>
            <a:r>
              <a:rPr lang="en-US" dirty="0"/>
              <a:t>tank 200 MHz Cavities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01974" y="2315987"/>
            <a:ext cx="7540052" cy="801968"/>
          </a:xfrm>
          <a:prstGeom prst="round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8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TWC 200 MHz Main Harmonic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 rot="5400000">
            <a:off x="1952834" y="1466994"/>
            <a:ext cx="310138" cy="38639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01101" y="1445929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200 MHz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TWC 200 MHz Main Harmonic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8538" y="1319912"/>
            <a:ext cx="8706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fr-CH" sz="2800" dirty="0" smtClean="0"/>
              <a:t>Main contribution to all the </a:t>
            </a:r>
            <a:r>
              <a:rPr lang="fr-CH" sz="2800" dirty="0" err="1" smtClean="0"/>
              <a:t>impedance</a:t>
            </a:r>
            <a:r>
              <a:rPr lang="fr-CH" sz="2800" dirty="0" smtClean="0"/>
              <a:t>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fr-CH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65" y="841323"/>
            <a:ext cx="2286008" cy="171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TWC 200 MHz Main Harmonic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8538" y="1319912"/>
            <a:ext cx="87066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fr-CH" sz="2800" dirty="0" smtClean="0"/>
              <a:t>Main contribution to all the </a:t>
            </a:r>
            <a:r>
              <a:rPr lang="fr-CH" sz="2800" dirty="0" err="1" smtClean="0"/>
              <a:t>impedance</a:t>
            </a:r>
            <a:r>
              <a:rPr lang="fr-CH" sz="2800" dirty="0" smtClean="0"/>
              <a:t>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fr-CH" sz="2800" dirty="0" smtClean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fr-CH" sz="2800" dirty="0" err="1" smtClean="0"/>
              <a:t>Beam</a:t>
            </a:r>
            <a:r>
              <a:rPr lang="fr-CH" sz="2800" dirty="0" smtClean="0"/>
              <a:t> </a:t>
            </a:r>
            <a:r>
              <a:rPr lang="fr-CH" sz="2800" dirty="0" err="1" smtClean="0"/>
              <a:t>loading</a:t>
            </a:r>
            <a:r>
              <a:rPr lang="fr-CH" sz="2800" dirty="0" smtClean="0"/>
              <a:t> </a:t>
            </a:r>
            <a:r>
              <a:rPr lang="fr-CH" sz="2800" dirty="0" err="1" smtClean="0"/>
              <a:t>effect</a:t>
            </a:r>
            <a:endParaRPr lang="fr-CH" sz="2800" dirty="0" smtClean="0"/>
          </a:p>
          <a:p>
            <a:pPr algn="just"/>
            <a:endParaRPr lang="fr-CH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65" y="841323"/>
            <a:ext cx="2286008" cy="171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TWC 200 MHz Main Harmonic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8538" y="1319912"/>
            <a:ext cx="87066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fr-CH" sz="2800" dirty="0" smtClean="0"/>
              <a:t>Main contribution to all the </a:t>
            </a:r>
            <a:r>
              <a:rPr lang="fr-CH" sz="2800" dirty="0" err="1" smtClean="0"/>
              <a:t>impedance</a:t>
            </a:r>
            <a:r>
              <a:rPr lang="fr-CH" sz="2800" dirty="0" smtClean="0"/>
              <a:t>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fr-CH" sz="2800" dirty="0" smtClean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fr-CH" sz="2800" dirty="0" err="1" smtClean="0"/>
              <a:t>Beam</a:t>
            </a:r>
            <a:r>
              <a:rPr lang="fr-CH" sz="2800" dirty="0" smtClean="0"/>
              <a:t> </a:t>
            </a:r>
            <a:r>
              <a:rPr lang="fr-CH" sz="2800" dirty="0" err="1" smtClean="0"/>
              <a:t>loading</a:t>
            </a:r>
            <a:r>
              <a:rPr lang="fr-CH" sz="2800" dirty="0" smtClean="0"/>
              <a:t> </a:t>
            </a:r>
            <a:r>
              <a:rPr lang="fr-CH" sz="2800" dirty="0" err="1" smtClean="0"/>
              <a:t>effect</a:t>
            </a:r>
            <a:endParaRPr lang="fr-CH" sz="2800" dirty="0" smtClean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fr-CH" sz="2800" dirty="0"/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fr-CH" sz="2800" dirty="0"/>
              <a:t>V</a:t>
            </a:r>
            <a:r>
              <a:rPr lang="fr-CH" sz="2800" dirty="0" smtClean="0"/>
              <a:t>oltage </a:t>
            </a:r>
            <a:r>
              <a:rPr lang="fr-CH" sz="2800" dirty="0" err="1" smtClean="0"/>
              <a:t>seen</a:t>
            </a:r>
            <a:r>
              <a:rPr lang="fr-CH" sz="2800" dirty="0" smtClean="0"/>
              <a:t> by the </a:t>
            </a:r>
            <a:r>
              <a:rPr lang="fr-CH" sz="2800" dirty="0" err="1" smtClean="0"/>
              <a:t>beam</a:t>
            </a:r>
            <a:r>
              <a:rPr lang="fr-CH" sz="2800" dirty="0" smtClean="0"/>
              <a:t> </a:t>
            </a:r>
            <a:r>
              <a:rPr lang="fr-CH" sz="2800" dirty="0" err="1" smtClean="0"/>
              <a:t>smaller</a:t>
            </a:r>
            <a:r>
              <a:rPr lang="fr-CH" sz="2800" dirty="0" smtClean="0"/>
              <a:t>.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endParaRPr lang="fr-CH" sz="2800" dirty="0" smtClean="0"/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fr-CH" sz="2800" dirty="0" err="1" smtClean="0"/>
              <a:t>Synchronous</a:t>
            </a:r>
            <a:r>
              <a:rPr lang="fr-CH" sz="2800" dirty="0" smtClean="0"/>
              <a:t> phase </a:t>
            </a:r>
            <a:r>
              <a:rPr lang="fr-CH" sz="2800" dirty="0" err="1" smtClean="0"/>
              <a:t>shifted</a:t>
            </a:r>
            <a:r>
              <a:rPr lang="fr-CH" sz="280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65" y="841323"/>
            <a:ext cx="2286008" cy="1714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297" y="3596500"/>
            <a:ext cx="3657601" cy="26143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2850" y="6261261"/>
            <a:ext cx="389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Thank</a:t>
            </a:r>
            <a:r>
              <a:rPr lang="fr-CH" dirty="0" smtClean="0"/>
              <a:t> to </a:t>
            </a:r>
            <a:r>
              <a:rPr lang="en-US" b="1" dirty="0" smtClean="0"/>
              <a:t>T</a:t>
            </a:r>
            <a:r>
              <a:rPr lang="en-US" b="1" dirty="0"/>
              <a:t>. </a:t>
            </a:r>
            <a:r>
              <a:rPr lang="en-US" b="1" dirty="0" err="1" smtClean="0"/>
              <a:t>Argyropoulos</a:t>
            </a:r>
            <a:r>
              <a:rPr lang="fr-CH" dirty="0"/>
              <a:t> </a:t>
            </a:r>
            <a:r>
              <a:rPr lang="fr-CH" dirty="0" smtClean="0"/>
              <a:t>for the figure.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TWC 200 MHz Main Harmonic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8538" y="1319912"/>
            <a:ext cx="87066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fr-CH" sz="2800" dirty="0" smtClean="0"/>
              <a:t>Main contribution to all the </a:t>
            </a:r>
            <a:r>
              <a:rPr lang="fr-CH" sz="2800" dirty="0" err="1" smtClean="0"/>
              <a:t>impedance</a:t>
            </a:r>
            <a:r>
              <a:rPr lang="fr-CH" sz="2800" dirty="0" smtClean="0"/>
              <a:t>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fr-CH" sz="2800" dirty="0" smtClean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fr-CH" sz="2800" dirty="0" err="1" smtClean="0"/>
              <a:t>Beam</a:t>
            </a:r>
            <a:r>
              <a:rPr lang="fr-CH" sz="2800" dirty="0" smtClean="0"/>
              <a:t> </a:t>
            </a:r>
            <a:r>
              <a:rPr lang="fr-CH" sz="2800" dirty="0" err="1" smtClean="0"/>
              <a:t>loading</a:t>
            </a:r>
            <a:r>
              <a:rPr lang="fr-CH" sz="2800" dirty="0" smtClean="0"/>
              <a:t> </a:t>
            </a:r>
            <a:r>
              <a:rPr lang="fr-CH" sz="2800" dirty="0" err="1" smtClean="0"/>
              <a:t>effect</a:t>
            </a:r>
            <a:endParaRPr lang="fr-CH" sz="2800" dirty="0" smtClean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fr-CH" sz="2800" dirty="0"/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fr-CH" sz="2800" dirty="0"/>
              <a:t>V</a:t>
            </a:r>
            <a:r>
              <a:rPr lang="fr-CH" sz="2800" dirty="0" smtClean="0"/>
              <a:t>oltage </a:t>
            </a:r>
            <a:r>
              <a:rPr lang="fr-CH" sz="2800" dirty="0" err="1" smtClean="0"/>
              <a:t>seen</a:t>
            </a:r>
            <a:r>
              <a:rPr lang="fr-CH" sz="2800" dirty="0" smtClean="0"/>
              <a:t> by the </a:t>
            </a:r>
            <a:r>
              <a:rPr lang="fr-CH" sz="2800" dirty="0" err="1" smtClean="0"/>
              <a:t>beam</a:t>
            </a:r>
            <a:r>
              <a:rPr lang="fr-CH" sz="2800" dirty="0" smtClean="0"/>
              <a:t> </a:t>
            </a:r>
            <a:r>
              <a:rPr lang="fr-CH" sz="2800" dirty="0" err="1" smtClean="0"/>
              <a:t>smaller</a:t>
            </a:r>
            <a:r>
              <a:rPr lang="fr-CH" sz="2800" dirty="0" smtClean="0"/>
              <a:t>.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endParaRPr lang="fr-CH" sz="2800" dirty="0" smtClean="0"/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fr-CH" sz="2800" dirty="0" err="1" smtClean="0"/>
              <a:t>Synchronous</a:t>
            </a:r>
            <a:r>
              <a:rPr lang="fr-CH" sz="2800" dirty="0" smtClean="0"/>
              <a:t> phase </a:t>
            </a:r>
            <a:r>
              <a:rPr lang="fr-CH" sz="2800" dirty="0" err="1" smtClean="0"/>
              <a:t>shifted</a:t>
            </a:r>
            <a:r>
              <a:rPr lang="fr-CH" sz="2800" dirty="0" smtClean="0"/>
              <a:t>.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endParaRPr lang="fr-CH" sz="2800" dirty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fr-CH" sz="2800" dirty="0" smtClean="0"/>
              <a:t>FF and FB </a:t>
            </a:r>
            <a:r>
              <a:rPr lang="fr-CH" sz="2800" dirty="0" err="1" smtClean="0"/>
              <a:t>try</a:t>
            </a:r>
            <a:r>
              <a:rPr lang="fr-CH" sz="2800" dirty="0" smtClean="0"/>
              <a:t> to correct phase </a:t>
            </a:r>
          </a:p>
          <a:p>
            <a:pPr lvl="1" algn="just"/>
            <a:r>
              <a:rPr lang="fr-CH" sz="2800" dirty="0" smtClean="0"/>
              <a:t>and voltage -&gt; First </a:t>
            </a:r>
            <a:r>
              <a:rPr lang="fr-CH" sz="2800" dirty="0" err="1" smtClean="0"/>
              <a:t>approx</a:t>
            </a:r>
            <a:r>
              <a:rPr lang="fr-CH" sz="2800" dirty="0" smtClean="0"/>
              <a:t>.</a:t>
            </a:r>
          </a:p>
          <a:p>
            <a:pPr lvl="1" algn="just"/>
            <a:r>
              <a:rPr lang="fr-CH" sz="2800" dirty="0" smtClean="0"/>
              <a:t>20 dB </a:t>
            </a:r>
            <a:r>
              <a:rPr lang="fr-CH" sz="2800" dirty="0" err="1" smtClean="0"/>
              <a:t>reduction</a:t>
            </a:r>
            <a:r>
              <a:rPr lang="fr-CH" sz="280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65" y="841323"/>
            <a:ext cx="2286008" cy="1714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297" y="3596500"/>
            <a:ext cx="3657601" cy="26143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2850" y="6261261"/>
            <a:ext cx="389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Thank</a:t>
            </a:r>
            <a:r>
              <a:rPr lang="fr-CH" dirty="0" smtClean="0"/>
              <a:t> to </a:t>
            </a:r>
            <a:r>
              <a:rPr lang="en-US" b="1" dirty="0" smtClean="0"/>
              <a:t>T</a:t>
            </a:r>
            <a:r>
              <a:rPr lang="en-US" b="1" dirty="0"/>
              <a:t>. </a:t>
            </a:r>
            <a:r>
              <a:rPr lang="en-US" b="1" dirty="0" err="1" smtClean="0"/>
              <a:t>Argyropoulos</a:t>
            </a:r>
            <a:r>
              <a:rPr lang="fr-CH" dirty="0"/>
              <a:t> </a:t>
            </a:r>
            <a:r>
              <a:rPr lang="fr-CH" dirty="0" smtClean="0"/>
              <a:t>for the figure.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868649" y="4819416"/>
            <a:ext cx="2378150" cy="0"/>
          </a:xfrm>
          <a:prstGeom prst="line">
            <a:avLst/>
          </a:prstGeom>
          <a:ln w="444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81492" y="4650139"/>
            <a:ext cx="714406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600" dirty="0" smtClean="0"/>
              <a:t>-20dB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103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Motivations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8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Beam loading and FF/FB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620" y="1603947"/>
            <a:ext cx="35224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FF and FB </a:t>
            </a:r>
            <a:r>
              <a:rPr lang="fr-CH" sz="2000" dirty="0" err="1" smtClean="0"/>
              <a:t>act</a:t>
            </a:r>
            <a:r>
              <a:rPr lang="fr-CH" sz="2000" dirty="0" smtClean="0"/>
              <a:t> on a </a:t>
            </a:r>
            <a:r>
              <a:rPr lang="fr-CH" sz="2000" dirty="0" err="1" smtClean="0"/>
              <a:t>window</a:t>
            </a:r>
            <a:r>
              <a:rPr lang="fr-CH" sz="2000" dirty="0" smtClean="0"/>
              <a:t> in </a:t>
            </a:r>
            <a:r>
              <a:rPr lang="fr-CH" sz="2000" dirty="0" err="1" smtClean="0"/>
              <a:t>frequency</a:t>
            </a:r>
            <a:r>
              <a:rPr lang="fr-CH" sz="2000" dirty="0" smtClean="0"/>
              <a:t> (+- 6MHz </a:t>
            </a:r>
            <a:r>
              <a:rPr lang="fr-CH" sz="2000" dirty="0" err="1" smtClean="0"/>
              <a:t>both</a:t>
            </a:r>
            <a:r>
              <a:rPr lang="fr-CH" sz="2000" dirty="0" smtClean="0"/>
              <a:t> </a:t>
            </a:r>
            <a:r>
              <a:rPr lang="fr-CH" sz="2000" dirty="0" err="1" smtClean="0"/>
              <a:t>sides</a:t>
            </a:r>
            <a:r>
              <a:rPr lang="fr-CH" sz="20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000" dirty="0"/>
          </a:p>
          <a:p>
            <a:endParaRPr lang="fr-CH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5" y="2619610"/>
            <a:ext cx="3059657" cy="17210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8997" y="2603215"/>
            <a:ext cx="839450" cy="1753848"/>
          </a:xfrm>
          <a:prstGeom prst="rect">
            <a:avLst/>
          </a:prstGeom>
          <a:solidFill>
            <a:srgbClr val="5B9BD5">
              <a:alpha val="34902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Beam loading and FF/FB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620" y="1603947"/>
            <a:ext cx="35224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FF and FB </a:t>
            </a:r>
            <a:r>
              <a:rPr lang="fr-CH" sz="2000" dirty="0" err="1" smtClean="0"/>
              <a:t>act</a:t>
            </a:r>
            <a:r>
              <a:rPr lang="fr-CH" sz="2000" dirty="0" smtClean="0"/>
              <a:t> on a </a:t>
            </a:r>
            <a:r>
              <a:rPr lang="fr-CH" sz="2000" dirty="0" err="1" smtClean="0"/>
              <a:t>window</a:t>
            </a:r>
            <a:r>
              <a:rPr lang="fr-CH" sz="2000" dirty="0" smtClean="0"/>
              <a:t> in </a:t>
            </a:r>
            <a:r>
              <a:rPr lang="fr-CH" sz="2000" dirty="0" err="1" smtClean="0"/>
              <a:t>frequency</a:t>
            </a:r>
            <a:r>
              <a:rPr lang="fr-CH" sz="2000" dirty="0" smtClean="0"/>
              <a:t> (+- 6MHz </a:t>
            </a:r>
            <a:r>
              <a:rPr lang="fr-CH" sz="2000" dirty="0" err="1" smtClean="0"/>
              <a:t>both</a:t>
            </a:r>
            <a:r>
              <a:rPr lang="fr-CH" sz="2000" dirty="0" smtClean="0"/>
              <a:t> </a:t>
            </a:r>
            <a:r>
              <a:rPr lang="fr-CH" sz="2000" dirty="0" err="1" smtClean="0"/>
              <a:t>sides</a:t>
            </a:r>
            <a:r>
              <a:rPr lang="fr-CH" sz="20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/>
              <a:t>Model not </a:t>
            </a:r>
            <a:r>
              <a:rPr lang="fr-CH" sz="2000" dirty="0" err="1"/>
              <a:t>sufficient</a:t>
            </a:r>
            <a:r>
              <a:rPr lang="fr-CH" sz="2000" dirty="0"/>
              <a:t> </a:t>
            </a:r>
            <a:r>
              <a:rPr lang="fr-CH" sz="2000" dirty="0" smtClean="0"/>
              <a:t>to </a:t>
            </a:r>
            <a:r>
              <a:rPr lang="fr-CH" sz="2000" dirty="0" err="1" smtClean="0"/>
              <a:t>simulate</a:t>
            </a:r>
            <a:r>
              <a:rPr lang="fr-CH" sz="2000" dirty="0" smtClean="0"/>
              <a:t> the </a:t>
            </a:r>
            <a:r>
              <a:rPr lang="fr-CH" sz="2000" dirty="0" err="1" smtClean="0"/>
              <a:t>effects</a:t>
            </a:r>
            <a:r>
              <a:rPr lang="fr-CH" sz="2000" dirty="0" smtClean="0"/>
              <a:t> of FF/FB.</a:t>
            </a:r>
            <a:endParaRPr lang="fr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err="1"/>
              <a:t>S</a:t>
            </a:r>
            <a:r>
              <a:rPr lang="fr-CH" sz="2000" dirty="0" err="1" smtClean="0"/>
              <a:t>ynchronous</a:t>
            </a:r>
            <a:r>
              <a:rPr lang="fr-CH" sz="2000" dirty="0" smtClean="0"/>
              <a:t> phase shift.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5" y="2619610"/>
            <a:ext cx="3059657" cy="17210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8997" y="2603215"/>
            <a:ext cx="839450" cy="1753848"/>
          </a:xfrm>
          <a:prstGeom prst="rect">
            <a:avLst/>
          </a:prstGeom>
          <a:solidFill>
            <a:srgbClr val="5B9BD5">
              <a:alpha val="34902"/>
            </a:srgb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433" y="1900003"/>
            <a:ext cx="5066682" cy="380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6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fr-CH" b="1" dirty="0" err="1" smtClean="0"/>
              <a:t>Synchronous</a:t>
            </a:r>
            <a:r>
              <a:rPr lang="fr-CH" b="1" dirty="0" smtClean="0"/>
              <a:t> phase shift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47" y="753042"/>
            <a:ext cx="4482058" cy="27735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124" y="1717444"/>
            <a:ext cx="4115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err="1" smtClean="0"/>
              <a:t>Synchronous</a:t>
            </a:r>
            <a:r>
              <a:rPr lang="fr-CH" sz="2000" dirty="0"/>
              <a:t> </a:t>
            </a:r>
            <a:r>
              <a:rPr lang="fr-CH" sz="2000" dirty="0" smtClean="0"/>
              <a:t>phase shift, </a:t>
            </a:r>
            <a:r>
              <a:rPr lang="fr-CH" sz="2000" dirty="0" err="1" smtClean="0"/>
              <a:t>measurements</a:t>
            </a:r>
            <a:r>
              <a:rPr lang="fr-CH" sz="2000" dirty="0" smtClean="0"/>
              <a:t> 21.09.2016.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74124" y="4378332"/>
            <a:ext cx="4115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err="1" smtClean="0"/>
              <a:t>Synchronous</a:t>
            </a:r>
            <a:r>
              <a:rPr lang="fr-CH" sz="2000" dirty="0"/>
              <a:t> </a:t>
            </a:r>
            <a:r>
              <a:rPr lang="fr-CH" sz="2000" dirty="0" smtClean="0"/>
              <a:t>phase shift, simulations </a:t>
            </a:r>
            <a:r>
              <a:rPr lang="fr-CH" sz="2000" dirty="0" err="1" smtClean="0"/>
              <a:t>without</a:t>
            </a:r>
            <a:r>
              <a:rPr lang="fr-CH" sz="2000" dirty="0" smtClean="0"/>
              <a:t> FB,FF.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781" y="3562276"/>
            <a:ext cx="4235866" cy="31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8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Beam loading and FF/FB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913" y="2941907"/>
            <a:ext cx="4618918" cy="33014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3239" y="6310859"/>
            <a:ext cx="389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Thank</a:t>
            </a:r>
            <a:r>
              <a:rPr lang="fr-CH" dirty="0" smtClean="0"/>
              <a:t> to </a:t>
            </a:r>
            <a:r>
              <a:rPr lang="en-US" b="1" dirty="0" smtClean="0"/>
              <a:t>T</a:t>
            </a:r>
            <a:r>
              <a:rPr lang="en-US" b="1" dirty="0"/>
              <a:t>. </a:t>
            </a:r>
            <a:r>
              <a:rPr lang="en-US" b="1" dirty="0" err="1" smtClean="0"/>
              <a:t>Argyropoulos</a:t>
            </a:r>
            <a:r>
              <a:rPr lang="fr-CH" dirty="0"/>
              <a:t> </a:t>
            </a:r>
            <a:r>
              <a:rPr lang="fr-CH" dirty="0" smtClean="0"/>
              <a:t>for the figure.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90375" y="1327618"/>
                <a:ext cx="4283994" cy="9403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CH" sz="2800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r>
                        <a:rPr lang="fr-CH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H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28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CH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fr-CH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CH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CH" sz="2800" b="0" i="1" smtClean="0">
                                  <a:latin typeface="Cambria Math" panose="02040503050406030204" pitchFamily="18" charset="0"/>
                                </a:rPr>
                                <m:t>𝐹𝐹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H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28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CH" sz="2800" b="0" i="1" smtClean="0">
                                  <a:latin typeface="Cambria Math" panose="02040503050406030204" pitchFamily="18" charset="0"/>
                                </a:rPr>
                                <m:t>𝑟𝑓</m:t>
                              </m:r>
                            </m:sub>
                          </m:sSub>
                        </m:num>
                        <m:den>
                          <m:r>
                            <a:rPr lang="fr-CH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CH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CH" sz="2800" b="0" i="1" smtClean="0">
                                  <a:latin typeface="Cambria Math" panose="02040503050406030204" pitchFamily="18" charset="0"/>
                                </a:rPr>
                                <m:t>𝐹𝐵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H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28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CH" sz="2800" b="0" i="1" smtClean="0">
                                  <a:latin typeface="Cambria Math" panose="02040503050406030204" pitchFamily="18" charset="0"/>
                                </a:rPr>
                                <m:t>𝑟𝑓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375" y="1327618"/>
                <a:ext cx="4283994" cy="9403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574369" y="2446513"/>
            <a:ext cx="2182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(</a:t>
            </a:r>
            <a:r>
              <a:rPr lang="fr-CH" sz="1400" dirty="0" err="1" smtClean="0"/>
              <a:t>see</a:t>
            </a:r>
            <a:r>
              <a:rPr lang="fr-CH" sz="1400" dirty="0" smtClean="0"/>
              <a:t> T. </a:t>
            </a:r>
            <a:r>
              <a:rPr lang="fr-CH" sz="1400" dirty="0" err="1" smtClean="0"/>
              <a:t>Argyropoulos</a:t>
            </a:r>
            <a:r>
              <a:rPr lang="fr-CH" sz="1400" dirty="0" smtClean="0"/>
              <a:t> </a:t>
            </a:r>
            <a:r>
              <a:rPr lang="fr-CH" sz="1400" dirty="0" err="1" smtClean="0"/>
              <a:t>thesis</a:t>
            </a:r>
            <a:r>
              <a:rPr lang="fr-CH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092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fr-CH" b="1" dirty="0" err="1" smtClean="0"/>
              <a:t>Synchronous</a:t>
            </a:r>
            <a:r>
              <a:rPr lang="fr-CH" b="1" dirty="0" smtClean="0"/>
              <a:t> phase shift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03" y="3410263"/>
            <a:ext cx="4409474" cy="3307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51" y="811791"/>
            <a:ext cx="4454326" cy="27563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124" y="1757084"/>
            <a:ext cx="4115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err="1" smtClean="0"/>
              <a:t>Synchronous</a:t>
            </a:r>
            <a:r>
              <a:rPr lang="fr-CH" sz="2000" dirty="0"/>
              <a:t> </a:t>
            </a:r>
            <a:r>
              <a:rPr lang="fr-CH" sz="2000" dirty="0" smtClean="0"/>
              <a:t>phase shift, </a:t>
            </a:r>
            <a:r>
              <a:rPr lang="fr-CH" sz="2000" dirty="0" err="1" smtClean="0"/>
              <a:t>measurements</a:t>
            </a:r>
            <a:r>
              <a:rPr lang="fr-CH" sz="2000" dirty="0" smtClean="0"/>
              <a:t> 21.09.2016.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74124" y="3943618"/>
            <a:ext cx="41155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err="1" smtClean="0"/>
              <a:t>Synchronous</a:t>
            </a:r>
            <a:r>
              <a:rPr lang="fr-CH" sz="2000" dirty="0"/>
              <a:t> </a:t>
            </a:r>
            <a:r>
              <a:rPr lang="fr-CH" sz="2000" dirty="0" smtClean="0"/>
              <a:t>phase shift, simulations </a:t>
            </a:r>
            <a:r>
              <a:rPr lang="fr-CH" sz="2000" dirty="0" err="1" smtClean="0"/>
              <a:t>using</a:t>
            </a:r>
            <a:r>
              <a:rPr lang="fr-CH" sz="2000" dirty="0" smtClean="0"/>
              <a:t> more </a:t>
            </a:r>
            <a:r>
              <a:rPr lang="fr-CH" sz="2000" dirty="0" err="1" smtClean="0"/>
              <a:t>accurate</a:t>
            </a:r>
            <a:r>
              <a:rPr lang="fr-CH" sz="2000" dirty="0" smtClean="0"/>
              <a:t> model of FB,FF.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err="1" smtClean="0"/>
              <a:t>Need</a:t>
            </a:r>
            <a:r>
              <a:rPr lang="fr-CH" sz="2000" dirty="0" smtClean="0"/>
              <a:t> </a:t>
            </a:r>
            <a:r>
              <a:rPr lang="fr-CH" sz="2000" dirty="0" err="1" smtClean="0"/>
              <a:t>qualibration</a:t>
            </a:r>
            <a:r>
              <a:rPr lang="fr-CH" sz="2000" dirty="0" smtClean="0"/>
              <a:t> of </a:t>
            </a:r>
            <a:r>
              <a:rPr lang="fr-CH" sz="2000" dirty="0" err="1" smtClean="0"/>
              <a:t>Hff</a:t>
            </a:r>
            <a:r>
              <a:rPr lang="fr-CH" sz="2000" dirty="0" smtClean="0"/>
              <a:t> and </a:t>
            </a:r>
            <a:r>
              <a:rPr lang="fr-CH" sz="2000" dirty="0" err="1" smtClean="0"/>
              <a:t>Hfb</a:t>
            </a:r>
            <a:r>
              <a:rPr lang="fr-CH" sz="2000" dirty="0" smtClean="0"/>
              <a:t>, simulations running</a:t>
            </a:r>
            <a:r>
              <a:rPr lang="fr-CH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887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Conclusion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8538" y="1319912"/>
            <a:ext cx="87066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fr-CH" sz="2800" dirty="0" smtClean="0"/>
              <a:t>The </a:t>
            </a:r>
            <a:r>
              <a:rPr lang="fr-CH" sz="2800" dirty="0" err="1" smtClean="0"/>
              <a:t>most</a:t>
            </a:r>
            <a:r>
              <a:rPr lang="fr-CH" sz="2800" dirty="0" smtClean="0"/>
              <a:t> important HOM </a:t>
            </a:r>
            <a:r>
              <a:rPr lang="fr-CH" sz="2800" dirty="0" err="1" smtClean="0"/>
              <a:t>is</a:t>
            </a:r>
            <a:r>
              <a:rPr lang="fr-CH" sz="2800" dirty="0" smtClean="0"/>
              <a:t> the 630 MHz one.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fr-CH" sz="2800" dirty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fr-CH" sz="2800" dirty="0" smtClean="0"/>
              <a:t>Compensation of the </a:t>
            </a:r>
            <a:r>
              <a:rPr lang="fr-CH" sz="2800" dirty="0" err="1" smtClean="0"/>
              <a:t>beam</a:t>
            </a:r>
            <a:r>
              <a:rPr lang="fr-CH" sz="2800" dirty="0" smtClean="0"/>
              <a:t> </a:t>
            </a:r>
            <a:r>
              <a:rPr lang="fr-CH" sz="2800" dirty="0" err="1" smtClean="0"/>
              <a:t>loading</a:t>
            </a:r>
            <a:r>
              <a:rPr lang="fr-CH" sz="2800" dirty="0" smtClean="0"/>
              <a:t> </a:t>
            </a:r>
            <a:r>
              <a:rPr lang="fr-CH" sz="2800" dirty="0" err="1" smtClean="0"/>
              <a:t>needs</a:t>
            </a:r>
            <a:r>
              <a:rPr lang="fr-CH" sz="2800" dirty="0" smtClean="0"/>
              <a:t> a more </a:t>
            </a:r>
            <a:r>
              <a:rPr lang="fr-CH" sz="2800" dirty="0" err="1" smtClean="0"/>
              <a:t>accurate</a:t>
            </a:r>
            <a:r>
              <a:rPr lang="fr-CH" sz="2800" dirty="0" smtClean="0"/>
              <a:t> model.</a:t>
            </a:r>
          </a:p>
          <a:p>
            <a:pPr algn="just"/>
            <a:endParaRPr lang="fr-CH" sz="2800" dirty="0" smtClean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fr-CH" sz="2800" dirty="0" smtClean="0"/>
              <a:t>Future </a:t>
            </a:r>
            <a:r>
              <a:rPr lang="fr-CH" sz="2800" dirty="0" err="1" smtClean="0"/>
              <a:t>work</a:t>
            </a:r>
            <a:endParaRPr lang="fr-CH" sz="2800" dirty="0" smtClean="0"/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fr-CH" sz="2800" dirty="0" err="1" smtClean="0"/>
              <a:t>Qualibrate</a:t>
            </a:r>
            <a:r>
              <a:rPr lang="fr-CH" sz="2800" dirty="0" smtClean="0"/>
              <a:t> the FF/FB </a:t>
            </a:r>
            <a:r>
              <a:rPr lang="fr-CH" sz="2800" dirty="0" err="1" smtClean="0"/>
              <a:t>impedance</a:t>
            </a:r>
            <a:r>
              <a:rPr lang="fr-CH" sz="2800" dirty="0" smtClean="0"/>
              <a:t> </a:t>
            </a:r>
            <a:r>
              <a:rPr lang="fr-CH" sz="2800" dirty="0" err="1" smtClean="0"/>
              <a:t>reduction</a:t>
            </a:r>
            <a:r>
              <a:rPr lang="fr-CH" sz="2800" dirty="0" smtClean="0"/>
              <a:t> and check </a:t>
            </a:r>
            <a:r>
              <a:rPr lang="fr-CH" sz="2800" dirty="0" err="1" smtClean="0"/>
              <a:t>old</a:t>
            </a:r>
            <a:r>
              <a:rPr lang="fr-CH" sz="2800" dirty="0" smtClean="0"/>
              <a:t> </a:t>
            </a:r>
            <a:r>
              <a:rPr lang="fr-CH" sz="2800" dirty="0" err="1" smtClean="0"/>
              <a:t>predictions</a:t>
            </a:r>
            <a:r>
              <a:rPr lang="fr-CH" sz="2800" dirty="0" smtClean="0"/>
              <a:t>.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endParaRPr lang="fr-CH" sz="2800" dirty="0"/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fr-CH" sz="2800" dirty="0" err="1" smtClean="0"/>
              <a:t>Take</a:t>
            </a:r>
            <a:r>
              <a:rPr lang="fr-CH" sz="2800" dirty="0" smtClean="0"/>
              <a:t> </a:t>
            </a:r>
            <a:r>
              <a:rPr lang="fr-CH" sz="2800" dirty="0" err="1" smtClean="0"/>
              <a:t>into</a:t>
            </a:r>
            <a:r>
              <a:rPr lang="fr-CH" sz="2800" dirty="0" smtClean="0"/>
              <a:t> </a:t>
            </a:r>
            <a:r>
              <a:rPr lang="fr-CH" sz="2800" dirty="0" err="1" smtClean="0"/>
              <a:t>account</a:t>
            </a:r>
            <a:r>
              <a:rPr lang="fr-CH" sz="2800" dirty="0" smtClean="0"/>
              <a:t> the maximum power </a:t>
            </a:r>
            <a:r>
              <a:rPr lang="fr-CH" sz="2800" dirty="0" err="1" smtClean="0"/>
              <a:t>available</a:t>
            </a:r>
            <a:r>
              <a:rPr lang="fr-CH" sz="2800" dirty="0" smtClean="0"/>
              <a:t> (maximum voltage)</a:t>
            </a:r>
          </a:p>
        </p:txBody>
      </p:sp>
    </p:spTree>
    <p:extLst>
      <p:ext uri="{BB962C8B-B14F-4D97-AF65-F5344CB8AC3E}">
        <p14:creationId xmlns:p14="http://schemas.microsoft.com/office/powerpoint/2010/main" val="20066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Thank you for your attention !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36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7744" y="1316736"/>
            <a:ext cx="83210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CH" sz="2800" dirty="0" err="1" smtClean="0"/>
              <a:t>Acknowledgement</a:t>
            </a:r>
            <a:r>
              <a:rPr lang="fr-CH" sz="2800" dirty="0" smtClean="0"/>
              <a:t> </a:t>
            </a:r>
          </a:p>
          <a:p>
            <a:pPr lvl="1"/>
            <a:endParaRPr lang="fr-CH" sz="2800" dirty="0" smtClean="0"/>
          </a:p>
          <a:p>
            <a:pPr lvl="1"/>
            <a:r>
              <a:rPr lang="fr-CH" sz="2800" dirty="0" err="1" smtClean="0"/>
              <a:t>Many</a:t>
            </a:r>
            <a:r>
              <a:rPr lang="fr-CH" sz="2800" dirty="0" smtClean="0"/>
              <a:t> </a:t>
            </a:r>
            <a:r>
              <a:rPr lang="fr-CH" sz="2800" dirty="0" err="1" smtClean="0"/>
              <a:t>thanks</a:t>
            </a:r>
            <a:r>
              <a:rPr lang="fr-CH" sz="2800" dirty="0" smtClean="0"/>
              <a:t> to the </a:t>
            </a:r>
            <a:r>
              <a:rPr lang="fr-CH" sz="2800" dirty="0" err="1" smtClean="0"/>
              <a:t>BLonD</a:t>
            </a:r>
            <a:r>
              <a:rPr lang="fr-CH" sz="2800" dirty="0" smtClean="0"/>
              <a:t> team for </a:t>
            </a:r>
            <a:r>
              <a:rPr lang="fr-CH" sz="2800" dirty="0" err="1" smtClean="0"/>
              <a:t>countless</a:t>
            </a:r>
            <a:r>
              <a:rPr lang="fr-CH" sz="2800" dirty="0" smtClean="0"/>
              <a:t> </a:t>
            </a:r>
            <a:r>
              <a:rPr lang="fr-CH" sz="2800" dirty="0" err="1" smtClean="0"/>
              <a:t>fruitful</a:t>
            </a:r>
            <a:r>
              <a:rPr lang="fr-CH" sz="2800" dirty="0" smtClean="0"/>
              <a:t> discussions.</a:t>
            </a:r>
          </a:p>
          <a:p>
            <a:pPr lvl="1"/>
            <a:endParaRPr lang="fr-CH" sz="2800" dirty="0"/>
          </a:p>
          <a:p>
            <a:pPr lvl="1"/>
            <a:r>
              <a:rPr lang="fr-CH" sz="2800" dirty="0" err="1" smtClean="0"/>
              <a:t>Thank</a:t>
            </a:r>
            <a:r>
              <a:rPr lang="fr-CH" sz="2800" dirty="0"/>
              <a:t> </a:t>
            </a:r>
            <a:r>
              <a:rPr lang="fr-CH" sz="2800" dirty="0" smtClean="0"/>
              <a:t>to T. </a:t>
            </a:r>
            <a:r>
              <a:rPr lang="fr-CH" sz="2800" dirty="0" err="1" smtClean="0"/>
              <a:t>Argyropoulos</a:t>
            </a:r>
            <a:r>
              <a:rPr lang="fr-CH" sz="2800" dirty="0" smtClean="0"/>
              <a:t> for </a:t>
            </a:r>
            <a:r>
              <a:rPr lang="fr-CH" sz="2800" dirty="0" err="1" smtClean="0"/>
              <a:t>priceless</a:t>
            </a:r>
            <a:r>
              <a:rPr lang="fr-CH" sz="2800" dirty="0" smtClean="0"/>
              <a:t> discussions about the FB/FF and the figures.</a:t>
            </a:r>
          </a:p>
          <a:p>
            <a:pPr lvl="1"/>
            <a:endParaRPr lang="fr-CH" sz="2800" dirty="0"/>
          </a:p>
          <a:p>
            <a:pPr lvl="1"/>
            <a:r>
              <a:rPr lang="fr-CH" sz="2800" dirty="0" err="1" smtClean="0"/>
              <a:t>Thank</a:t>
            </a:r>
            <a:r>
              <a:rPr lang="fr-CH" sz="2800" dirty="0" smtClean="0"/>
              <a:t> to G. Hagmann for the help </a:t>
            </a:r>
            <a:r>
              <a:rPr lang="fr-CH" sz="2800" dirty="0" err="1" smtClean="0"/>
              <a:t>with</a:t>
            </a:r>
            <a:r>
              <a:rPr lang="fr-CH" sz="2800" dirty="0" smtClean="0"/>
              <a:t> the feedback.</a:t>
            </a:r>
          </a:p>
        </p:txBody>
      </p:sp>
    </p:spTree>
    <p:extLst>
      <p:ext uri="{BB962C8B-B14F-4D97-AF65-F5344CB8AC3E}">
        <p14:creationId xmlns:p14="http://schemas.microsoft.com/office/powerpoint/2010/main" val="5164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Motivations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8538" y="1319912"/>
            <a:ext cx="87066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fr-CH" sz="2800" dirty="0" err="1"/>
              <a:t>A</a:t>
            </a:r>
            <a:r>
              <a:rPr lang="fr-CH" sz="2800" dirty="0" err="1" smtClean="0"/>
              <a:t>ccelerating</a:t>
            </a:r>
            <a:r>
              <a:rPr lang="fr-CH" sz="2800" dirty="0" smtClean="0"/>
              <a:t> </a:t>
            </a:r>
            <a:r>
              <a:rPr lang="fr-CH" sz="2800" dirty="0" err="1" smtClean="0"/>
              <a:t>cavities</a:t>
            </a:r>
            <a:r>
              <a:rPr lang="fr-CH" sz="2800" dirty="0" smtClean="0"/>
              <a:t> </a:t>
            </a:r>
            <a:r>
              <a:rPr lang="fr-CH" sz="2800" dirty="0" err="1" smtClean="0"/>
              <a:t>known</a:t>
            </a:r>
            <a:r>
              <a:rPr lang="fr-CH" sz="2800" dirty="0" smtClean="0"/>
              <a:t> to </a:t>
            </a:r>
            <a:r>
              <a:rPr lang="fr-CH" sz="2800" dirty="0" err="1" smtClean="0"/>
              <a:t>be</a:t>
            </a:r>
            <a:r>
              <a:rPr lang="fr-CH" sz="2800" dirty="0" smtClean="0"/>
              <a:t> the main </a:t>
            </a:r>
            <a:r>
              <a:rPr lang="fr-CH" sz="2800" dirty="0" err="1" smtClean="0"/>
              <a:t>contributor</a:t>
            </a:r>
            <a:r>
              <a:rPr lang="fr-CH" sz="2800" dirty="0" smtClean="0"/>
              <a:t> to the </a:t>
            </a:r>
            <a:r>
              <a:rPr lang="fr-CH" sz="2800" dirty="0" err="1" smtClean="0"/>
              <a:t>impedance</a:t>
            </a:r>
            <a:r>
              <a:rPr lang="fr-CH" sz="2800" dirty="0" smtClean="0"/>
              <a:t>.</a:t>
            </a:r>
          </a:p>
          <a:p>
            <a:pPr algn="just"/>
            <a:endParaRPr lang="fr-CH" sz="2800" dirty="0" smtClean="0"/>
          </a:p>
        </p:txBody>
      </p:sp>
    </p:spTree>
    <p:extLst>
      <p:ext uri="{BB962C8B-B14F-4D97-AF65-F5344CB8AC3E}">
        <p14:creationId xmlns:p14="http://schemas.microsoft.com/office/powerpoint/2010/main" val="133445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Motivations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8538" y="1319912"/>
            <a:ext cx="87066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fr-CH" sz="2800" dirty="0" err="1"/>
              <a:t>A</a:t>
            </a:r>
            <a:r>
              <a:rPr lang="fr-CH" sz="2800" dirty="0" err="1" smtClean="0"/>
              <a:t>ccelerating</a:t>
            </a:r>
            <a:r>
              <a:rPr lang="fr-CH" sz="2800" dirty="0" smtClean="0"/>
              <a:t> </a:t>
            </a:r>
            <a:r>
              <a:rPr lang="fr-CH" sz="2800" dirty="0" err="1" smtClean="0"/>
              <a:t>cavities</a:t>
            </a:r>
            <a:r>
              <a:rPr lang="fr-CH" sz="2800" dirty="0" smtClean="0"/>
              <a:t> </a:t>
            </a:r>
            <a:r>
              <a:rPr lang="fr-CH" sz="2800" dirty="0" err="1" smtClean="0"/>
              <a:t>known</a:t>
            </a:r>
            <a:r>
              <a:rPr lang="fr-CH" sz="2800" dirty="0" smtClean="0"/>
              <a:t> to </a:t>
            </a:r>
            <a:r>
              <a:rPr lang="fr-CH" sz="2800" dirty="0" err="1" smtClean="0"/>
              <a:t>be</a:t>
            </a:r>
            <a:r>
              <a:rPr lang="fr-CH" sz="2800" dirty="0" smtClean="0"/>
              <a:t> the main </a:t>
            </a:r>
            <a:r>
              <a:rPr lang="fr-CH" sz="2800" dirty="0" err="1" smtClean="0"/>
              <a:t>contributor</a:t>
            </a:r>
            <a:r>
              <a:rPr lang="fr-CH" sz="2800" dirty="0" smtClean="0"/>
              <a:t> to the </a:t>
            </a:r>
            <a:r>
              <a:rPr lang="fr-CH" sz="2800" dirty="0" err="1" smtClean="0"/>
              <a:t>impedance</a:t>
            </a:r>
            <a:r>
              <a:rPr lang="fr-CH" sz="2800" dirty="0" smtClean="0"/>
              <a:t>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fr-CH" sz="2800" dirty="0" smtClean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fr-CH" sz="2800" dirty="0" err="1" smtClean="0"/>
              <a:t>Two</a:t>
            </a:r>
            <a:r>
              <a:rPr lang="fr-CH" sz="2800" dirty="0" smtClean="0"/>
              <a:t> major </a:t>
            </a:r>
            <a:r>
              <a:rPr lang="fr-CH" sz="2800" dirty="0" err="1" smtClean="0"/>
              <a:t>tasks</a:t>
            </a:r>
            <a:r>
              <a:rPr lang="fr-CH" sz="2800" dirty="0" smtClean="0"/>
              <a:t> in simulation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fr-CH" sz="2800" dirty="0"/>
          </a:p>
        </p:txBody>
      </p:sp>
    </p:spTree>
    <p:extLst>
      <p:ext uri="{BB962C8B-B14F-4D97-AF65-F5344CB8AC3E}">
        <p14:creationId xmlns:p14="http://schemas.microsoft.com/office/powerpoint/2010/main" val="15557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Motivations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8538" y="1319912"/>
            <a:ext cx="87066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fr-CH" sz="2800" dirty="0" err="1"/>
              <a:t>A</a:t>
            </a:r>
            <a:r>
              <a:rPr lang="fr-CH" sz="2800" dirty="0" err="1" smtClean="0"/>
              <a:t>ccelerating</a:t>
            </a:r>
            <a:r>
              <a:rPr lang="fr-CH" sz="2800" dirty="0" smtClean="0"/>
              <a:t> </a:t>
            </a:r>
            <a:r>
              <a:rPr lang="fr-CH" sz="2800" dirty="0" err="1" smtClean="0"/>
              <a:t>cavities</a:t>
            </a:r>
            <a:r>
              <a:rPr lang="fr-CH" sz="2800" dirty="0" smtClean="0"/>
              <a:t> </a:t>
            </a:r>
            <a:r>
              <a:rPr lang="fr-CH" sz="2800" dirty="0" err="1" smtClean="0"/>
              <a:t>known</a:t>
            </a:r>
            <a:r>
              <a:rPr lang="fr-CH" sz="2800" dirty="0" smtClean="0"/>
              <a:t> to </a:t>
            </a:r>
            <a:r>
              <a:rPr lang="fr-CH" sz="2800" dirty="0" err="1" smtClean="0"/>
              <a:t>be</a:t>
            </a:r>
            <a:r>
              <a:rPr lang="fr-CH" sz="2800" dirty="0" smtClean="0"/>
              <a:t> the main </a:t>
            </a:r>
            <a:r>
              <a:rPr lang="fr-CH" sz="2800" dirty="0" err="1" smtClean="0"/>
              <a:t>contributor</a:t>
            </a:r>
            <a:r>
              <a:rPr lang="fr-CH" sz="2800" dirty="0" smtClean="0"/>
              <a:t> to the </a:t>
            </a:r>
            <a:r>
              <a:rPr lang="fr-CH" sz="2800" dirty="0" err="1" smtClean="0"/>
              <a:t>impedance</a:t>
            </a:r>
            <a:r>
              <a:rPr lang="fr-CH" sz="2800" dirty="0" smtClean="0"/>
              <a:t>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fr-CH" sz="2800" dirty="0" smtClean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fr-CH" sz="2800" dirty="0" err="1" smtClean="0"/>
              <a:t>Two</a:t>
            </a:r>
            <a:r>
              <a:rPr lang="fr-CH" sz="2800" dirty="0" smtClean="0"/>
              <a:t> major </a:t>
            </a:r>
            <a:r>
              <a:rPr lang="fr-CH" sz="2800" dirty="0" err="1" smtClean="0"/>
              <a:t>tasks</a:t>
            </a:r>
            <a:r>
              <a:rPr lang="fr-CH" sz="2800" dirty="0" smtClean="0"/>
              <a:t> in simulation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fr-CH" sz="28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CH" sz="2800" b="1" dirty="0" err="1"/>
              <a:t>Study</a:t>
            </a:r>
            <a:r>
              <a:rPr lang="fr-CH" sz="2800" dirty="0"/>
              <a:t> </a:t>
            </a:r>
            <a:r>
              <a:rPr lang="fr-CH" sz="2800" dirty="0" err="1" smtClean="0"/>
              <a:t>different</a:t>
            </a:r>
            <a:r>
              <a:rPr lang="fr-CH" sz="2800" dirty="0" smtClean="0"/>
              <a:t> parts of the </a:t>
            </a:r>
            <a:r>
              <a:rPr lang="fr-CH" sz="2800" dirty="0" err="1" smtClean="0"/>
              <a:t>impedance</a:t>
            </a:r>
            <a:r>
              <a:rPr lang="fr-CH" sz="2800" dirty="0" smtClean="0"/>
              <a:t> model (TWC200) and </a:t>
            </a:r>
            <a:r>
              <a:rPr lang="fr-CH" sz="2800" dirty="0" err="1" smtClean="0"/>
              <a:t>their</a:t>
            </a:r>
            <a:r>
              <a:rPr lang="fr-CH" sz="2800" dirty="0" smtClean="0"/>
              <a:t> impact on the </a:t>
            </a:r>
            <a:r>
              <a:rPr lang="fr-CH" sz="2800" dirty="0" err="1" smtClean="0"/>
              <a:t>dynamic</a:t>
            </a:r>
            <a:r>
              <a:rPr lang="fr-CH" sz="2800" dirty="0" smtClean="0"/>
              <a:t>.</a:t>
            </a:r>
            <a:endParaRPr lang="fr-CH" sz="2800" dirty="0"/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endParaRPr lang="fr-CH" sz="2800" dirty="0" smtClean="0"/>
          </a:p>
        </p:txBody>
      </p:sp>
    </p:spTree>
    <p:extLst>
      <p:ext uri="{BB962C8B-B14F-4D97-AF65-F5344CB8AC3E}">
        <p14:creationId xmlns:p14="http://schemas.microsoft.com/office/powerpoint/2010/main" val="21973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Motivations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8538" y="1319912"/>
            <a:ext cx="87066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fr-CH" sz="2800" dirty="0" err="1"/>
              <a:t>A</a:t>
            </a:r>
            <a:r>
              <a:rPr lang="fr-CH" sz="2800" dirty="0" err="1" smtClean="0"/>
              <a:t>ccelerating</a:t>
            </a:r>
            <a:r>
              <a:rPr lang="fr-CH" sz="2800" dirty="0" smtClean="0"/>
              <a:t> </a:t>
            </a:r>
            <a:r>
              <a:rPr lang="fr-CH" sz="2800" dirty="0" err="1" smtClean="0"/>
              <a:t>cavities</a:t>
            </a:r>
            <a:r>
              <a:rPr lang="fr-CH" sz="2800" dirty="0" smtClean="0"/>
              <a:t> </a:t>
            </a:r>
            <a:r>
              <a:rPr lang="fr-CH" sz="2800" dirty="0" err="1" smtClean="0"/>
              <a:t>known</a:t>
            </a:r>
            <a:r>
              <a:rPr lang="fr-CH" sz="2800" dirty="0" smtClean="0"/>
              <a:t> to </a:t>
            </a:r>
            <a:r>
              <a:rPr lang="fr-CH" sz="2800" dirty="0" err="1" smtClean="0"/>
              <a:t>be</a:t>
            </a:r>
            <a:r>
              <a:rPr lang="fr-CH" sz="2800" dirty="0" smtClean="0"/>
              <a:t> the main </a:t>
            </a:r>
            <a:r>
              <a:rPr lang="fr-CH" sz="2800" dirty="0" err="1" smtClean="0"/>
              <a:t>contributor</a:t>
            </a:r>
            <a:r>
              <a:rPr lang="fr-CH" sz="2800" dirty="0" smtClean="0"/>
              <a:t> to the </a:t>
            </a:r>
            <a:r>
              <a:rPr lang="fr-CH" sz="2800" dirty="0" err="1" smtClean="0"/>
              <a:t>impedance</a:t>
            </a:r>
            <a:r>
              <a:rPr lang="fr-CH" sz="2800" dirty="0" smtClean="0"/>
              <a:t>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fr-CH" sz="2800" dirty="0" smtClean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fr-CH" sz="2800" dirty="0" err="1" smtClean="0"/>
              <a:t>Two</a:t>
            </a:r>
            <a:r>
              <a:rPr lang="fr-CH" sz="2800" dirty="0" smtClean="0"/>
              <a:t> major </a:t>
            </a:r>
            <a:r>
              <a:rPr lang="fr-CH" sz="2800" dirty="0" err="1" smtClean="0"/>
              <a:t>tasks</a:t>
            </a:r>
            <a:r>
              <a:rPr lang="fr-CH" sz="2800" dirty="0" smtClean="0"/>
              <a:t> in simulation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fr-CH" sz="28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CH" sz="2800" b="1" dirty="0" err="1"/>
              <a:t>Study</a:t>
            </a:r>
            <a:r>
              <a:rPr lang="fr-CH" sz="2800" dirty="0"/>
              <a:t> </a:t>
            </a:r>
            <a:r>
              <a:rPr lang="fr-CH" sz="2800" dirty="0" err="1"/>
              <a:t>different</a:t>
            </a:r>
            <a:r>
              <a:rPr lang="fr-CH" sz="2800" dirty="0"/>
              <a:t> parts of the </a:t>
            </a:r>
            <a:r>
              <a:rPr lang="fr-CH" sz="2800" dirty="0" err="1"/>
              <a:t>impedance</a:t>
            </a:r>
            <a:r>
              <a:rPr lang="fr-CH" sz="2800" dirty="0"/>
              <a:t> model (TWC200) and </a:t>
            </a:r>
            <a:r>
              <a:rPr lang="fr-CH" sz="2800" dirty="0" err="1"/>
              <a:t>their</a:t>
            </a:r>
            <a:r>
              <a:rPr lang="fr-CH" sz="2800" dirty="0"/>
              <a:t> impact on the </a:t>
            </a:r>
            <a:r>
              <a:rPr lang="fr-CH" sz="2800" dirty="0" err="1"/>
              <a:t>dynamic</a:t>
            </a:r>
            <a:r>
              <a:rPr lang="fr-CH" sz="2800" dirty="0"/>
              <a:t>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fr-CH" sz="2800" dirty="0" smtClean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CH" sz="2800" b="1" dirty="0" err="1" smtClean="0"/>
              <a:t>Modelize</a:t>
            </a:r>
            <a:r>
              <a:rPr lang="fr-CH" sz="2800" dirty="0" smtClean="0"/>
              <a:t> </a:t>
            </a:r>
            <a:r>
              <a:rPr lang="fr-CH" sz="2800" dirty="0" err="1" smtClean="0"/>
              <a:t>correctly</a:t>
            </a:r>
            <a:r>
              <a:rPr lang="fr-CH" sz="2800" dirty="0" smtClean="0"/>
              <a:t> the </a:t>
            </a:r>
            <a:r>
              <a:rPr lang="fr-CH" sz="2800" dirty="0" err="1" smtClean="0"/>
              <a:t>low-level</a:t>
            </a:r>
            <a:r>
              <a:rPr lang="fr-CH" sz="2800" dirty="0" smtClean="0"/>
              <a:t> RF acting </a:t>
            </a:r>
            <a:r>
              <a:rPr lang="fr-CH" sz="2800" dirty="0" err="1" smtClean="0"/>
              <a:t>directly</a:t>
            </a:r>
            <a:r>
              <a:rPr lang="fr-CH" sz="2800" dirty="0" smtClean="0"/>
              <a:t> on the </a:t>
            </a:r>
            <a:r>
              <a:rPr lang="fr-CH" sz="2800" dirty="0" err="1" smtClean="0"/>
              <a:t>impedance</a:t>
            </a:r>
            <a:r>
              <a:rPr lang="fr-CH" sz="2800" dirty="0" smtClean="0"/>
              <a:t> </a:t>
            </a:r>
            <a:r>
              <a:rPr lang="fr-CH" sz="2800" dirty="0" err="1" smtClean="0"/>
              <a:t>seen</a:t>
            </a:r>
            <a:r>
              <a:rPr lang="fr-CH" sz="2800" dirty="0" smtClean="0"/>
              <a:t> by the </a:t>
            </a:r>
            <a:r>
              <a:rPr lang="fr-CH" sz="2800" dirty="0" err="1" smtClean="0"/>
              <a:t>beam</a:t>
            </a:r>
            <a:r>
              <a:rPr lang="fr-CH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340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Simulations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7744" y="1316736"/>
            <a:ext cx="87066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fr-CH" sz="2000" dirty="0" smtClean="0"/>
              <a:t>SPS Flat-Top (451.15 </a:t>
            </a:r>
            <a:r>
              <a:rPr lang="fr-CH" sz="2000" dirty="0" err="1" smtClean="0"/>
              <a:t>GeV</a:t>
            </a:r>
            <a:r>
              <a:rPr lang="fr-CH" sz="2000" dirty="0" smtClean="0"/>
              <a:t>).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fr-CH" sz="2000" dirty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fr-CH" sz="2000" dirty="0" smtClean="0"/>
              <a:t>72 </a:t>
            </a:r>
            <a:r>
              <a:rPr lang="fr-CH" sz="2000" dirty="0" err="1" smtClean="0"/>
              <a:t>bunches</a:t>
            </a:r>
            <a:r>
              <a:rPr lang="fr-CH" sz="2000" dirty="0" smtClean="0"/>
              <a:t> </a:t>
            </a:r>
            <a:r>
              <a:rPr lang="fr-CH" sz="2000" dirty="0" err="1" smtClean="0"/>
              <a:t>spaced</a:t>
            </a:r>
            <a:r>
              <a:rPr lang="fr-CH" sz="2000" dirty="0" smtClean="0"/>
              <a:t> by 25ns.</a:t>
            </a:r>
            <a:endParaRPr lang="fr-CH" sz="2000" dirty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fr-CH" sz="2000" dirty="0" smtClean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fr-CH" sz="2000" dirty="0" smtClean="0"/>
              <a:t>Double RF (800 MHz), </a:t>
            </a:r>
            <a:r>
              <a:rPr lang="fr-CH" sz="2000" dirty="0" err="1" smtClean="0"/>
              <a:t>bunch</a:t>
            </a:r>
            <a:r>
              <a:rPr lang="fr-CH" sz="2000" dirty="0" smtClean="0"/>
              <a:t> </a:t>
            </a:r>
            <a:r>
              <a:rPr lang="fr-CH" sz="2000" dirty="0" err="1" smtClean="0"/>
              <a:t>shortening</a:t>
            </a:r>
            <a:r>
              <a:rPr lang="fr-CH" sz="2000" dirty="0" smtClean="0"/>
              <a:t> mode, 10% of the 200 MHz.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fr-CH" sz="2000" dirty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fr-CH" sz="2000" dirty="0" err="1" smtClean="0"/>
              <a:t>Two</a:t>
            </a:r>
            <a:r>
              <a:rPr lang="fr-CH" sz="2000" dirty="0" smtClean="0"/>
              <a:t> </a:t>
            </a:r>
            <a:r>
              <a:rPr lang="fr-CH" sz="2000" dirty="0" err="1" smtClean="0"/>
              <a:t>models</a:t>
            </a:r>
            <a:r>
              <a:rPr lang="fr-CH" sz="2000" dirty="0" smtClean="0"/>
              <a:t> of </a:t>
            </a:r>
            <a:r>
              <a:rPr lang="fr-CH" sz="2000" dirty="0" err="1" smtClean="0"/>
              <a:t>impedance</a:t>
            </a:r>
            <a:r>
              <a:rPr lang="fr-CH" sz="2000" dirty="0"/>
              <a:t> </a:t>
            </a:r>
            <a:r>
              <a:rPr lang="fr-CH" sz="2000" dirty="0" smtClean="0"/>
              <a:t>and RF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fr-CH" sz="2000" dirty="0" smtClean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CH" sz="2000" dirty="0" smtClean="0"/>
              <a:t>2x4 sections + 2x5 sections TWC 200 MHz + </a:t>
            </a:r>
            <a:r>
              <a:rPr lang="fr-CH" sz="2000" dirty="0" err="1" smtClean="0"/>
              <a:t>Flanges</a:t>
            </a:r>
            <a:r>
              <a:rPr lang="fr-CH" sz="2000" dirty="0" smtClean="0"/>
              <a:t> + max 7 MV </a:t>
            </a:r>
            <a:r>
              <a:rPr lang="fr-CH" sz="2000" dirty="0" err="1" smtClean="0"/>
              <a:t>available</a:t>
            </a:r>
            <a:r>
              <a:rPr lang="fr-CH" sz="2000" dirty="0" smtClean="0"/>
              <a:t>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fr-CH" sz="2000" dirty="0" smtClean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CH" sz="2000" dirty="0" smtClean="0"/>
              <a:t>4x3 sections + 2x4 sections TWC 200 MHz + </a:t>
            </a:r>
            <a:r>
              <a:rPr lang="fr-CH" sz="2000" dirty="0" err="1" smtClean="0"/>
              <a:t>Flanges</a:t>
            </a:r>
            <a:r>
              <a:rPr lang="fr-CH" sz="2000" dirty="0" smtClean="0"/>
              <a:t> </a:t>
            </a:r>
            <a:r>
              <a:rPr lang="fr-CH" sz="2000" dirty="0" err="1" smtClean="0"/>
              <a:t>impedance</a:t>
            </a:r>
            <a:r>
              <a:rPr lang="fr-CH" sz="2000" dirty="0" smtClean="0"/>
              <a:t> </a:t>
            </a:r>
            <a:r>
              <a:rPr lang="fr-CH" sz="2000" dirty="0" err="1" smtClean="0"/>
              <a:t>reduction</a:t>
            </a:r>
            <a:r>
              <a:rPr lang="fr-CH" sz="2000" dirty="0" smtClean="0"/>
              <a:t> </a:t>
            </a:r>
            <a:r>
              <a:rPr lang="fr-CH" sz="2000" dirty="0" err="1" smtClean="0"/>
              <a:t>from</a:t>
            </a:r>
            <a:r>
              <a:rPr lang="fr-CH" sz="2000" dirty="0" smtClean="0"/>
              <a:t> </a:t>
            </a:r>
            <a:r>
              <a:rPr lang="fr-CH" sz="2000" dirty="0" err="1" smtClean="0"/>
              <a:t>J.Vasela</a:t>
            </a:r>
            <a:r>
              <a:rPr lang="fr-CH" sz="2000" dirty="0" smtClean="0"/>
              <a:t> (factor 20) + max 10 MV </a:t>
            </a:r>
            <a:r>
              <a:rPr lang="fr-CH" sz="2000" dirty="0" err="1" smtClean="0"/>
              <a:t>available</a:t>
            </a:r>
            <a:r>
              <a:rPr lang="fr-CH" sz="20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CH" sz="2000" dirty="0"/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fr-CH" sz="2000" dirty="0" err="1" smtClean="0"/>
              <a:t>Parameters</a:t>
            </a:r>
            <a:r>
              <a:rPr lang="fr-CH" sz="2000" dirty="0"/>
              <a:t> </a:t>
            </a:r>
            <a:r>
              <a:rPr lang="fr-CH" sz="2000" dirty="0" smtClean="0"/>
              <a:t>: 1 million </a:t>
            </a:r>
            <a:r>
              <a:rPr lang="fr-CH" sz="2000" dirty="0" err="1" smtClean="0"/>
              <a:t>macroparticles</a:t>
            </a:r>
            <a:r>
              <a:rPr lang="fr-CH" sz="2000" dirty="0" smtClean="0"/>
              <a:t> and 256 slices per </a:t>
            </a:r>
            <a:r>
              <a:rPr lang="fr-CH" sz="2000" dirty="0" err="1" smtClean="0"/>
              <a:t>bunch</a:t>
            </a:r>
            <a:r>
              <a:rPr lang="fr-CH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12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TWC 200 MHz impedance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53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39403</TotalTime>
  <Words>1222</Words>
  <Application>Microsoft Office PowerPoint</Application>
  <PresentationFormat>On-screen Show (4:3)</PresentationFormat>
  <Paragraphs>569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TWC 200 MHz impedance in BLonD and its effect on beam stability s LIU-SPS Beam Dynamics Working Group 03/11/2016</vt:lpstr>
      <vt:lpstr>Outline</vt:lpstr>
      <vt:lpstr>Motivations</vt:lpstr>
      <vt:lpstr>Motivations</vt:lpstr>
      <vt:lpstr>Motivations</vt:lpstr>
      <vt:lpstr>Motivations</vt:lpstr>
      <vt:lpstr>Motivations</vt:lpstr>
      <vt:lpstr>Simulations</vt:lpstr>
      <vt:lpstr>TWC 200 MHz impedance</vt:lpstr>
      <vt:lpstr>TWC 200 MHz impedance</vt:lpstr>
      <vt:lpstr>TWC 200 MHz impedance</vt:lpstr>
      <vt:lpstr>TWC 200 MHz HOMs</vt:lpstr>
      <vt:lpstr>TWC 200 MHz HOMs</vt:lpstr>
      <vt:lpstr>TWC 200 MHz HOMs</vt:lpstr>
      <vt:lpstr>TWC 200 MHz HOMs</vt:lpstr>
      <vt:lpstr>TWC 200 MHz HOMs</vt:lpstr>
      <vt:lpstr>TWC 200 MHz HOMs</vt:lpstr>
      <vt:lpstr>TWC 200 MHz HOMs</vt:lpstr>
      <vt:lpstr>TWC 200 MHz HOMs</vt:lpstr>
      <vt:lpstr>TWC200 impedance</vt:lpstr>
      <vt:lpstr>TWC 200 MHz HOMs</vt:lpstr>
      <vt:lpstr>TWC 200 MHz HOMs</vt:lpstr>
      <vt:lpstr>TWC 200 MHz HOMs</vt:lpstr>
      <vt:lpstr>TWC 200 MHz Main Harmonic</vt:lpstr>
      <vt:lpstr>TWC 200 MHz Main Harmonic</vt:lpstr>
      <vt:lpstr>TWC 200 MHz Main Harmonic</vt:lpstr>
      <vt:lpstr>TWC 200 MHz Main Harmonic</vt:lpstr>
      <vt:lpstr>TWC 200 MHz Main Harmonic</vt:lpstr>
      <vt:lpstr>TWC 200 MHz Main Harmonic</vt:lpstr>
      <vt:lpstr>Beam loading and FF/FB</vt:lpstr>
      <vt:lpstr>Beam loading and FF/FB</vt:lpstr>
      <vt:lpstr>Synchronous phase shift</vt:lpstr>
      <vt:lpstr>Beam loading and FF/FB</vt:lpstr>
      <vt:lpstr>Synchronous phase shift</vt:lpstr>
      <vt:lpstr>Conclusion</vt:lpstr>
      <vt:lpstr>Thank you for your attention !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Intensity effects in the longitudinal plane</dc:title>
  <dc:creator>Alexandre Lasheen</dc:creator>
  <cp:lastModifiedBy>Joel Repond</cp:lastModifiedBy>
  <cp:revision>3231</cp:revision>
  <cp:lastPrinted>2015-09-17T13:23:21Z</cp:lastPrinted>
  <dcterms:created xsi:type="dcterms:W3CDTF">2014-07-23T07:54:45Z</dcterms:created>
  <dcterms:modified xsi:type="dcterms:W3CDTF">2016-11-03T14:17:23Z</dcterms:modified>
</cp:coreProperties>
</file>