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66" r:id="rId3"/>
    <p:sldId id="370" r:id="rId4"/>
    <p:sldId id="367" r:id="rId5"/>
    <p:sldId id="371" r:id="rId6"/>
    <p:sldId id="368" r:id="rId7"/>
    <p:sldId id="369" r:id="rId8"/>
    <p:sldId id="372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10EC1"/>
    <a:srgbClr val="D865D8"/>
    <a:srgbClr val="BF00BF"/>
    <a:srgbClr val="BE00BE"/>
    <a:srgbClr val="C000C0"/>
    <a:srgbClr val="2C2CFF"/>
    <a:srgbClr val="008000"/>
    <a:srgbClr val="FF51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31" autoAdjust="0"/>
  </p:normalViewPr>
  <p:slideViewPr>
    <p:cSldViewPr>
      <p:cViewPr varScale="1">
        <p:scale>
          <a:sx n="112" d="100"/>
          <a:sy n="112" d="100"/>
        </p:scale>
        <p:origin x="129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E033C-F4D1-4087-B17C-901C43634806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4E8CA-FCC1-414C-8B64-7B5D3EFBB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59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95FD0-CA5A-40F0-8E4B-84F598C8F984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0E746-5D4D-496C-995F-F205420EC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603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15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01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4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425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25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2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28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39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61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92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FDB1-2313-4B9A-817A-1A4517D0BE7C}" type="datetimeFigureOut">
              <a:rPr lang="en-GB" smtClean="0"/>
              <a:t>21/10/2016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39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9.png"/><Relationship Id="rId5" Type="http://schemas.openxmlformats.org/officeDocument/2006/relationships/image" Target="../media/image2.png"/><Relationship Id="rId4" Type="http://schemas.openxmlformats.org/officeDocument/2006/relationships/image" Target="../media/image9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3.png"/><Relationship Id="rId4" Type="http://schemas.openxmlformats.org/officeDocument/2006/relationships/image" Target="../media/image1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2057400"/>
          </a:xfrm>
          <a:solidFill>
            <a:schemeClr val="bg1"/>
          </a:solidFill>
          <a:ln w="88900">
            <a:solidFill>
              <a:schemeClr val="accent2"/>
            </a:solidFill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en-GB" dirty="0"/>
              <a:t>Simulations of FB &amp; FF on SPS flat top/bottom</a:t>
            </a:r>
            <a:endParaRPr lang="en-US" b="1" dirty="0" smtClean="0">
              <a:latin typeface="Arial" charset="0"/>
              <a:cs typeface="Arial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00357" y="4262525"/>
            <a:ext cx="886350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latin typeface="+mj-lt"/>
                <a:cs typeface="Arial" pitchFamily="34" charset="0"/>
              </a:rPr>
              <a:t>T</a:t>
            </a:r>
            <a:r>
              <a:rPr lang="en-US" sz="2000" dirty="0">
                <a:latin typeface="+mj-lt"/>
                <a:cs typeface="Arial" pitchFamily="34" charset="0"/>
              </a:rPr>
              <a:t>. </a:t>
            </a:r>
            <a:r>
              <a:rPr lang="en-US" sz="2000" dirty="0" smtClean="0">
                <a:latin typeface="+mj-lt"/>
                <a:cs typeface="Arial" pitchFamily="34" charset="0"/>
              </a:rPr>
              <a:t>Argyropoulos</a:t>
            </a:r>
            <a:endParaRPr lang="en-US" sz="2000" dirty="0" smtClean="0">
              <a:latin typeface="+mj-lt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4795925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LIU-SPS BD </a:t>
            </a:r>
            <a:r>
              <a:rPr lang="en-GB" sz="2000" dirty="0" smtClean="0"/>
              <a:t>WG meeting 03/11/2016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45260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dirty="0" smtClean="0"/>
              <a:t>Introduction</a:t>
            </a:r>
            <a:endParaRPr lang="en-US" sz="3200" baseline="-250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3568" y="908720"/>
            <a:ext cx="79248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 indent="-285750">
              <a:buFont typeface="Wingdings" panose="05000000000000000000" pitchFamily="2" charset="2"/>
              <a:buChar char="q"/>
              <a:defRPr/>
            </a:pPr>
            <a:r>
              <a:rPr lang="en-GB" dirty="0" smtClean="0"/>
              <a:t>Study of the Longitudinal Controlled Emittance Blow-up </a:t>
            </a:r>
            <a:r>
              <a:rPr lang="en-GB" dirty="0" smtClean="0">
                <a:sym typeface="Wingdings" panose="05000000000000000000" pitchFamily="2" charset="2"/>
              </a:rPr>
              <a:t> no uniform blow-up for the bunches along the batch.</a:t>
            </a:r>
          </a:p>
          <a:p>
            <a:pPr marL="285750" lvl="1" indent="-285750">
              <a:buFont typeface="Wingdings" panose="05000000000000000000" pitchFamily="2" charset="2"/>
              <a:buChar char="q"/>
              <a:defRPr/>
            </a:pPr>
            <a:endParaRPr lang="en-GB" dirty="0">
              <a:sym typeface="Wingdings" panose="05000000000000000000" pitchFamily="2" charset="2"/>
            </a:endParaRPr>
          </a:p>
          <a:p>
            <a:pPr marL="285750" lvl="1" indent="-285750">
              <a:buFont typeface="Wingdings" panose="05000000000000000000" pitchFamily="2" charset="2"/>
              <a:buChar char="q"/>
              <a:defRPr/>
            </a:pPr>
            <a:r>
              <a:rPr lang="en-GB" dirty="0" smtClean="0">
                <a:sym typeface="Wingdings" panose="05000000000000000000" pitchFamily="2" charset="2"/>
              </a:rPr>
              <a:t>Calculation of the phase variation of the bunches in the batch due to beam loading with FB\FF (</a:t>
            </a:r>
            <a:r>
              <a:rPr lang="en-GB" dirty="0" smtClean="0">
                <a:sym typeface="Wingdings" panose="05000000000000000000" pitchFamily="2" charset="2"/>
              </a:rPr>
              <a:t>simplified model for the reduced impedance) </a:t>
            </a:r>
            <a:endParaRPr lang="en-GB" dirty="0" smtClean="0">
              <a:sym typeface="Wingdings" panose="05000000000000000000" pitchFamily="2" charset="2"/>
            </a:endParaRPr>
          </a:p>
          <a:p>
            <a:pPr marL="285750" lvl="1" indent="-285750">
              <a:buFont typeface="Wingdings" panose="05000000000000000000" pitchFamily="2" charset="2"/>
              <a:buChar char="q"/>
              <a:defRPr/>
            </a:pPr>
            <a:endParaRPr lang="en-GB" dirty="0">
              <a:sym typeface="Wingdings" panose="05000000000000000000" pitchFamily="2" charset="2"/>
            </a:endParaRPr>
          </a:p>
          <a:p>
            <a:pPr marL="285750" lvl="1" indent="-285750">
              <a:buFont typeface="Wingdings" panose="05000000000000000000" pitchFamily="2" charset="2"/>
              <a:buChar char="q"/>
              <a:defRPr/>
            </a:pPr>
            <a:r>
              <a:rPr lang="en-GB" dirty="0" smtClean="0">
                <a:sym typeface="Wingdings" panose="05000000000000000000" pitchFamily="2" charset="2"/>
              </a:rPr>
              <a:t>Explains the phase variation that was measured </a:t>
            </a:r>
          </a:p>
          <a:p>
            <a:pPr marL="285750" lvl="1" indent="-285750">
              <a:buFont typeface="Wingdings" panose="05000000000000000000" pitchFamily="2" charset="2"/>
              <a:buChar char="q"/>
              <a:defRPr/>
            </a:pPr>
            <a:endParaRPr lang="en-GB" dirty="0">
              <a:sym typeface="Wingdings" panose="05000000000000000000" pitchFamily="2" charset="2"/>
            </a:endParaRPr>
          </a:p>
          <a:p>
            <a:pPr marL="285750" lvl="1" indent="-285750">
              <a:buFont typeface="Wingdings" panose="05000000000000000000" pitchFamily="2" charset="2"/>
              <a:buChar char="q"/>
              <a:defRPr/>
            </a:pPr>
            <a:r>
              <a:rPr lang="en-GB" dirty="0" smtClean="0">
                <a:sym typeface="Wingdings" panose="05000000000000000000" pitchFamily="2" charset="2"/>
              </a:rPr>
              <a:t>Introduced later the model for multi-particle simulation but not used for long simulations (beam instabilities, beam losses…)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50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dirty="0" smtClean="0"/>
              <a:t>Beam loading in the SPS 200 MHz TWC</a:t>
            </a:r>
            <a:endParaRPr lang="en-US" sz="3200" baseline="-250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3568" y="908720"/>
                <a:ext cx="7924800" cy="60907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lvl="1" indent="-285750">
                  <a:buFont typeface="Wingdings" panose="05000000000000000000" pitchFamily="2" charset="2"/>
                  <a:buChar char="q"/>
                  <a:defRPr/>
                </a:pPr>
                <a:r>
                  <a:rPr lang="en-US" b="1" dirty="0" smtClean="0"/>
                  <a:t>Beam loading impedance of a TWC </a:t>
                </a:r>
              </a:p>
              <a:p>
                <a:pPr marL="0" lvl="1">
                  <a:defRPr/>
                </a:pPr>
                <a:r>
                  <a:rPr lang="en-US" sz="1600" b="1" dirty="0"/>
                  <a:t> </a:t>
                </a:r>
                <a:r>
                  <a:rPr lang="en-US" sz="1600" b="1" dirty="0" smtClean="0"/>
                  <a:t>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den>
                    </m:f>
                    <m:r>
                      <a:rPr lang="en-US" sz="16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en-US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600"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sSub>
                                          <m:sSubPr>
                                            <m:ctrlPr>
                                              <a:rPr lang="en-US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l-GR" sz="1600" i="1">
                                                <a:latin typeface="Cambria Math" panose="02040503050406030204" pitchFamily="18" charset="0"/>
                                              </a:rPr>
                                              <m:t>𝜏</m:t>
                                            </m:r>
                                          </m:e>
                                          <m:sub>
                                            <m:r>
                                              <a:rPr lang="en-US" sz="1600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sub>
                                        </m:sSub>
                                        <m:r>
                                          <a:rPr lang="en-US" sz="1600" i="1">
                                            <a:latin typeface="Cambria Math" panose="02040503050406030204" pitchFamily="18" charset="0"/>
                                          </a:rPr>
                                          <m:t>/2</m:t>
                                        </m:r>
                                      </m:e>
                                    </m:func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sz="1600" i="1">
                                            <a:latin typeface="Cambria Math" panose="02040503050406030204" pitchFamily="18" charset="0"/>
                                          </a:rPr>
                                          <m:t>𝜏</m:t>
                                        </m:r>
                                      </m:e>
                                      <m:sub>
                                        <m:r>
                                          <a:rPr lang="en-US" sz="1600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/2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600" i="1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600" i="1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e>
                            </m:func>
                          </m:num>
                          <m:den>
                            <m:sSubSup>
                              <m:sSubSup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l-GR" sz="1600" i="1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  <m:sup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</m:e>
                    </m:d>
                  </m:oMath>
                </a14:m>
                <a:endParaRPr lang="en-US" sz="1600" b="1" dirty="0" smtClean="0"/>
              </a:p>
              <a:p>
                <a:pPr marL="0" lvl="1">
                  <a:defRPr/>
                </a:pPr>
                <a:endParaRPr lang="en-US" b="1" dirty="0" smtClean="0"/>
              </a:p>
              <a:p>
                <a:pPr marL="285750" lvl="1" indent="-285750">
                  <a:buFont typeface="Wingdings" panose="05000000000000000000" pitchFamily="2" charset="2"/>
                  <a:buChar char="q"/>
                  <a:defRPr/>
                </a:pPr>
                <a:r>
                  <a:rPr lang="en-US" dirty="0" smtClean="0"/>
                  <a:t>For the beam parameters as in measurements and Gaussian line density and bunch length 1.7 ns</a:t>
                </a:r>
                <a:endParaRPr lang="en-US" dirty="0"/>
              </a:p>
              <a:p>
                <a:pPr marL="0" lvl="1">
                  <a:defRPr/>
                </a:pPr>
                <a:endParaRPr lang="en-US" b="1" dirty="0" smtClean="0"/>
              </a:p>
              <a:p>
                <a:pPr marL="0" lvl="1">
                  <a:defRPr/>
                </a:pPr>
                <a:endParaRPr lang="en-US" b="1" dirty="0"/>
              </a:p>
              <a:p>
                <a:pPr marL="0" lvl="1">
                  <a:defRPr/>
                </a:pPr>
                <a:endParaRPr lang="en-US" b="1" dirty="0" smtClean="0"/>
              </a:p>
              <a:p>
                <a:pPr marL="0" lvl="1">
                  <a:defRPr/>
                </a:pPr>
                <a:endParaRPr lang="en-US" b="1" dirty="0"/>
              </a:p>
              <a:p>
                <a:pPr marL="0" lvl="1">
                  <a:defRPr/>
                </a:pPr>
                <a:endParaRPr lang="en-US" b="1" dirty="0" smtClean="0"/>
              </a:p>
              <a:p>
                <a:pPr marL="0" lvl="1">
                  <a:defRPr/>
                </a:pPr>
                <a:endParaRPr lang="en-US" b="1" dirty="0"/>
              </a:p>
              <a:p>
                <a:pPr marL="0" lvl="1">
                  <a:defRPr/>
                </a:pPr>
                <a:endParaRPr lang="en-US" b="1" dirty="0" smtClean="0"/>
              </a:p>
              <a:p>
                <a:pPr marL="0" lvl="1">
                  <a:defRPr/>
                </a:pPr>
                <a:endParaRPr lang="en-US" b="1" dirty="0"/>
              </a:p>
              <a:p>
                <a:pPr marL="0" lvl="1">
                  <a:defRPr/>
                </a:pPr>
                <a:endParaRPr lang="en-US" b="1" dirty="0" smtClean="0"/>
              </a:p>
              <a:p>
                <a:pPr marL="0" lvl="1">
                  <a:defRPr/>
                </a:pPr>
                <a:endParaRPr lang="en-US" b="1" dirty="0"/>
              </a:p>
              <a:p>
                <a:pPr marL="0" lvl="1">
                  <a:defRPr/>
                </a:pPr>
                <a:endParaRPr lang="en-US" b="1" dirty="0" smtClean="0"/>
              </a:p>
              <a:p>
                <a:pPr marL="0" lvl="1">
                  <a:defRPr/>
                </a:pPr>
                <a:endParaRPr lang="en-US" b="1" dirty="0" smtClean="0"/>
              </a:p>
              <a:p>
                <a:pPr marL="0" lvl="1">
                  <a:defRPr/>
                </a:pPr>
                <a:endParaRPr lang="en-US" b="1" dirty="0" smtClean="0"/>
              </a:p>
              <a:p>
                <a:pPr marL="0" lvl="1">
                  <a:defRPr/>
                </a:pPr>
                <a:r>
                  <a:rPr lang="en-US" b="1" dirty="0" smtClean="0"/>
                  <a:t>Small displacement of the bunches at the head of the batch are increasing as more bunches entering the cavity until they reach the a steady value.</a:t>
                </a:r>
                <a:endParaRPr lang="en-US" b="1" dirty="0"/>
              </a:p>
              <a:p>
                <a:pPr marL="0" lvl="1">
                  <a:defRPr/>
                </a:pPr>
                <a:endParaRPr lang="en-US" b="1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908720"/>
                <a:ext cx="7924800" cy="6090706"/>
              </a:xfrm>
              <a:prstGeom prst="rect">
                <a:avLst/>
              </a:prstGeom>
              <a:blipFill rotWithShape="0">
                <a:blip r:embed="rId2"/>
                <a:stretch>
                  <a:fillRect l="-615" t="-50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54547"/>
            <a:ext cx="3871434" cy="2602645"/>
          </a:xfrm>
          <a:prstGeom prst="rect">
            <a:avLst/>
          </a:prstGeom>
        </p:spPr>
      </p:pic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150486" y="2708920"/>
            <a:ext cx="1324783" cy="523220"/>
          </a:xfrm>
          <a:prstGeom prst="rect">
            <a:avLst/>
          </a:prstGeom>
          <a:solidFill>
            <a:schemeClr val="bg1"/>
          </a:solidFill>
          <a:ln w="2540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 b="1" dirty="0" smtClean="0"/>
              <a:t>Steady state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Transient state</a:t>
            </a:r>
            <a:endParaRPr lang="en-US" sz="1400" b="1" dirty="0">
              <a:solidFill>
                <a:srgbClr val="0033C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364088" y="908720"/>
                <a:ext cx="3816366" cy="10307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1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12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1200" dirty="0" smtClean="0"/>
                  <a:t>: fundamental component of beam current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1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sz="1200" b="1" i="1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1200" dirty="0" smtClean="0"/>
                  <a:t>: fundamental </a:t>
                </a:r>
                <a:r>
                  <a:rPr lang="en-US" sz="1200" dirty="0"/>
                  <a:t>component of beam </a:t>
                </a:r>
                <a:r>
                  <a:rPr lang="en-US" sz="1200" dirty="0" smtClean="0"/>
                  <a:t>induced voltage</a:t>
                </a:r>
              </a:p>
              <a:p>
                <a14:m>
                  <m:oMath xmlns:m="http://schemas.openxmlformats.org/officeDocument/2006/math">
                    <m:r>
                      <a:rPr lang="en-US" sz="1200" b="1" i="1" smtClean="0">
                        <a:latin typeface="Cambria Math" panose="02040503050406030204" pitchFamily="18" charset="0"/>
                      </a:rPr>
                      <m:t>𝑳</m:t>
                    </m:r>
                  </m:oMath>
                </a14:m>
                <a:r>
                  <a:rPr lang="en-US" sz="1200" dirty="0" smtClean="0"/>
                  <a:t>: length of the structure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1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1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200" dirty="0" smtClean="0"/>
                  <a:t>: series impedance of the TWC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1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200" b="1" i="1">
                            <a:latin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sz="1200" b="1" i="1">
                            <a:latin typeface="Cambria Math" panose="02040503050406030204" pitchFamily="18" charset="0"/>
                          </a:rPr>
                          <m:t>𝒃</m:t>
                        </m:r>
                      </m:sub>
                    </m:sSub>
                    <m:r>
                      <a:rPr lang="en-US" sz="12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200" b="0" i="0" smtClean="0">
                        <a:latin typeface="Cambria Math" panose="02040503050406030204" pitchFamily="18" charset="0"/>
                      </a:rPr>
                      <m:t>L</m:t>
                    </m:r>
                    <m:r>
                      <a:rPr lang="en-US" sz="12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sz="1200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1200" b="0" i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200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200" b="0" i="0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12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sz="1200" dirty="0" smtClean="0"/>
                  <a:t>: </a:t>
                </a:r>
                <a:r>
                  <a:rPr lang="en-US" sz="1200" dirty="0"/>
                  <a:t>phase slip between TW and </a:t>
                </a:r>
                <a:r>
                  <a:rPr lang="en-US" sz="1200" dirty="0" smtClean="0"/>
                  <a:t>particles</a:t>
                </a:r>
                <a:endParaRPr lang="en-US" sz="12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908720"/>
                <a:ext cx="3816366" cy="1030731"/>
              </a:xfrm>
              <a:prstGeom prst="rect">
                <a:avLst/>
              </a:prstGeom>
              <a:blipFill rotWithShape="0">
                <a:blip r:embed="rId4"/>
                <a:stretch>
                  <a:fillRect b="-29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711" y="2353783"/>
            <a:ext cx="4410793" cy="330746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12451" y="5013176"/>
                <a:ext cx="3743525" cy="54399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b="0" i="1" smtClean="0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sSub>
                                <m:sSubPr>
                                  <m:ctrlPr>
                                    <a:rPr lang="el-GR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b="0" i="1" smtClean="0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𝑟𝑓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1600" b="0" i="1" smtClean="0">
                                          <a:latin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60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l-GR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sub>
                                      </m:s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/3</m:t>
                                      </m:r>
                                    </m:e>
                                  </m:func>
                                </m:e>
                              </m:func>
                            </m:num>
                            <m:den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𝑟𝑓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func>
                                    <m:func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60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l-GR" sz="1600" i="1">
                                              <a:latin typeface="Cambria Math" panose="02040503050406030204" pitchFamily="18" charset="0"/>
                                            </a:rPr>
                                            <m:t>𝜑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sub>
                                      </m:sSub>
                                    </m:e>
                                  </m:func>
                                </m:fName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60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l-GR" sz="1600" i="1">
                                              <a:latin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  <m:sub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sub>
                                      </m:s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/3</m:t>
                                      </m:r>
                                    </m:e>
                                  </m:func>
                                </m:e>
                              </m:func>
                            </m:den>
                          </m:f>
                        </m:e>
                      </m:func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51" y="5013176"/>
                <a:ext cx="3743525" cy="54399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ight Arrow 33"/>
          <p:cNvSpPr/>
          <p:nvPr/>
        </p:nvSpPr>
        <p:spPr>
          <a:xfrm>
            <a:off x="3995936" y="3639845"/>
            <a:ext cx="559066" cy="36521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871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dirty="0" smtClean="0"/>
              <a:t>Beam loading in the SPS 200 MHz TWC</a:t>
            </a:r>
            <a:endParaRPr lang="en-US" sz="3200" baseline="-250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3568" y="908720"/>
                <a:ext cx="7924800" cy="22295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lvl="1" indent="-285750">
                  <a:buFont typeface="Wingdings" panose="05000000000000000000" pitchFamily="2" charset="2"/>
                  <a:buChar char="q"/>
                  <a:defRPr/>
                </a:pPr>
                <a:r>
                  <a:rPr lang="en-US" b="1" dirty="0" smtClean="0"/>
                  <a:t>After beam loading compensation with feed-back (FB) &amp; feed-forward (FF) systems </a:t>
                </a:r>
                <a:endParaRPr lang="en-US" sz="1600" b="1" dirty="0" smtClean="0"/>
              </a:p>
              <a:p>
                <a:pPr marL="0" lvl="1">
                  <a:defRPr/>
                </a:pPr>
                <a:r>
                  <a:rPr lang="en-US" sz="1600" b="1" dirty="0"/>
                  <a:t> </a:t>
                </a:r>
                <a:r>
                  <a:rPr lang="en-US" sz="1600" b="1" dirty="0" smtClean="0"/>
                  <a:t>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i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i="0">
                            <a:latin typeface="Cambria Math" panose="02040503050406030204" pitchFamily="18" charset="0"/>
                          </a:rPr>
                          <m:t>bc</m:t>
                        </m:r>
                      </m:sub>
                    </m:sSub>
                    <m:r>
                      <a:rPr lang="en-US" sz="20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i="0"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  <m:r>
                          <a:rPr lang="en-US" sz="2000" i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i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 i="0">
                                <a:latin typeface="Cambria Math" panose="02040503050406030204" pitchFamily="18" charset="0"/>
                              </a:rPr>
                              <m:t>FF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i="0"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 i="0">
                                <a:latin typeface="Cambria Math" panose="02040503050406030204" pitchFamily="18" charset="0"/>
                              </a:rPr>
                              <m:t>rf</m:t>
                            </m:r>
                          </m:sub>
                        </m:sSub>
                      </m:num>
                      <m:den>
                        <m:r>
                          <a:rPr lang="en-US" sz="2000" i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i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 i="0">
                                <a:latin typeface="Cambria Math" panose="02040503050406030204" pitchFamily="18" charset="0"/>
                              </a:rPr>
                              <m:t>FB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i="0"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000" i="0">
                                <a:latin typeface="Cambria Math" panose="02040503050406030204" pitchFamily="18" charset="0"/>
                              </a:rPr>
                              <m:t>rf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dirty="0" smtClean="0"/>
                  <a:t> </a:t>
                </a:r>
              </a:p>
              <a:p>
                <a:pPr marL="0" lvl="1">
                  <a:defRPr/>
                </a:pPr>
                <a:endParaRPr lang="en-US" sz="1600" dirty="0"/>
              </a:p>
              <a:p>
                <a:pPr marL="285750" lvl="1" indent="-285750">
                  <a:buFont typeface="Wingdings" panose="05000000000000000000" pitchFamily="2" charset="2"/>
                  <a:buChar char="q"/>
                  <a:defRPr/>
                </a:pPr>
                <a:r>
                  <a:rPr lang="el-GR" b="1" dirty="0" smtClean="0"/>
                  <a:t>Δ</a:t>
                </a:r>
                <a:r>
                  <a:rPr lang="en-US" b="1" dirty="0" err="1" smtClean="0"/>
                  <a:t>t</a:t>
                </a:r>
                <a:r>
                  <a:rPr lang="en-US" b="1" baseline="-25000" dirty="0" err="1" smtClean="0"/>
                  <a:t>s</a:t>
                </a:r>
                <a:r>
                  <a:rPr lang="en-US" b="1" dirty="0" smtClean="0"/>
                  <a:t> again from the same vector diagram</a:t>
                </a:r>
                <a:r>
                  <a:rPr lang="en-US" dirty="0" smtClean="0"/>
                  <a:t> but </a:t>
                </a:r>
              </a:p>
              <a:p>
                <a:pPr marL="285750" lvl="1" indent="-285750">
                  <a:buFont typeface="Wingdings" panose="05000000000000000000" pitchFamily="2" charset="2"/>
                  <a:buChar char="q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𝑟𝑓</m:t>
                        </m:r>
                      </m:sub>
                    </m:sSub>
                  </m:oMath>
                </a14:m>
                <a:r>
                  <a:rPr lang="en-US" dirty="0" smtClean="0"/>
                  <a:t> should by calculated first, assuming the steady state for the bunches in the middle of the batch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908720"/>
                <a:ext cx="7924800" cy="2229521"/>
              </a:xfrm>
              <a:prstGeom prst="rect">
                <a:avLst/>
              </a:prstGeom>
              <a:blipFill rotWithShape="0">
                <a:blip r:embed="rId2"/>
                <a:stretch>
                  <a:fillRect l="-462" t="-1366" r="-923" b="-327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5086363" y="1196752"/>
                <a:ext cx="3593676" cy="1040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1" i="1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en-US" sz="1200" b="1" i="1">
                            <a:latin typeface="Cambria Math" panose="02040503050406030204" pitchFamily="18" charset="0"/>
                          </a:rPr>
                          <m:t>𝒓𝒇</m:t>
                        </m:r>
                      </m:sub>
                    </m:sSub>
                    <m:r>
                      <a:rPr lang="en-US" sz="1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𝑟𝑓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</m:den>
                    </m:f>
                    <m:r>
                      <a:rPr lang="en-US" sz="1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i="1">
                        <a:latin typeface="Cambria Math" panose="02040503050406030204" pitchFamily="18" charset="0"/>
                      </a:rPr>
                      <m:t>𝐿</m:t>
                    </m:r>
                    <m:rad>
                      <m:radPr>
                        <m:degHide m:val="on"/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rad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120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1200" i="1">
                                        <a:latin typeface="Cambria Math" panose="02040503050406030204" pitchFamily="18" charset="0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en-US" sz="12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/2</m:t>
                                </m:r>
                              </m:e>
                            </m:func>
                          </m:num>
                          <m:den>
                            <m:sSub>
                              <m:sSub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sz="1200" i="1"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sz="12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sz="1200" i="1">
                                <a:latin typeface="Cambria Math" panose="02040503050406030204" pitchFamily="18" charset="0"/>
                              </a:rPr>
                              <m:t>/2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200" dirty="0"/>
                  <a:t> the forward impedance</a:t>
                </a:r>
                <a:endParaRPr lang="en-US" sz="1200" b="1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1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latin typeface="Cambria Math" panose="02040503050406030204" pitchFamily="18" charset="0"/>
                          </a:rPr>
                          <m:t>𝑰</m:t>
                        </m:r>
                      </m:e>
                      <m:sub>
                        <m:r>
                          <a:rPr lang="en-GB" sz="12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</m:sub>
                    </m:sSub>
                  </m:oMath>
                </a14:m>
                <a:r>
                  <a:rPr lang="en-US" sz="1200" dirty="0" smtClean="0"/>
                  <a:t>: generator current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200" b="1" i="1">
                            <a:latin typeface="Cambria Math" panose="02040503050406030204" pitchFamily="18" charset="0"/>
                          </a:rPr>
                          <m:t>𝑭𝑭</m:t>
                        </m:r>
                      </m:sub>
                    </m:sSub>
                  </m:oMath>
                </a14:m>
                <a:r>
                  <a:rPr lang="en-US" sz="1200" dirty="0" smtClean="0"/>
                  <a:t>: FF gain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sz="1200" b="1" i="1">
                            <a:latin typeface="Cambria Math" panose="02040503050406030204" pitchFamily="18" charset="0"/>
                          </a:rPr>
                          <m:t>𝐅</m:t>
                        </m:r>
                        <m:r>
                          <a:rPr lang="en-US" sz="1200" b="1" i="0" smtClean="0">
                            <a:latin typeface="Cambria Math" panose="02040503050406030204" pitchFamily="18" charset="0"/>
                          </a:rPr>
                          <m:t>𝐁</m:t>
                        </m:r>
                      </m:sub>
                    </m:sSub>
                  </m:oMath>
                </a14:m>
                <a:r>
                  <a:rPr lang="en-US" sz="1200" dirty="0" smtClean="0"/>
                  <a:t>: FB gain</a:t>
                </a: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363" y="1196752"/>
                <a:ext cx="3593676" cy="1040221"/>
              </a:xfrm>
              <a:prstGeom prst="rect">
                <a:avLst/>
              </a:prstGeom>
              <a:blipFill rotWithShape="0">
                <a:blip r:embed="rId3"/>
                <a:stretch>
                  <a:fillRect b="-35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624" y="2815124"/>
            <a:ext cx="4851872" cy="36382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3528" y="3448524"/>
                <a:ext cx="2938177" cy="206870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1600" i="1">
                                  <a:latin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fNam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𝑠𝑠</m:t>
                                  </m:r>
                                </m:sup>
                              </m:sSubSup>
                              <m:func>
                                <m:func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6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1600" b="0" i="1" smtClean="0">
                                          <a:latin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Sup>
                                    <m:sSub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𝑠𝑠</m:t>
                                      </m:r>
                                    </m:sup>
                                  </m:sSubSup>
                                  <m:func>
                                    <m:func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600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sSubSup>
                                        <m:sSubSupPr>
                                          <m:ctrlP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l-GR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  <m:sub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sub>
                                        <m:sup>
                                          <m:r>
                                            <a:rPr lang="en-US" sz="1600" b="0" i="1" smtClean="0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e>
                                  </m:func>
                                </m:e>
                              </m:func>
                            </m:num>
                            <m:den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𝑠𝑠</m:t>
                                  </m:r>
                                </m:sup>
                              </m:sSubSup>
                              <m:func>
                                <m:func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60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1600" i="1">
                                          <a:latin typeface="Cambria Math" panose="02040503050406030204" pitchFamily="18" charset="0"/>
                                        </a:rPr>
                                        <m:t>𝜑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func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𝑠𝑠</m:t>
                                  </m:r>
                                </m:sup>
                              </m:sSubSup>
                              <m:func>
                                <m:func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60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bSup>
                                    <m:sSub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l-GR" sz="1600" i="1"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e>
                              </m:func>
                            </m:den>
                          </m:f>
                        </m:e>
                      </m:func>
                    </m:oMath>
                  </m:oMathPara>
                </a14:m>
                <a:endParaRPr lang="en-US" sz="1600" dirty="0" smtClean="0"/>
              </a:p>
              <a:p>
                <a:endParaRPr lang="en-US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𝑟𝑓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𝑠𝑠</m:t>
                              </m:r>
                            </m:sup>
                          </m:sSubSup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func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𝑠𝑠</m:t>
                              </m:r>
                            </m:sup>
                          </m:sSubSup>
                          <m:func>
                            <m:func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l-GR" sz="1600" i="1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1600" b="0" i="1" smtClean="0">
                                      <a:latin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</m:e>
                          </m:func>
                        </m:den>
                      </m:f>
                    </m:oMath>
                  </m:oMathPara>
                </a14:m>
                <a:endParaRPr lang="en-US" sz="1600" dirty="0" smtClean="0"/>
              </a:p>
              <a:p>
                <a:endParaRPr lang="en-US" sz="1600" dirty="0"/>
              </a:p>
              <a:p>
                <a:pPr algn="ctr"/>
                <a:r>
                  <a:rPr lang="en-US" dirty="0" smtClean="0"/>
                  <a:t>e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𝑠𝑠</m:t>
                        </m:r>
                      </m:sup>
                    </m:sSubSup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func>
                    <m:r>
                      <a:rPr lang="en-US" b="0" i="0" smtClean="0">
                        <a:latin typeface="Cambria Math" panose="02040503050406030204" pitchFamily="18" charset="0"/>
                      </a:rPr>
                      <m:t>=1.79</m:t>
                    </m:r>
                  </m:oMath>
                </a14:m>
                <a:r>
                  <a:rPr lang="en-US" sz="1600" dirty="0" smtClean="0"/>
                  <a:t> MeV</a:t>
                </a:r>
              </a:p>
              <a:p>
                <a:endParaRPr lang="el-GR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448524"/>
                <a:ext cx="2938177" cy="206870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Arrow 13"/>
          <p:cNvSpPr/>
          <p:nvPr/>
        </p:nvSpPr>
        <p:spPr>
          <a:xfrm>
            <a:off x="3419872" y="4215909"/>
            <a:ext cx="559066" cy="36521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205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76200"/>
            <a:ext cx="843528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dirty="0" smtClean="0"/>
              <a:t>Effect of FF and FB on induced </a:t>
            </a:r>
            <a:r>
              <a:rPr lang="en-US" sz="3600" dirty="0" smtClean="0"/>
              <a:t>voltage</a:t>
            </a:r>
            <a:endParaRPr lang="en-US" sz="2800" baseline="-250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3568" y="908720"/>
            <a:ext cx="7924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 indent="-285750"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Induced voltage in the SPS 200 MHz RF system. 1 batch with same beam parameters as  described before.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617" y="2051101"/>
            <a:ext cx="5870765" cy="440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42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dirty="0" smtClean="0"/>
              <a:t>Beam loading in both SPS RF systems</a:t>
            </a:r>
            <a:endParaRPr lang="en-US" sz="3200" baseline="-250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576" y="3068960"/>
            <a:ext cx="4851872" cy="3638212"/>
          </a:xfrm>
          <a:prstGeom prst="rect">
            <a:avLst/>
          </a:prstGeom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45603"/>
            <a:ext cx="2908665" cy="195540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83568" y="908720"/>
                <a:ext cx="7924800" cy="9019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lvl="1" indent="-285750">
                  <a:buFont typeface="Wingdings" panose="05000000000000000000" pitchFamily="2" charset="2"/>
                  <a:buChar char="q"/>
                  <a:defRPr/>
                </a:pPr>
                <a:r>
                  <a:rPr lang="en-US" b="1" dirty="0" smtClean="0"/>
                  <a:t>Combining with effect of beam loading in the 800 MHz RF system (no FB &amp; FF) considering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𝟖𝟎𝟎</m:t>
                        </m:r>
                      </m:sup>
                    </m:sSubSup>
                  </m:oMath>
                </a14:m>
                <a:r>
                  <a:rPr lang="en-US" b="1" dirty="0" smtClean="0"/>
                  <a:t> is aligned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𝟎𝟎</m:t>
                        </m:r>
                      </m:sup>
                    </m:sSubSup>
                  </m:oMath>
                </a14:m>
                <a:r>
                  <a:rPr lang="en-US" b="1" dirty="0" smtClean="0"/>
                  <a:t> </a:t>
                </a:r>
                <a:endParaRPr lang="en-US" sz="1600" b="1" dirty="0" smtClean="0"/>
              </a:p>
              <a:p>
                <a:pPr marL="0" lvl="1">
                  <a:defRPr/>
                </a:pPr>
                <a:endParaRPr lang="en-US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908720"/>
                <a:ext cx="7924800" cy="901914"/>
              </a:xfrm>
              <a:prstGeom prst="rect">
                <a:avLst/>
              </a:prstGeom>
              <a:blipFill rotWithShape="0">
                <a:blip r:embed="rId4"/>
                <a:stretch>
                  <a:fillRect l="-462" t="-3378" r="-1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283968" y="1698965"/>
                <a:ext cx="4032448" cy="12974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tan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fName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200</m:t>
                                  </m:r>
                                </m:sup>
                              </m:sSubSup>
                              <m:func>
                                <m:func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60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p>
                                    <m:sSup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1600" b="0" i="0" smtClean="0">
                                          <a:latin typeface="Cambria Math" panose="02040503050406030204" pitchFamily="18" charset="0"/>
                                        </a:rPr>
                                        <m:t>Φ</m:t>
                                      </m:r>
                                    </m:e>
                                    <m:sup>
                                      <m:r>
                                        <a:rPr lang="el-GR" sz="1600" b="0" i="1" smtClean="0">
                                          <a:latin typeface="Cambria Math" panose="02040503050406030204" pitchFamily="18" charset="0"/>
                                        </a:rPr>
                                        <m:t>200</m:t>
                                      </m:r>
                                    </m:sup>
                                  </m:sSup>
                                </m:e>
                              </m:func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</m:sup>
                              </m:sSubSup>
                              <m:func>
                                <m:func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60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1600" b="0" i="0" smtClean="0">
                                          <a:latin typeface="Cambria Math" panose="02040503050406030204" pitchFamily="18" charset="0"/>
                                        </a:rPr>
                                        <m:t>Δφ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  <m:r>
                                        <a:rPr lang="el-GR" sz="1600" i="1">
                                          <a:latin typeface="Cambria Math" panose="02040503050406030204" pitchFamily="18" charset="0"/>
                                        </a:rPr>
                                        <m:t>00</m:t>
                                      </m:r>
                                    </m:sup>
                                  </m:sSup>
                                </m:e>
                              </m:func>
                            </m:num>
                            <m:den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200</m:t>
                                  </m:r>
                                </m:sup>
                              </m:sSubSup>
                              <m:func>
                                <m:func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60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1600">
                                          <a:latin typeface="Cambria Math" panose="02040503050406030204" pitchFamily="18" charset="0"/>
                                        </a:rPr>
                                        <m:t>Φ</m:t>
                                      </m:r>
                                    </m:e>
                                    <m:sup>
                                      <m:r>
                                        <a:rPr lang="el-GR" sz="1600" i="1">
                                          <a:latin typeface="Cambria Math" panose="02040503050406030204" pitchFamily="18" charset="0"/>
                                        </a:rPr>
                                        <m:t>200</m:t>
                                      </m:r>
                                    </m:sup>
                                  </m:sSup>
                                </m:e>
                              </m:func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800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>
                                      <a:latin typeface="Cambria Math" panose="02040503050406030204" pitchFamily="18" charset="0"/>
                                    </a:rPr>
                                    <m:t>Δφ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l-GR" sz="1600" i="1"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endParaRPr lang="en-US" sz="14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 b="0" i="0" smtClean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sz="1400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l-GR" sz="1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140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l-GR" sz="1400" dirty="0" smtClean="0"/>
                  <a:t> </a:t>
                </a:r>
                <a:r>
                  <a:rPr lang="en-US" sz="1400" dirty="0" smtClean="0"/>
                  <a:t>is the total synchronous phase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sz="1400" b="0" i="0" smtClean="0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p>
                          <m:r>
                            <a:rPr lang="el-GR" sz="1400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sup>
                      </m:sSup>
                      <m:r>
                        <a:rPr lang="el-G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400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l-GR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l-GR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1400" b="0" i="0" smtClean="0">
                          <a:latin typeface="Cambria Math" panose="02040503050406030204" pitchFamily="18" charset="0"/>
                        </a:rPr>
                        <m:t>Δ</m:t>
                      </m:r>
                      <m:sSubSup>
                        <m:sSubSupPr>
                          <m:ctrlPr>
                            <a:rPr lang="el-GR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sz="1400" b="0" i="1" smtClean="0"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l-GR" sz="1400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sup>
                      </m:sSub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698965"/>
                <a:ext cx="4032448" cy="129740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6300192" y="3645024"/>
            <a:ext cx="216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90059" y="3675179"/>
            <a:ext cx="28625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Wingdings" panose="05000000000000000000" pitchFamily="2" charset="2"/>
              <a:buChar char="Ø"/>
              <a:defRPr/>
            </a:pPr>
            <a:r>
              <a:rPr lang="en-US" sz="1600" dirty="0"/>
              <a:t>Very good agreement with </a:t>
            </a:r>
            <a:r>
              <a:rPr lang="en-US" sz="1600" dirty="0" smtClean="0"/>
              <a:t>     measurements</a:t>
            </a:r>
          </a:p>
          <a:p>
            <a:pPr marL="285750" lvl="1" indent="-285750">
              <a:buFont typeface="Wingdings" panose="05000000000000000000" pitchFamily="2" charset="2"/>
              <a:buChar char="Ø"/>
              <a:defRPr/>
            </a:pPr>
            <a:endParaRPr lang="en-US" sz="1600" b="1" dirty="0"/>
          </a:p>
          <a:p>
            <a:pPr marL="285750" lvl="1" indent="-285750">
              <a:buFont typeface="Wingdings" panose="05000000000000000000" pitchFamily="2" charset="2"/>
              <a:buChar char="Ø"/>
              <a:defRPr/>
            </a:pPr>
            <a:r>
              <a:rPr lang="en-US" sz="1600" b="1" dirty="0" smtClean="0"/>
              <a:t>Bunch position variation along the batch due to the effect of beam loading</a:t>
            </a:r>
          </a:p>
          <a:p>
            <a:pPr marL="285750" lvl="1" indent="-285750">
              <a:buFont typeface="Wingdings" panose="05000000000000000000" pitchFamily="2" charset="2"/>
              <a:buChar char="Ø"/>
              <a:defRPr/>
            </a:pPr>
            <a:endParaRPr lang="en-US" sz="1600" b="1" dirty="0"/>
          </a:p>
          <a:p>
            <a:pPr marL="285750" lvl="1" indent="-285750">
              <a:buFont typeface="Wingdings" panose="05000000000000000000" pitchFamily="2" charset="2"/>
              <a:buChar char="Ø"/>
              <a:defRPr/>
            </a:pPr>
            <a:r>
              <a:rPr lang="en-US" sz="1600" dirty="0" smtClean="0">
                <a:solidFill>
                  <a:srgbClr val="FF0000"/>
                </a:solidFill>
              </a:rPr>
              <a:t>Differences due to other impedances e.g. kicker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545695" y="3501008"/>
            <a:ext cx="1324783" cy="523220"/>
          </a:xfrm>
          <a:prstGeom prst="rect">
            <a:avLst/>
          </a:prstGeom>
          <a:solidFill>
            <a:schemeClr val="bg1"/>
          </a:solidFill>
          <a:ln w="25400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 b="1" dirty="0" smtClean="0"/>
              <a:t>calculation</a:t>
            </a:r>
          </a:p>
          <a:p>
            <a:r>
              <a:rPr lang="en-US" sz="1400" b="1" dirty="0" smtClean="0"/>
              <a:t>measurements</a:t>
            </a:r>
            <a:endParaRPr lang="en-US" sz="1400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300192" y="3861048"/>
            <a:ext cx="216024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99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000" dirty="0" smtClean="0">
                <a:sym typeface="Wingdings" panose="05000000000000000000" pitchFamily="2" charset="2"/>
              </a:rPr>
              <a:t>Application: Bunch </a:t>
            </a:r>
            <a:r>
              <a:rPr lang="en-GB" sz="4000" dirty="0">
                <a:sym typeface="Wingdings" panose="05000000000000000000" pitchFamily="2" charset="2"/>
              </a:rPr>
              <a:t>rotation at flat top</a:t>
            </a:r>
            <a:endParaRPr lang="en-US" sz="3200" baseline="-250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56000" y="1087576"/>
            <a:ext cx="81534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dirty="0" smtClean="0">
                <a:latin typeface="+mj-lt"/>
              </a:rPr>
              <a:t>Starting rotation from V</a:t>
            </a:r>
            <a:r>
              <a:rPr lang="en-GB" baseline="-25000" dirty="0" smtClean="0">
                <a:latin typeface="+mj-lt"/>
              </a:rPr>
              <a:t>200</a:t>
            </a:r>
            <a:r>
              <a:rPr lang="en-GB" dirty="0" smtClean="0">
                <a:latin typeface="+mj-lt"/>
              </a:rPr>
              <a:t> = 5 MV and assuming </a:t>
            </a:r>
            <a:r>
              <a:rPr lang="en-GB" dirty="0">
                <a:latin typeface="+mj-lt"/>
              </a:rPr>
              <a:t>V</a:t>
            </a:r>
            <a:r>
              <a:rPr lang="en-GB" baseline="-25000" dirty="0">
                <a:latin typeface="+mj-lt"/>
              </a:rPr>
              <a:t>200</a:t>
            </a:r>
            <a:r>
              <a:rPr lang="en-GB" dirty="0">
                <a:latin typeface="+mj-lt"/>
              </a:rPr>
              <a:t> = </a:t>
            </a:r>
            <a:r>
              <a:rPr lang="en-GB" dirty="0" smtClean="0">
                <a:latin typeface="+mj-lt"/>
              </a:rPr>
              <a:t>10 MV available at flat top (2.3x10</a:t>
            </a:r>
            <a:r>
              <a:rPr lang="en-GB" baseline="30000" dirty="0" smtClean="0">
                <a:latin typeface="+mj-lt"/>
              </a:rPr>
              <a:t>11</a:t>
            </a:r>
            <a:r>
              <a:rPr lang="en-GB" dirty="0" smtClean="0">
                <a:latin typeface="+mj-lt"/>
              </a:rPr>
              <a:t> p/b and Q20 optics)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dirty="0" smtClean="0">
                <a:latin typeface="+mj-lt"/>
                <a:ea typeface="Tahoma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Simulations with the SPS impedance + FF and FB in the 200 MHz RF  bunch position variation along the batch agrees very well with measurements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72" y="2854103"/>
            <a:ext cx="4415585" cy="330578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7504" y="6237312"/>
            <a:ext cx="887993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nstantia" panose="02030602050306030303" pitchFamily="18" charset="0"/>
              </a:rPr>
              <a:t>Bunch rotation for LHC beam can be tested in the SPS with limited 200 MHz RF voltage</a:t>
            </a:r>
            <a:endParaRPr lang="en-GB" dirty="0">
              <a:latin typeface="Constantia" panose="02030602050306030303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854102"/>
            <a:ext cx="4415585" cy="330578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017953" y="4809406"/>
            <a:ext cx="1722399" cy="7386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Measurements with half intensity </a:t>
            </a:r>
          </a:p>
          <a:p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 = 1.3x10</a:t>
            </a:r>
            <a:r>
              <a:rPr lang="en-US" sz="14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p/b</a:t>
            </a:r>
            <a:endParaRPr lang="en-GB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4008" y="2708920"/>
            <a:ext cx="427552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Bunch position variation along the batch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7223438" y="796247"/>
            <a:ext cx="14939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400" dirty="0">
                <a:latin typeface="Constantia" pitchFamily="18" charset="0"/>
              </a:rPr>
              <a:t>(Chamonix 2014)</a:t>
            </a:r>
          </a:p>
        </p:txBody>
      </p:sp>
    </p:spTree>
    <p:extLst>
      <p:ext uri="{BB962C8B-B14F-4D97-AF65-F5344CB8AC3E}">
        <p14:creationId xmlns:p14="http://schemas.microsoft.com/office/powerpoint/2010/main" val="424394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dirty="0" smtClean="0"/>
              <a:t>Conclusion</a:t>
            </a:r>
            <a:endParaRPr lang="en-US" sz="3200" baseline="-250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3568" y="908720"/>
            <a:ext cx="79248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 indent="-285750">
              <a:buFont typeface="Wingdings" panose="05000000000000000000" pitchFamily="2" charset="2"/>
              <a:buChar char="q"/>
              <a:defRPr/>
            </a:pPr>
            <a:r>
              <a:rPr lang="en-GB" dirty="0" smtClean="0"/>
              <a:t>Simplified FB\FF model of the 200 MHz RF system shows a good agreement with the measurements.</a:t>
            </a:r>
          </a:p>
          <a:p>
            <a:pPr marL="285750" lvl="1" indent="-285750">
              <a:buFont typeface="Wingdings" panose="05000000000000000000" pitchFamily="2" charset="2"/>
              <a:buChar char="q"/>
              <a:defRPr/>
            </a:pPr>
            <a:endParaRPr lang="en-GB" dirty="0"/>
          </a:p>
          <a:p>
            <a:pPr marL="285750" lvl="1" indent="-285750">
              <a:buFont typeface="Wingdings" panose="05000000000000000000" pitchFamily="2" charset="2"/>
              <a:buChar char="q"/>
              <a:defRPr/>
            </a:pPr>
            <a:r>
              <a:rPr lang="en-GB" dirty="0" smtClean="0"/>
              <a:t>It can be used in simulations to estimate the effect on the instability thresholds at Flat Bottom and Flat Top.</a:t>
            </a:r>
          </a:p>
          <a:p>
            <a:pPr marL="742950" lvl="2" indent="-285750">
              <a:buFont typeface="Wingdings" panose="05000000000000000000" pitchFamily="2" charset="2"/>
              <a:buChar char="q"/>
              <a:defRPr/>
            </a:pPr>
            <a:r>
              <a:rPr lang="en-GB" dirty="0" smtClean="0"/>
              <a:t>Compare with data and try to calibrate the FB and FF gains.</a:t>
            </a:r>
          </a:p>
          <a:p>
            <a:pPr marL="285750" lvl="1" indent="-285750">
              <a:buFont typeface="Wingdings" panose="05000000000000000000" pitchFamily="2" charset="2"/>
              <a:buChar char="q"/>
              <a:defRPr/>
            </a:pPr>
            <a:endParaRPr lang="en-GB" dirty="0"/>
          </a:p>
          <a:p>
            <a:pPr marL="285750" lvl="1" indent="-285750">
              <a:buFont typeface="Wingdings" panose="05000000000000000000" pitchFamily="2" charset="2"/>
              <a:buChar char="q"/>
              <a:defRPr/>
            </a:pPr>
            <a:r>
              <a:rPr lang="en-GB" dirty="0" smtClean="0"/>
              <a:t>Improve to a more realistic model will be possibly needed for simulations through the ramp.</a:t>
            </a:r>
          </a:p>
          <a:p>
            <a:pPr marL="285750" lvl="1" indent="-285750">
              <a:buFont typeface="Wingdings" panose="05000000000000000000" pitchFamily="2" charset="2"/>
              <a:buChar char="q"/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06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41760</TotalTime>
  <Words>375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Constantia</vt:lpstr>
      <vt:lpstr>Tahoma</vt:lpstr>
      <vt:lpstr>Wingdings</vt:lpstr>
      <vt:lpstr>Office Theme</vt:lpstr>
      <vt:lpstr>Simulations of FB &amp; FF on SPS flat top/bottom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 slip-stacking of the I-LHC beam in the SPS</dc:title>
  <dc:creator>Theodoros Argyropoulos</dc:creator>
  <cp:lastModifiedBy>Theodoros Argyropoulos</cp:lastModifiedBy>
  <cp:revision>509</cp:revision>
  <cp:lastPrinted>2014-09-04T13:16:33Z</cp:lastPrinted>
  <dcterms:created xsi:type="dcterms:W3CDTF">2014-02-26T10:28:48Z</dcterms:created>
  <dcterms:modified xsi:type="dcterms:W3CDTF">2016-11-03T14:20:36Z</dcterms:modified>
</cp:coreProperties>
</file>