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67" r:id="rId5"/>
    <p:sldId id="258" r:id="rId6"/>
    <p:sldId id="271" r:id="rId7"/>
    <p:sldId id="272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CB0"/>
    <a:srgbClr val="2A3AB2"/>
    <a:srgbClr val="4031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1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12/1/2016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image" Target="../media/image16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12" Type="http://schemas.openxmlformats.org/officeDocument/2006/relationships/image" Target="../media/image15.wmf"/><Relationship Id="rId2" Type="http://schemas.openxmlformats.org/officeDocument/2006/relationships/image" Target="../media/image5.png"/><Relationship Id="rId16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11" Type="http://schemas.openxmlformats.org/officeDocument/2006/relationships/image" Target="../media/image14.wmf"/><Relationship Id="rId5" Type="http://schemas.openxmlformats.org/officeDocument/2006/relationships/image" Target="../media/image8.wmf"/><Relationship Id="rId15" Type="http://schemas.openxmlformats.org/officeDocument/2006/relationships/image" Target="../media/image1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Relationship Id="rId14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End-of-year talk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LIU-SPS BD WG meeting </a:t>
            </a:r>
            <a:r>
              <a:rPr lang="en-US" dirty="0" smtClean="0"/>
              <a:t>01.12.16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99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</a:t>
            </a:r>
            <a:r>
              <a:rPr lang="en-US" dirty="0" smtClean="0"/>
              <a:t> </a:t>
            </a:r>
            <a:r>
              <a:rPr lang="en-US" dirty="0" smtClean="0"/>
              <a:t>meetings in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During year - </a:t>
            </a:r>
            <a:r>
              <a:rPr lang="en-US" dirty="0" smtClean="0"/>
              <a:t>10</a:t>
            </a:r>
            <a:r>
              <a:rPr lang="en-US" dirty="0" smtClean="0"/>
              <a:t> </a:t>
            </a:r>
            <a:r>
              <a:rPr lang="en-US" dirty="0" smtClean="0"/>
              <a:t>meetings of LIU-SPS BD </a:t>
            </a:r>
            <a:r>
              <a:rPr lang="en-US" dirty="0" smtClean="0"/>
              <a:t>WG</a:t>
            </a:r>
            <a:endParaRPr lang="en-US" dirty="0" smtClean="0"/>
          </a:p>
          <a:p>
            <a:r>
              <a:rPr lang="en-US" dirty="0" smtClean="0">
                <a:solidFill>
                  <a:srgbClr val="C00000"/>
                </a:solidFill>
              </a:rPr>
              <a:t>Main topics:</a:t>
            </a:r>
          </a:p>
          <a:p>
            <a:pPr lvl="1"/>
            <a:r>
              <a:rPr lang="en-US" dirty="0" smtClean="0"/>
              <a:t>SPS impedance and </a:t>
            </a:r>
            <a:r>
              <a:rPr lang="en-US" dirty="0" smtClean="0"/>
              <a:t>its reduction</a:t>
            </a:r>
            <a:endParaRPr lang="en-US" dirty="0" smtClean="0"/>
          </a:p>
          <a:p>
            <a:pPr lvl="1"/>
            <a:r>
              <a:rPr lang="en-US" dirty="0" smtClean="0"/>
              <a:t>Particle losses, beam loading</a:t>
            </a:r>
          </a:p>
          <a:p>
            <a:pPr lvl="1"/>
            <a:r>
              <a:rPr lang="en-US" dirty="0" smtClean="0"/>
              <a:t>Nonlinear-optics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Our m</a:t>
            </a:r>
            <a:r>
              <a:rPr lang="en-US" dirty="0" smtClean="0">
                <a:solidFill>
                  <a:srgbClr val="C00000"/>
                </a:solidFill>
              </a:rPr>
              <a:t>ain speakers </a:t>
            </a:r>
            <a:r>
              <a:rPr lang="en-US" dirty="0" smtClean="0"/>
              <a:t>(“old” and new faces):</a:t>
            </a:r>
            <a:endParaRPr lang="en-US" dirty="0" smtClean="0"/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H</a:t>
            </a:r>
            <a:r>
              <a:rPr lang="en-US" dirty="0"/>
              <a:t>. </a:t>
            </a:r>
            <a:r>
              <a:rPr lang="en-US" dirty="0" smtClean="0"/>
              <a:t>Bartosik </a:t>
            </a:r>
            <a:r>
              <a:rPr lang="en-US" dirty="0" smtClean="0"/>
              <a:t>(6 </a:t>
            </a:r>
            <a:r>
              <a:rPr lang="en-US" dirty="0" smtClean="0"/>
              <a:t>talks)</a:t>
            </a:r>
            <a:endParaRPr lang="en-US" dirty="0"/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A. </a:t>
            </a:r>
            <a:r>
              <a:rPr lang="en-US" dirty="0"/>
              <a:t>Lasheen </a:t>
            </a:r>
            <a:r>
              <a:rPr lang="en-US" dirty="0" smtClean="0"/>
              <a:t>(5 </a:t>
            </a:r>
            <a:r>
              <a:rPr lang="en-US" dirty="0" smtClean="0"/>
              <a:t>talks) 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T</a:t>
            </a:r>
            <a:r>
              <a:rPr lang="en-US" dirty="0"/>
              <a:t>. </a:t>
            </a:r>
            <a:r>
              <a:rPr lang="en-US" dirty="0" smtClean="0"/>
              <a:t>Kaltenbacher and J. Repond</a:t>
            </a:r>
            <a:r>
              <a:rPr lang="en-US" dirty="0" smtClean="0"/>
              <a:t> (4 </a:t>
            </a:r>
            <a:r>
              <a:rPr lang="en-US" dirty="0"/>
              <a:t>talks</a:t>
            </a:r>
            <a:r>
              <a:rPr lang="en-US" dirty="0" smtClean="0"/>
              <a:t>)</a:t>
            </a:r>
          </a:p>
          <a:p>
            <a:r>
              <a:rPr lang="en-US" sz="2200" dirty="0" smtClean="0">
                <a:solidFill>
                  <a:srgbClr val="C00000"/>
                </a:solidFill>
              </a:rPr>
              <a:t>Minutes: </a:t>
            </a:r>
            <a:r>
              <a:rPr lang="en-US" sz="2200" dirty="0" smtClean="0"/>
              <a:t>thanks a lot to Joel (and Alex)</a:t>
            </a:r>
            <a:endParaRPr lang="en-US" sz="2200" dirty="0"/>
          </a:p>
        </p:txBody>
      </p:sp>
      <p:pic>
        <p:nvPicPr>
          <p:cNvPr id="2050" name="Picture 2" descr="rangearro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DefaultOcx"/>
          <p:cNvPicPr preferRelativeResize="0">
            <a:picLocks noChangeArrowheads="1" noChangeShapeType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HTMLText1"/>
          <p:cNvPicPr preferRelativeResize="0">
            <a:picLocks noChangeArrowheads="1" noChangeShapeType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HTMLText2"/>
          <p:cNvPicPr preferRelativeResize="0">
            <a:picLocks noChangeArrowheads="1" noChangeShapeType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HTMLText3"/>
          <p:cNvPicPr preferRelativeResize="0">
            <a:picLocks noChangeArrowheads="1" noChangeShapeType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HTMLText4"/>
          <p:cNvPicPr preferRelativeResize="0">
            <a:picLocks noChangeArrowheads="1" noChangeShapeType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HTMLText5"/>
          <p:cNvPicPr preferRelativeResize="0">
            <a:picLocks noChangeArrowheads="1" noChangeShapeType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HTMLText6"/>
          <p:cNvPicPr preferRelativeResize="0">
            <a:picLocks noChangeArrowheads="1" noChangeShapeType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 descr="rangearrow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0500" cy="6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HTMLText7"/>
          <p:cNvPicPr preferRelativeResize="0">
            <a:picLocks noChangeArrowheads="1" noChangeShapeType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HTMLText8"/>
          <p:cNvPicPr preferRelativeResize="0">
            <a:picLocks noChangeArrowheads="1" noChangeShapeType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HTMLText9"/>
          <p:cNvPicPr preferRelativeResize="0">
            <a:picLocks noChangeArrowheads="1" noChangeShapeType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HTMLText10"/>
          <p:cNvPicPr preferRelativeResize="0">
            <a:picLocks noChangeArrowheads="1" noChangeShapeType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HTMLText11"/>
          <p:cNvPicPr preferRelativeResize="0">
            <a:picLocks noChangeArrowheads="1" noChangeShapeType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HTMLText12"/>
          <p:cNvPicPr preferRelativeResize="0">
            <a:picLocks noChangeArrowheads="1" noChangeShapeType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HTMLText13"/>
          <p:cNvPicPr preferRelativeResize="0">
            <a:picLocks noChangeArrowheads="1" noChangeShapeType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22860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25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800" dirty="0"/>
              <a:t>Thanks to all </a:t>
            </a:r>
            <a:r>
              <a:rPr lang="en-US" sz="2800" dirty="0" smtClean="0"/>
              <a:t>speakers </a:t>
            </a:r>
            <a:r>
              <a:rPr lang="en-US" sz="2800" dirty="0"/>
              <a:t>and participants!</a:t>
            </a:r>
            <a:br>
              <a:rPr lang="en-US" sz="2800" dirty="0"/>
            </a:br>
            <a:endParaRPr lang="en-GB" sz="2800" dirty="0"/>
          </a:p>
        </p:txBody>
      </p:sp>
      <p:pic>
        <p:nvPicPr>
          <p:cNvPr id="3" name="Picture 339" descr="http://inapcache.boston.com/universal/site_graphics/blogs/bigpicture/olypodium/bp5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562" y="2105190"/>
            <a:ext cx="6944100" cy="3949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005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for </a:t>
            </a:r>
            <a:r>
              <a:rPr lang="en-US" sz="4900" dirty="0" smtClean="0"/>
              <a:t>2016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sz="4000" dirty="0" smtClean="0"/>
              <a:t>from</a:t>
            </a:r>
            <a:r>
              <a:rPr lang="en-US" dirty="0" smtClean="0"/>
              <a:t> </a:t>
            </a:r>
            <a:r>
              <a:rPr lang="en-US" sz="4900" dirty="0" smtClean="0"/>
              <a:t>2015 </a:t>
            </a:r>
            <a:r>
              <a:rPr lang="en-US" sz="3600" dirty="0" smtClean="0"/>
              <a:t>E-O-Y </a:t>
            </a:r>
            <a:r>
              <a:rPr lang="en-US" sz="4000" dirty="0" smtClean="0"/>
              <a:t>talk</a:t>
            </a:r>
            <a:r>
              <a:rPr lang="en-US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SPS impedance </a:t>
            </a:r>
          </a:p>
          <a:p>
            <a:pPr lvl="1"/>
            <a:r>
              <a:rPr lang="en-US" sz="2000" dirty="0"/>
              <a:t>Refinement </a:t>
            </a:r>
            <a:r>
              <a:rPr lang="en-US" sz="2000" dirty="0" smtClean="0"/>
              <a:t>of the model (1 Ohm inductance</a:t>
            </a:r>
            <a:r>
              <a:rPr lang="en-US" sz="2000" dirty="0" smtClean="0"/>
              <a:t>?) </a:t>
            </a:r>
            <a:endParaRPr lang="en-US" sz="2000" dirty="0" smtClean="0">
              <a:solidFill>
                <a:srgbClr val="00B050"/>
              </a:solidFill>
            </a:endParaRPr>
          </a:p>
          <a:p>
            <a:pPr lvl="1"/>
            <a:r>
              <a:rPr lang="en-US" sz="2000" dirty="0" smtClean="0"/>
              <a:t>Follow-up of the impedance reduction</a:t>
            </a:r>
          </a:p>
          <a:p>
            <a:pPr lvl="1"/>
            <a:r>
              <a:rPr lang="en-US" sz="2000" dirty="0" smtClean="0"/>
              <a:t>Solution for HOMs damping: design of the improved HOM (~630 MHz) couplers – </a:t>
            </a:r>
            <a:r>
              <a:rPr lang="en-US" sz="2000" dirty="0" smtClean="0">
                <a:solidFill>
                  <a:srgbClr val="C00000"/>
                </a:solidFill>
              </a:rPr>
              <a:t>end 2016</a:t>
            </a:r>
          </a:p>
          <a:p>
            <a:r>
              <a:rPr lang="en-US" dirty="0" smtClean="0"/>
              <a:t>Increase in intensity: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osses</a:t>
            </a:r>
          </a:p>
          <a:p>
            <a:pPr lvl="1"/>
            <a:r>
              <a:rPr lang="en-US" dirty="0" smtClean="0"/>
              <a:t>instabilities</a:t>
            </a:r>
          </a:p>
          <a:p>
            <a:r>
              <a:rPr lang="en-US" dirty="0">
                <a:solidFill>
                  <a:srgbClr val="C00000"/>
                </a:solidFill>
              </a:rPr>
              <a:t>Ions</a:t>
            </a:r>
            <a:r>
              <a:rPr lang="en-US" dirty="0"/>
              <a:t> in </a:t>
            </a:r>
            <a:r>
              <a:rPr lang="en-US" dirty="0" smtClean="0"/>
              <a:t>LIU-SPS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075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achievements in </a:t>
            </a:r>
            <a:r>
              <a:rPr lang="en-US" dirty="0" smtClean="0"/>
              <a:t>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Further improved SPS impedance </a:t>
            </a:r>
            <a:r>
              <a:rPr lang="en-US" dirty="0" smtClean="0"/>
              <a:t>model – thanks to our</a:t>
            </a:r>
            <a:r>
              <a:rPr lang="en-US" dirty="0" smtClean="0"/>
              <a:t> </a:t>
            </a:r>
            <a:r>
              <a:rPr lang="en-US" dirty="0" smtClean="0"/>
              <a:t>impedance team</a:t>
            </a:r>
          </a:p>
          <a:p>
            <a:pPr lvl="1"/>
            <a:r>
              <a:rPr lang="en-US" dirty="0" smtClean="0"/>
              <a:t>Shielded vacuum flanges, role of isolation</a:t>
            </a:r>
          </a:p>
          <a:p>
            <a:pPr lvl="1"/>
            <a:r>
              <a:rPr lang="en-US" dirty="0" smtClean="0"/>
              <a:t>200 MHz TWC: main and HOM impedance</a:t>
            </a:r>
          </a:p>
          <a:p>
            <a:pPr lvl="1"/>
            <a:r>
              <a:rPr lang="en-US" dirty="0" smtClean="0"/>
              <a:t>Vacuum valves</a:t>
            </a:r>
            <a:endParaRPr lang="en-US" dirty="0" smtClean="0"/>
          </a:p>
          <a:p>
            <a:r>
              <a:rPr lang="en-US" dirty="0"/>
              <a:t>Particle </a:t>
            </a:r>
            <a:r>
              <a:rPr lang="en-US" dirty="0" smtClean="0"/>
              <a:t>simulations for many impedance reduction scenario with multi-bunch beams</a:t>
            </a:r>
          </a:p>
          <a:p>
            <a:r>
              <a:rPr lang="en-US" dirty="0"/>
              <a:t>Nonlinear optics studies and its </a:t>
            </a:r>
            <a:r>
              <a:rPr lang="en-US" dirty="0" smtClean="0"/>
              <a:t>understanding</a:t>
            </a:r>
            <a:endParaRPr lang="en-US" dirty="0" smtClean="0"/>
          </a:p>
          <a:p>
            <a:r>
              <a:rPr lang="en-US" dirty="0" smtClean="0"/>
              <a:t>Ramp simulations and measurements for ions</a:t>
            </a:r>
          </a:p>
          <a:p>
            <a:r>
              <a:rPr lang="en-US" dirty="0" smtClean="0"/>
              <a:t>MD results for wide-band transverse damper</a:t>
            </a:r>
            <a:endParaRPr lang="en-US" dirty="0" smtClean="0"/>
          </a:p>
          <a:p>
            <a:r>
              <a:rPr lang="en-US" dirty="0" smtClean="0"/>
              <a:t>Continuous d</a:t>
            </a:r>
            <a:r>
              <a:rPr lang="en-US" dirty="0" smtClean="0"/>
              <a:t>evelopment </a:t>
            </a:r>
            <a:r>
              <a:rPr lang="en-US" dirty="0"/>
              <a:t>of </a:t>
            </a:r>
            <a:r>
              <a:rPr lang="en-US" dirty="0" smtClean="0"/>
              <a:t>code </a:t>
            </a:r>
            <a:r>
              <a:rPr lang="en-US" dirty="0" err="1" smtClean="0"/>
              <a:t>BLonD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84347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Challenges for </a:t>
            </a:r>
            <a:r>
              <a:rPr lang="en-US" dirty="0" smtClean="0"/>
              <a:t>2017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SPS impedance </a:t>
            </a:r>
          </a:p>
          <a:p>
            <a:pPr lvl="1"/>
            <a:r>
              <a:rPr lang="en-US" sz="2300" dirty="0"/>
              <a:t>Refinement </a:t>
            </a:r>
            <a:r>
              <a:rPr lang="en-US" sz="2300" dirty="0" smtClean="0"/>
              <a:t>of the model </a:t>
            </a:r>
            <a:r>
              <a:rPr lang="en-US" sz="2300" dirty="0" smtClean="0"/>
              <a:t>( 350 MHz impedance? + …) </a:t>
            </a:r>
            <a:endParaRPr lang="en-US" sz="2300" dirty="0" smtClean="0">
              <a:solidFill>
                <a:srgbClr val="00B050"/>
              </a:solidFill>
            </a:endParaRPr>
          </a:p>
          <a:p>
            <a:pPr lvl="1"/>
            <a:r>
              <a:rPr lang="en-US" sz="2300" dirty="0" smtClean="0"/>
              <a:t>Follow-up of the </a:t>
            </a:r>
            <a:r>
              <a:rPr lang="en-US" sz="2300" dirty="0" smtClean="0"/>
              <a:t>vacuum </a:t>
            </a:r>
            <a:r>
              <a:rPr lang="en-US" sz="2300" dirty="0" smtClean="0"/>
              <a:t>flange</a:t>
            </a:r>
            <a:r>
              <a:rPr lang="en-US" sz="2300" dirty="0" smtClean="0"/>
              <a:t> shielding</a:t>
            </a:r>
            <a:endParaRPr lang="en-US" sz="2300" dirty="0" smtClean="0"/>
          </a:p>
          <a:p>
            <a:pPr lvl="1"/>
            <a:r>
              <a:rPr lang="en-US" sz="2300" dirty="0" smtClean="0"/>
              <a:t>200 MHz</a:t>
            </a:r>
            <a:r>
              <a:rPr lang="en-US" sz="2300" dirty="0" smtClean="0"/>
              <a:t> </a:t>
            </a:r>
            <a:r>
              <a:rPr lang="en-US" sz="2300" dirty="0" smtClean="0"/>
              <a:t>HOMs damping: </a:t>
            </a:r>
            <a:r>
              <a:rPr lang="en-US" sz="2300" dirty="0" smtClean="0"/>
              <a:t>long. &amp; trans. couplers</a:t>
            </a:r>
            <a:endParaRPr lang="en-US" sz="2300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Better understanding of c</a:t>
            </a:r>
            <a:r>
              <a:rPr lang="en-US" dirty="0" smtClean="0"/>
              <a:t>apture losses: </a:t>
            </a:r>
          </a:p>
          <a:p>
            <a:pPr lvl="1"/>
            <a:r>
              <a:rPr lang="en-US" dirty="0" smtClean="0"/>
              <a:t>Simulations of realistic situation</a:t>
            </a:r>
          </a:p>
          <a:p>
            <a:pPr lvl="1"/>
            <a:r>
              <a:rPr lang="en-US" dirty="0" smtClean="0"/>
              <a:t>Role of beam loading and 800 MHz RF</a:t>
            </a:r>
            <a:endParaRPr lang="en-US" dirty="0"/>
          </a:p>
          <a:p>
            <a:r>
              <a:rPr lang="en-US" dirty="0" smtClean="0"/>
              <a:t>Multi-bunch i</a:t>
            </a:r>
            <a:r>
              <a:rPr lang="en-US" dirty="0" smtClean="0"/>
              <a:t>nstabilities: ramp simulations, studies</a:t>
            </a:r>
          </a:p>
          <a:p>
            <a:r>
              <a:rPr lang="en-US" dirty="0" smtClean="0"/>
              <a:t>Q22 deployment </a:t>
            </a:r>
            <a:endParaRPr lang="en-US" dirty="0" smtClean="0"/>
          </a:p>
          <a:p>
            <a:r>
              <a:rPr lang="en-US" dirty="0" smtClean="0"/>
              <a:t>Ions: 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article simulations of beam transmission</a:t>
            </a:r>
          </a:p>
          <a:p>
            <a:pPr lvl="1"/>
            <a:r>
              <a:rPr lang="en-US" dirty="0" smtClean="0"/>
              <a:t>Slip-stacking with intensity effects</a:t>
            </a:r>
            <a:endParaRPr lang="en-US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7143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1112" y="787509"/>
            <a:ext cx="5893903" cy="543148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533" y="427654"/>
            <a:ext cx="4953059" cy="7197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333461" y="2604052"/>
            <a:ext cx="3786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C00000"/>
                </a:solidFill>
                <a:latin typeface="Calibri" panose="020F0502020204030204" pitchFamily="34" charset="0"/>
              </a:rPr>
              <a:t>→ </a:t>
            </a:r>
            <a:r>
              <a:rPr lang="en-GB" b="1" dirty="0" smtClean="0">
                <a:solidFill>
                  <a:srgbClr val="C00000"/>
                </a:solidFill>
              </a:rPr>
              <a:t>More MDs for SPS than in 2016? 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74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Happy New Year!</a:t>
            </a:r>
            <a:endParaRPr lang="en-GB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9" b="21230"/>
          <a:stretch/>
        </p:blipFill>
        <p:spPr>
          <a:xfrm>
            <a:off x="2530170" y="2355574"/>
            <a:ext cx="4094949" cy="2902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06536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1671</TotalTime>
  <Words>282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Brush Script MT</vt:lpstr>
      <vt:lpstr>Calibri</vt:lpstr>
      <vt:lpstr>Constantia</vt:lpstr>
      <vt:lpstr>Franklin Gothic Book</vt:lpstr>
      <vt:lpstr>Rage Italic</vt:lpstr>
      <vt:lpstr>Pushpin</vt:lpstr>
      <vt:lpstr>End-of-year talk</vt:lpstr>
      <vt:lpstr>Our meetings in 2016</vt:lpstr>
      <vt:lpstr>Thanks to all speakers and participants! </vt:lpstr>
      <vt:lpstr>Challenges for 2016 (from 2015 E-O-Y talk)</vt:lpstr>
      <vt:lpstr>Main achievements in 2016</vt:lpstr>
      <vt:lpstr>Challenges for 2017</vt:lpstr>
      <vt:lpstr>PowerPoint Presentation</vt:lpstr>
      <vt:lpstr>Happy New Year!</vt:lpstr>
    </vt:vector>
  </TitlesOfParts>
  <Company>CERN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End-of-year talk</dc:title>
  <dc:creator>Elena Chapochnikova</dc:creator>
  <cp:lastModifiedBy>Elena Chapochnikova</cp:lastModifiedBy>
  <cp:revision>65</cp:revision>
  <dcterms:created xsi:type="dcterms:W3CDTF">2013-12-11T14:08:33Z</dcterms:created>
  <dcterms:modified xsi:type="dcterms:W3CDTF">2016-12-01T14:15:52Z</dcterms:modified>
</cp:coreProperties>
</file>