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7" r:id="rId1"/>
    <p:sldMasterId id="2147484031" r:id="rId2"/>
  </p:sldMasterIdLst>
  <p:notesMasterIdLst>
    <p:notesMasterId r:id="rId10"/>
  </p:notesMasterIdLst>
  <p:handoutMasterIdLst>
    <p:handoutMasterId r:id="rId11"/>
  </p:handoutMasterIdLst>
  <p:sldIdLst>
    <p:sldId id="729" r:id="rId3"/>
    <p:sldId id="731" r:id="rId4"/>
    <p:sldId id="755" r:id="rId5"/>
    <p:sldId id="756" r:id="rId6"/>
    <p:sldId id="757" r:id="rId7"/>
    <p:sldId id="758" r:id="rId8"/>
    <p:sldId id="759" r:id="rId9"/>
  </p:sldIdLst>
  <p:sldSz cx="9144000" cy="6858000" type="screen4x3"/>
  <p:notesSz cx="7315200" cy="9601200"/>
  <p:defaultTextStyle>
    <a:defPPr>
      <a:defRPr lang="en-US"/>
    </a:defPPr>
    <a:lvl1pPr algn="l" rtl="0" fontAlgn="base">
      <a:spcBef>
        <a:spcPct val="2000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2000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2000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2000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2000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987" autoAdjust="0"/>
  </p:normalViewPr>
  <p:slideViewPr>
    <p:cSldViewPr>
      <p:cViewPr varScale="1">
        <p:scale>
          <a:sx n="83" d="100"/>
          <a:sy n="83" d="100"/>
        </p:scale>
        <p:origin x="264" y="5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38" d="100"/>
        <a:sy n="38" d="100"/>
      </p:scale>
      <p:origin x="0" y="0"/>
    </p:cViewPr>
  </p:sorterViewPr>
  <p:notesViewPr>
    <p:cSldViewPr>
      <p:cViewPr varScale="1">
        <p:scale>
          <a:sx n="72" d="100"/>
          <a:sy n="72" d="100"/>
        </p:scale>
        <p:origin x="-211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0833" tIns="45418" rIns="90833" bIns="45418" numCol="1" anchor="t" anchorCtr="0" compatLnSpc="1">
            <a:prstTxWarp prst="textNoShape">
              <a:avLst/>
            </a:prstTxWarp>
          </a:bodyPr>
          <a:lstStyle>
            <a:lvl1pPr defTabSz="908050">
              <a:spcBef>
                <a:spcPct val="0"/>
              </a:spcBef>
              <a:defRPr sz="1200">
                <a:latin typeface="Times New Roman" pitchFamily="18" charset="0"/>
                <a:ea typeface="+mn-ea"/>
              </a:defRPr>
            </a:lvl1pPr>
          </a:lstStyle>
          <a:p>
            <a:pPr>
              <a:defRPr/>
            </a:pPr>
            <a:endParaRPr lang="en-US"/>
          </a:p>
        </p:txBody>
      </p:sp>
      <p:sp>
        <p:nvSpPr>
          <p:cNvPr id="9219"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90833" tIns="45418" rIns="90833" bIns="45418" numCol="1" anchor="t" anchorCtr="0" compatLnSpc="1">
            <a:prstTxWarp prst="textNoShape">
              <a:avLst/>
            </a:prstTxWarp>
          </a:bodyPr>
          <a:lstStyle>
            <a:lvl1pPr algn="r" defTabSz="908050">
              <a:spcBef>
                <a:spcPct val="0"/>
              </a:spcBef>
              <a:defRPr sz="1200">
                <a:latin typeface="Times New Roman" pitchFamily="18" charset="0"/>
                <a:ea typeface="+mn-ea"/>
              </a:defRPr>
            </a:lvl1pPr>
          </a:lstStyle>
          <a:p>
            <a:pPr>
              <a:defRPr/>
            </a:pPr>
            <a:endParaRPr lang="en-US"/>
          </a:p>
        </p:txBody>
      </p:sp>
      <p:sp>
        <p:nvSpPr>
          <p:cNvPr id="9220" name="Rectangle 4"/>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90833" tIns="45418" rIns="90833" bIns="45418" numCol="1" anchor="b" anchorCtr="0" compatLnSpc="1">
            <a:prstTxWarp prst="textNoShape">
              <a:avLst/>
            </a:prstTxWarp>
          </a:bodyPr>
          <a:lstStyle>
            <a:lvl1pPr defTabSz="908050">
              <a:spcBef>
                <a:spcPct val="0"/>
              </a:spcBef>
              <a:defRPr sz="1200">
                <a:latin typeface="Times New Roman" pitchFamily="18" charset="0"/>
                <a:ea typeface="+mn-ea"/>
              </a:defRPr>
            </a:lvl1pPr>
          </a:lstStyle>
          <a:p>
            <a:pPr>
              <a:defRPr/>
            </a:pPr>
            <a:endParaRPr lang="en-US"/>
          </a:p>
        </p:txBody>
      </p:sp>
      <p:sp>
        <p:nvSpPr>
          <p:cNvPr id="9221" name="Rectangle 5"/>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90833" tIns="45418" rIns="90833" bIns="45418" numCol="1" anchor="b" anchorCtr="0" compatLnSpc="1">
            <a:prstTxWarp prst="textNoShape">
              <a:avLst/>
            </a:prstTxWarp>
          </a:bodyPr>
          <a:lstStyle>
            <a:lvl1pPr algn="r" defTabSz="908050">
              <a:spcBef>
                <a:spcPct val="0"/>
              </a:spcBef>
              <a:defRPr sz="1200"/>
            </a:lvl1pPr>
          </a:lstStyle>
          <a:p>
            <a:pPr>
              <a:defRPr/>
            </a:pPr>
            <a:fld id="{A651F987-9F51-460D-B393-F026E1B5771F}" type="slidenum">
              <a:rPr lang="en-US"/>
              <a:pPr>
                <a:defRPr/>
              </a:pPr>
              <a:t>‹#›</a:t>
            </a:fld>
            <a:endParaRPr lang="en-US"/>
          </a:p>
        </p:txBody>
      </p:sp>
    </p:spTree>
    <p:extLst>
      <p:ext uri="{BB962C8B-B14F-4D97-AF65-F5344CB8AC3E}">
        <p14:creationId xmlns:p14="http://schemas.microsoft.com/office/powerpoint/2010/main" val="257323277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1026"/>
          <p:cNvSpPr>
            <a:spLocks noGrp="1" noChangeArrowheads="1"/>
          </p:cNvSpPr>
          <p:nvPr>
            <p:ph type="hdr" sz="quarter"/>
          </p:nvPr>
        </p:nvSpPr>
        <p:spPr bwMode="auto">
          <a:xfrm>
            <a:off x="0" y="0"/>
            <a:ext cx="3205163" cy="515938"/>
          </a:xfrm>
          <a:prstGeom prst="rect">
            <a:avLst/>
          </a:prstGeom>
          <a:noFill/>
          <a:ln w="9525">
            <a:noFill/>
            <a:miter lim="800000"/>
            <a:headEnd/>
            <a:tailEnd/>
          </a:ln>
          <a:effectLst/>
        </p:spPr>
        <p:txBody>
          <a:bodyPr vert="horz" wrap="square" lIns="90857" tIns="45430" rIns="90857" bIns="45430" numCol="1" anchor="t" anchorCtr="0" compatLnSpc="1">
            <a:prstTxWarp prst="textNoShape">
              <a:avLst/>
            </a:prstTxWarp>
          </a:bodyPr>
          <a:lstStyle>
            <a:lvl1pPr defTabSz="908050">
              <a:spcBef>
                <a:spcPct val="0"/>
              </a:spcBef>
              <a:defRPr sz="1200">
                <a:latin typeface="Times New Roman" pitchFamily="18" charset="0"/>
                <a:ea typeface="+mn-ea"/>
              </a:defRPr>
            </a:lvl1pPr>
          </a:lstStyle>
          <a:p>
            <a:pPr>
              <a:defRPr/>
            </a:pPr>
            <a:endParaRPr lang="en-US"/>
          </a:p>
        </p:txBody>
      </p:sp>
      <p:sp>
        <p:nvSpPr>
          <p:cNvPr id="88067" name="Rectangle 1027"/>
          <p:cNvSpPr>
            <a:spLocks noGrp="1" noChangeArrowheads="1"/>
          </p:cNvSpPr>
          <p:nvPr>
            <p:ph type="dt" idx="1"/>
          </p:nvPr>
        </p:nvSpPr>
        <p:spPr bwMode="auto">
          <a:xfrm>
            <a:off x="4111625" y="0"/>
            <a:ext cx="3205163" cy="515938"/>
          </a:xfrm>
          <a:prstGeom prst="rect">
            <a:avLst/>
          </a:prstGeom>
          <a:noFill/>
          <a:ln w="9525">
            <a:noFill/>
            <a:miter lim="800000"/>
            <a:headEnd/>
            <a:tailEnd/>
          </a:ln>
          <a:effectLst/>
        </p:spPr>
        <p:txBody>
          <a:bodyPr vert="horz" wrap="square" lIns="90857" tIns="45430" rIns="90857" bIns="45430" numCol="1" anchor="t" anchorCtr="0" compatLnSpc="1">
            <a:prstTxWarp prst="textNoShape">
              <a:avLst/>
            </a:prstTxWarp>
          </a:bodyPr>
          <a:lstStyle>
            <a:lvl1pPr algn="r" defTabSz="908050">
              <a:spcBef>
                <a:spcPct val="0"/>
              </a:spcBef>
              <a:defRPr sz="1200">
                <a:latin typeface="Times New Roman" pitchFamily="18" charset="0"/>
                <a:ea typeface="+mn-ea"/>
              </a:defRPr>
            </a:lvl1pPr>
          </a:lstStyle>
          <a:p>
            <a:pPr>
              <a:defRPr/>
            </a:pPr>
            <a:endParaRPr lang="en-US"/>
          </a:p>
        </p:txBody>
      </p:sp>
      <p:sp>
        <p:nvSpPr>
          <p:cNvPr id="65540" name="Rectangle 1028"/>
          <p:cNvSpPr>
            <a:spLocks noGrp="1" noRot="1" noChangeAspect="1" noChangeArrowheads="1" noTextEdit="1"/>
          </p:cNvSpPr>
          <p:nvPr>
            <p:ph type="sldImg" idx="2"/>
          </p:nvPr>
        </p:nvSpPr>
        <p:spPr bwMode="auto">
          <a:xfrm>
            <a:off x="1246188" y="736600"/>
            <a:ext cx="4826000" cy="3619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9" name="Rectangle 1029"/>
          <p:cNvSpPr>
            <a:spLocks noGrp="1" noChangeArrowheads="1"/>
          </p:cNvSpPr>
          <p:nvPr>
            <p:ph type="body" sz="quarter" idx="3"/>
          </p:nvPr>
        </p:nvSpPr>
        <p:spPr bwMode="auto">
          <a:xfrm>
            <a:off x="985838" y="4576763"/>
            <a:ext cx="5345112" cy="4283075"/>
          </a:xfrm>
          <a:prstGeom prst="rect">
            <a:avLst/>
          </a:prstGeom>
          <a:noFill/>
          <a:ln w="9525">
            <a:noFill/>
            <a:miter lim="800000"/>
            <a:headEnd/>
            <a:tailEnd/>
          </a:ln>
          <a:effectLst/>
        </p:spPr>
        <p:txBody>
          <a:bodyPr vert="horz" wrap="square" lIns="90857" tIns="45430" rIns="90857" bIns="454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8070" name="Rectangle 1030"/>
          <p:cNvSpPr>
            <a:spLocks noGrp="1" noChangeArrowheads="1"/>
          </p:cNvSpPr>
          <p:nvPr>
            <p:ph type="ftr" sz="quarter" idx="4"/>
          </p:nvPr>
        </p:nvSpPr>
        <p:spPr bwMode="auto">
          <a:xfrm>
            <a:off x="0" y="9155113"/>
            <a:ext cx="3205163" cy="441325"/>
          </a:xfrm>
          <a:prstGeom prst="rect">
            <a:avLst/>
          </a:prstGeom>
          <a:noFill/>
          <a:ln w="9525">
            <a:noFill/>
            <a:miter lim="800000"/>
            <a:headEnd/>
            <a:tailEnd/>
          </a:ln>
          <a:effectLst/>
        </p:spPr>
        <p:txBody>
          <a:bodyPr vert="horz" wrap="square" lIns="90857" tIns="45430" rIns="90857" bIns="45430" numCol="1" anchor="b" anchorCtr="0" compatLnSpc="1">
            <a:prstTxWarp prst="textNoShape">
              <a:avLst/>
            </a:prstTxWarp>
          </a:bodyPr>
          <a:lstStyle>
            <a:lvl1pPr defTabSz="908050">
              <a:spcBef>
                <a:spcPct val="0"/>
              </a:spcBef>
              <a:defRPr sz="1200">
                <a:latin typeface="Times New Roman" pitchFamily="18" charset="0"/>
                <a:ea typeface="+mn-ea"/>
              </a:defRPr>
            </a:lvl1pPr>
          </a:lstStyle>
          <a:p>
            <a:pPr>
              <a:defRPr/>
            </a:pPr>
            <a:endParaRPr lang="en-US"/>
          </a:p>
        </p:txBody>
      </p:sp>
      <p:sp>
        <p:nvSpPr>
          <p:cNvPr id="88071" name="Rectangle 1031"/>
          <p:cNvSpPr>
            <a:spLocks noGrp="1" noChangeArrowheads="1"/>
          </p:cNvSpPr>
          <p:nvPr>
            <p:ph type="sldNum" sz="quarter" idx="5"/>
          </p:nvPr>
        </p:nvSpPr>
        <p:spPr bwMode="auto">
          <a:xfrm>
            <a:off x="4111625" y="9155113"/>
            <a:ext cx="3205163" cy="441325"/>
          </a:xfrm>
          <a:prstGeom prst="rect">
            <a:avLst/>
          </a:prstGeom>
          <a:noFill/>
          <a:ln w="9525">
            <a:noFill/>
            <a:miter lim="800000"/>
            <a:headEnd/>
            <a:tailEnd/>
          </a:ln>
          <a:effectLst/>
        </p:spPr>
        <p:txBody>
          <a:bodyPr vert="horz" wrap="square" lIns="90857" tIns="45430" rIns="90857" bIns="45430" numCol="1" anchor="b" anchorCtr="0" compatLnSpc="1">
            <a:prstTxWarp prst="textNoShape">
              <a:avLst/>
            </a:prstTxWarp>
          </a:bodyPr>
          <a:lstStyle>
            <a:lvl1pPr algn="r" defTabSz="908050">
              <a:spcBef>
                <a:spcPct val="0"/>
              </a:spcBef>
              <a:defRPr sz="1200"/>
            </a:lvl1pPr>
          </a:lstStyle>
          <a:p>
            <a:pPr>
              <a:defRPr/>
            </a:pPr>
            <a:fld id="{2B9C4200-229D-4980-8DAD-CBEAE960EFBA}" type="slidenum">
              <a:rPr lang="en-US"/>
              <a:pPr>
                <a:defRPr/>
              </a:pPr>
              <a:t>‹#›</a:t>
            </a:fld>
            <a:endParaRPr lang="en-US"/>
          </a:p>
        </p:txBody>
      </p:sp>
    </p:spTree>
    <p:extLst>
      <p:ext uri="{BB962C8B-B14F-4D97-AF65-F5344CB8AC3E}">
        <p14:creationId xmlns:p14="http://schemas.microsoft.com/office/powerpoint/2010/main" val="2312615202"/>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202451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CAC273A0-6D73-49E5-AEDD-DFEDE288C355}" type="slidenum">
              <a:rPr lang="en-US"/>
              <a:pPr>
                <a:defRPr/>
              </a:pPr>
              <a:t>‹#›</a:t>
            </a:fld>
            <a:endParaRPr lang="en-US"/>
          </a:p>
        </p:txBody>
      </p:sp>
    </p:spTree>
    <p:extLst>
      <p:ext uri="{BB962C8B-B14F-4D97-AF65-F5344CB8AC3E}">
        <p14:creationId xmlns:p14="http://schemas.microsoft.com/office/powerpoint/2010/main" val="143970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C91B7C62-A4D5-4243-8924-6985E9504D11}" type="slidenum">
              <a:rPr lang="en-US"/>
              <a:pPr>
                <a:defRPr/>
              </a:pPr>
              <a:t>‹#›</a:t>
            </a:fld>
            <a:endParaRPr lang="en-US"/>
          </a:p>
        </p:txBody>
      </p:sp>
    </p:spTree>
    <p:extLst>
      <p:ext uri="{BB962C8B-B14F-4D97-AF65-F5344CB8AC3E}">
        <p14:creationId xmlns:p14="http://schemas.microsoft.com/office/powerpoint/2010/main" val="252504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C91A5A83-B444-4C02-8DCF-5F2ACBBEE6FF}" type="slidenum">
              <a:rPr lang="en-US"/>
              <a:pPr>
                <a:defRPr/>
              </a:pPr>
              <a:t>‹#›</a:t>
            </a:fld>
            <a:endParaRPr lang="en-US"/>
          </a:p>
        </p:txBody>
      </p:sp>
    </p:spTree>
    <p:extLst>
      <p:ext uri="{BB962C8B-B14F-4D97-AF65-F5344CB8AC3E}">
        <p14:creationId xmlns:p14="http://schemas.microsoft.com/office/powerpoint/2010/main" val="3461344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7" name="Slide Number Placeholder 5"/>
          <p:cNvSpPr>
            <a:spLocks noGrp="1"/>
          </p:cNvSpPr>
          <p:nvPr>
            <p:ph type="sldNum" sz="quarter" idx="12"/>
          </p:nvPr>
        </p:nvSpPr>
        <p:spPr/>
        <p:txBody>
          <a:bodyPr/>
          <a:lstStyle>
            <a:lvl1pPr>
              <a:defRPr/>
            </a:lvl1pPr>
          </a:lstStyle>
          <a:p>
            <a:pPr>
              <a:defRPr/>
            </a:pPr>
            <a:fld id="{D14A7110-6E8A-4D35-B12B-51AC501F77DF}" type="slidenum">
              <a:rPr lang="en-US"/>
              <a:pPr>
                <a:defRPr/>
              </a:pPr>
              <a:t>‹#›</a:t>
            </a:fld>
            <a:r>
              <a:rPr lang="en-US"/>
              <a:t>P. Baudrenghien CERn</a:t>
            </a:r>
          </a:p>
        </p:txBody>
      </p:sp>
    </p:spTree>
    <p:extLst>
      <p:ext uri="{BB962C8B-B14F-4D97-AF65-F5344CB8AC3E}">
        <p14:creationId xmlns:p14="http://schemas.microsoft.com/office/powerpoint/2010/main" val="2738103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4F506C87-03B3-43A4-8BFC-F6CFD9425D04}" type="slidenum">
              <a:rPr lang="en-US"/>
              <a:pPr>
                <a:defRPr/>
              </a:pPr>
              <a:t>‹#›</a:t>
            </a:fld>
            <a:r>
              <a:rPr lang="en-US"/>
              <a:t>P. Baudrenghien CERn</a:t>
            </a:r>
          </a:p>
        </p:txBody>
      </p:sp>
    </p:spTree>
    <p:extLst>
      <p:ext uri="{BB962C8B-B14F-4D97-AF65-F5344CB8AC3E}">
        <p14:creationId xmlns:p14="http://schemas.microsoft.com/office/powerpoint/2010/main" val="618171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7" name="Slide Number Placeholder 5"/>
          <p:cNvSpPr>
            <a:spLocks noGrp="1"/>
          </p:cNvSpPr>
          <p:nvPr>
            <p:ph type="sldNum" sz="quarter" idx="12"/>
          </p:nvPr>
        </p:nvSpPr>
        <p:spPr/>
        <p:txBody>
          <a:bodyPr/>
          <a:lstStyle>
            <a:lvl1pPr>
              <a:defRPr/>
            </a:lvl1pPr>
          </a:lstStyle>
          <a:p>
            <a:pPr>
              <a:defRPr/>
            </a:pPr>
            <a:fld id="{5C634BBA-7D0D-45CC-9676-08BAAB062B87}" type="slidenum">
              <a:rPr lang="en-US"/>
              <a:pPr>
                <a:defRPr/>
              </a:pPr>
              <a:t>‹#›</a:t>
            </a:fld>
            <a:r>
              <a:rPr lang="en-US"/>
              <a:t>P. Baudrenghien CERn</a:t>
            </a:r>
          </a:p>
        </p:txBody>
      </p:sp>
    </p:spTree>
    <p:extLst>
      <p:ext uri="{BB962C8B-B14F-4D97-AF65-F5344CB8AC3E}">
        <p14:creationId xmlns:p14="http://schemas.microsoft.com/office/powerpoint/2010/main" val="32512385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smtClean="0"/>
              <a:t>Dec 1st,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GB" smtClean="0"/>
              <a:t>LIU-SPS BD WG</a:t>
            </a:r>
            <a:endParaRPr lang="en-US"/>
          </a:p>
        </p:txBody>
      </p:sp>
      <p:sp>
        <p:nvSpPr>
          <p:cNvPr id="7" name="Slide Number Placeholder 6"/>
          <p:cNvSpPr>
            <a:spLocks noGrp="1"/>
          </p:cNvSpPr>
          <p:nvPr>
            <p:ph type="sldNum" sz="quarter" idx="12"/>
          </p:nvPr>
        </p:nvSpPr>
        <p:spPr/>
        <p:txBody>
          <a:bodyPr/>
          <a:lstStyle>
            <a:lvl1pPr>
              <a:defRPr/>
            </a:lvl1pPr>
          </a:lstStyle>
          <a:p>
            <a:pPr>
              <a:defRPr/>
            </a:pPr>
            <a:fld id="{B41DCF8D-11A5-40B7-A96A-A1CB447B4BCD}" type="slidenum">
              <a:rPr lang="en-US"/>
              <a:pPr>
                <a:defRPr/>
              </a:pPr>
              <a:t>‹#›</a:t>
            </a:fld>
            <a:r>
              <a:rPr lang="en-US"/>
              <a:t>P. Baudrenghien CERn</a:t>
            </a:r>
          </a:p>
        </p:txBody>
      </p:sp>
    </p:spTree>
    <p:extLst>
      <p:ext uri="{BB962C8B-B14F-4D97-AF65-F5344CB8AC3E}">
        <p14:creationId xmlns:p14="http://schemas.microsoft.com/office/powerpoint/2010/main" val="1557476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r>
              <a:rPr lang="en-US" smtClean="0"/>
              <a:t>Dec 1st, 2016</a:t>
            </a:r>
            <a:endParaRPr lang="en-US"/>
          </a:p>
        </p:txBody>
      </p:sp>
      <p:sp>
        <p:nvSpPr>
          <p:cNvPr id="9" name="Footer Placeholder 7"/>
          <p:cNvSpPr>
            <a:spLocks noGrp="1"/>
          </p:cNvSpPr>
          <p:nvPr>
            <p:ph type="ftr" sz="quarter" idx="11"/>
          </p:nvPr>
        </p:nvSpPr>
        <p:spPr/>
        <p:txBody>
          <a:bodyPr/>
          <a:lstStyle>
            <a:lvl1pPr>
              <a:defRPr/>
            </a:lvl1pPr>
          </a:lstStyle>
          <a:p>
            <a:pPr>
              <a:defRPr/>
            </a:pPr>
            <a:r>
              <a:rPr lang="en-GB" smtClean="0"/>
              <a:t>LIU-SPS BD WG</a:t>
            </a:r>
            <a:endParaRPr lang="en-US"/>
          </a:p>
        </p:txBody>
      </p:sp>
      <p:sp>
        <p:nvSpPr>
          <p:cNvPr id="10" name="Slide Number Placeholder 8"/>
          <p:cNvSpPr>
            <a:spLocks noGrp="1"/>
          </p:cNvSpPr>
          <p:nvPr>
            <p:ph type="sldNum" sz="quarter" idx="12"/>
          </p:nvPr>
        </p:nvSpPr>
        <p:spPr/>
        <p:txBody>
          <a:bodyPr/>
          <a:lstStyle>
            <a:lvl1pPr>
              <a:defRPr/>
            </a:lvl1pPr>
          </a:lstStyle>
          <a:p>
            <a:pPr>
              <a:defRPr/>
            </a:pPr>
            <a:fld id="{BB3636DE-120E-48CC-94B0-D46430A7DFA0}" type="slidenum">
              <a:rPr lang="en-US"/>
              <a:pPr>
                <a:defRPr/>
              </a:pPr>
              <a:t>‹#›</a:t>
            </a:fld>
            <a:r>
              <a:rPr lang="en-US"/>
              <a:t>P. Baudrenghien CERn</a:t>
            </a:r>
          </a:p>
        </p:txBody>
      </p:sp>
    </p:spTree>
    <p:extLst>
      <p:ext uri="{BB962C8B-B14F-4D97-AF65-F5344CB8AC3E}">
        <p14:creationId xmlns:p14="http://schemas.microsoft.com/office/powerpoint/2010/main" val="282085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Dec 1st, 2016</a:t>
            </a:r>
            <a:endParaRPr lang="en-US"/>
          </a:p>
        </p:txBody>
      </p:sp>
      <p:sp>
        <p:nvSpPr>
          <p:cNvPr id="4" name="Footer Placeholder 3"/>
          <p:cNvSpPr>
            <a:spLocks noGrp="1"/>
          </p:cNvSpPr>
          <p:nvPr>
            <p:ph type="ftr" sz="quarter" idx="11"/>
          </p:nvPr>
        </p:nvSpPr>
        <p:spPr/>
        <p:txBody>
          <a:bodyPr/>
          <a:lstStyle>
            <a:lvl1pPr>
              <a:defRPr/>
            </a:lvl1pPr>
          </a:lstStyle>
          <a:p>
            <a:pPr>
              <a:defRPr/>
            </a:pPr>
            <a:r>
              <a:rPr lang="en-GB" smtClean="0"/>
              <a:t>LIU-SPS BD WG</a:t>
            </a:r>
            <a:endParaRPr lang="en-US"/>
          </a:p>
        </p:txBody>
      </p:sp>
      <p:sp>
        <p:nvSpPr>
          <p:cNvPr id="5" name="Slide Number Placeholder 4"/>
          <p:cNvSpPr>
            <a:spLocks noGrp="1"/>
          </p:cNvSpPr>
          <p:nvPr>
            <p:ph type="sldNum" sz="quarter" idx="12"/>
          </p:nvPr>
        </p:nvSpPr>
        <p:spPr/>
        <p:txBody>
          <a:bodyPr/>
          <a:lstStyle>
            <a:lvl1pPr>
              <a:defRPr/>
            </a:lvl1pPr>
          </a:lstStyle>
          <a:p>
            <a:pPr>
              <a:defRPr/>
            </a:pPr>
            <a:fld id="{563B0A83-D7B0-4D92-86DE-2C26AD55EC98}" type="slidenum">
              <a:rPr lang="en-US"/>
              <a:pPr>
                <a:defRPr/>
              </a:pPr>
              <a:t>‹#›</a:t>
            </a:fld>
            <a:r>
              <a:rPr lang="en-US"/>
              <a:t>P. Baudrenghien CERn</a:t>
            </a:r>
          </a:p>
        </p:txBody>
      </p:sp>
    </p:spTree>
    <p:extLst>
      <p:ext uri="{BB962C8B-B14F-4D97-AF65-F5344CB8AC3E}">
        <p14:creationId xmlns:p14="http://schemas.microsoft.com/office/powerpoint/2010/main" val="698924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4" name="Slide Number Placeholder 5"/>
          <p:cNvSpPr>
            <a:spLocks noGrp="1"/>
          </p:cNvSpPr>
          <p:nvPr>
            <p:ph type="sldNum" sz="quarter" idx="12"/>
          </p:nvPr>
        </p:nvSpPr>
        <p:spPr/>
        <p:txBody>
          <a:bodyPr/>
          <a:lstStyle>
            <a:lvl1pPr>
              <a:defRPr/>
            </a:lvl1pPr>
          </a:lstStyle>
          <a:p>
            <a:pPr>
              <a:defRPr/>
            </a:pPr>
            <a:fld id="{FB6CFD39-DEB1-4C1F-A830-071C7C025764}" type="slidenum">
              <a:rPr lang="en-US"/>
              <a:pPr>
                <a:defRPr/>
              </a:pPr>
              <a:t>‹#›</a:t>
            </a:fld>
            <a:endParaRPr lang="en-US"/>
          </a:p>
        </p:txBody>
      </p:sp>
    </p:spTree>
    <p:extLst>
      <p:ext uri="{BB962C8B-B14F-4D97-AF65-F5344CB8AC3E}">
        <p14:creationId xmlns:p14="http://schemas.microsoft.com/office/powerpoint/2010/main" val="3427174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r>
              <a:rPr lang="en-US" smtClean="0"/>
              <a:t>Dec 1st, 2016</a:t>
            </a:r>
            <a:endParaRPr lang="en-US"/>
          </a:p>
        </p:txBody>
      </p:sp>
      <p:sp>
        <p:nvSpPr>
          <p:cNvPr id="7" name="Footer Placeholder 5"/>
          <p:cNvSpPr>
            <a:spLocks noGrp="1"/>
          </p:cNvSpPr>
          <p:nvPr>
            <p:ph type="ftr" sz="quarter" idx="11"/>
          </p:nvPr>
        </p:nvSpPr>
        <p:spPr/>
        <p:txBody>
          <a:bodyPr/>
          <a:lstStyle>
            <a:lvl1pPr>
              <a:defRPr/>
            </a:lvl1pPr>
          </a:lstStyle>
          <a:p>
            <a:pPr>
              <a:defRPr/>
            </a:pPr>
            <a:r>
              <a:rPr lang="en-GB" smtClean="0"/>
              <a:t>LIU-SPS BD WG</a:t>
            </a:r>
            <a:endParaRPr lang="en-US"/>
          </a:p>
        </p:txBody>
      </p:sp>
      <p:sp>
        <p:nvSpPr>
          <p:cNvPr id="8" name="Slide Number Placeholder 6"/>
          <p:cNvSpPr>
            <a:spLocks noGrp="1"/>
          </p:cNvSpPr>
          <p:nvPr>
            <p:ph type="sldNum" sz="quarter" idx="12"/>
          </p:nvPr>
        </p:nvSpPr>
        <p:spPr/>
        <p:txBody>
          <a:bodyPr/>
          <a:lstStyle>
            <a:lvl1pPr>
              <a:defRPr/>
            </a:lvl1pPr>
          </a:lstStyle>
          <a:p>
            <a:pPr>
              <a:defRPr/>
            </a:pPr>
            <a:fld id="{C8540F3F-2EB1-4684-9948-7FCCBD209130}" type="slidenum">
              <a:rPr lang="en-US"/>
              <a:pPr>
                <a:defRPr/>
              </a:pPr>
              <a:t>‹#›</a:t>
            </a:fld>
            <a:r>
              <a:rPr lang="en-US"/>
              <a:t>P. Baudrenghien CERn</a:t>
            </a:r>
          </a:p>
        </p:txBody>
      </p:sp>
    </p:spTree>
    <p:extLst>
      <p:ext uri="{BB962C8B-B14F-4D97-AF65-F5344CB8AC3E}">
        <p14:creationId xmlns:p14="http://schemas.microsoft.com/office/powerpoint/2010/main" val="840494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0B061F2B-2613-488C-81AD-E9BDA80CF3F2}" type="slidenum">
              <a:rPr lang="en-US"/>
              <a:pPr>
                <a:defRPr/>
              </a:pPr>
              <a:t>‹#›</a:t>
            </a:fld>
            <a:endParaRPr lang="en-US"/>
          </a:p>
        </p:txBody>
      </p:sp>
    </p:spTree>
    <p:extLst>
      <p:ext uri="{BB962C8B-B14F-4D97-AF65-F5344CB8AC3E}">
        <p14:creationId xmlns:p14="http://schemas.microsoft.com/office/powerpoint/2010/main" val="3671441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Dec 1st,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GB" smtClean="0"/>
              <a:t>LIU-SPS BD WG</a:t>
            </a:r>
            <a:endParaRPr lang="en-US"/>
          </a:p>
        </p:txBody>
      </p:sp>
      <p:sp>
        <p:nvSpPr>
          <p:cNvPr id="7" name="Slide Number Placeholder 6"/>
          <p:cNvSpPr>
            <a:spLocks noGrp="1"/>
          </p:cNvSpPr>
          <p:nvPr>
            <p:ph type="sldNum" sz="quarter" idx="12"/>
          </p:nvPr>
        </p:nvSpPr>
        <p:spPr/>
        <p:txBody>
          <a:bodyPr/>
          <a:lstStyle>
            <a:lvl1pPr>
              <a:defRPr/>
            </a:lvl1pPr>
          </a:lstStyle>
          <a:p>
            <a:pPr>
              <a:defRPr/>
            </a:pPr>
            <a:fld id="{95019A76-F307-4145-8F25-681E96BB2C8C}" type="slidenum">
              <a:rPr lang="en-US"/>
              <a:pPr>
                <a:defRPr/>
              </a:pPr>
              <a:t>‹#›</a:t>
            </a:fld>
            <a:r>
              <a:rPr lang="en-US"/>
              <a:t>P. Baudrenghien CERn</a:t>
            </a:r>
          </a:p>
        </p:txBody>
      </p:sp>
    </p:spTree>
    <p:extLst>
      <p:ext uri="{BB962C8B-B14F-4D97-AF65-F5344CB8AC3E}">
        <p14:creationId xmlns:p14="http://schemas.microsoft.com/office/powerpoint/2010/main" val="9135036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51F4B5B6-84B0-423E-8128-EA183A5CD2F5}" type="slidenum">
              <a:rPr lang="en-US"/>
              <a:pPr>
                <a:defRPr/>
              </a:pPr>
              <a:t>‹#›</a:t>
            </a:fld>
            <a:r>
              <a:rPr lang="en-US"/>
              <a:t>P. Baudrenghien CERn</a:t>
            </a:r>
          </a:p>
        </p:txBody>
      </p:sp>
    </p:spTree>
    <p:extLst>
      <p:ext uri="{BB962C8B-B14F-4D97-AF65-F5344CB8AC3E}">
        <p14:creationId xmlns:p14="http://schemas.microsoft.com/office/powerpoint/2010/main" val="3515818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4C921FD4-D760-4FF2-9005-C52FC955027B}" type="slidenum">
              <a:rPr lang="en-US"/>
              <a:pPr>
                <a:defRPr/>
              </a:pPr>
              <a:t>‹#›</a:t>
            </a:fld>
            <a:r>
              <a:rPr lang="en-US"/>
              <a:t>P. Baudrenghien CERn</a:t>
            </a:r>
          </a:p>
        </p:txBody>
      </p:sp>
    </p:spTree>
    <p:extLst>
      <p:ext uri="{BB962C8B-B14F-4D97-AF65-F5344CB8AC3E}">
        <p14:creationId xmlns:p14="http://schemas.microsoft.com/office/powerpoint/2010/main" val="249662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lvl1pPr>
              <a:defRPr/>
            </a:lvl1pPr>
          </a:lstStyle>
          <a:p>
            <a:pPr>
              <a:defRPr/>
            </a:pPr>
            <a:fld id="{04DB78D7-BC67-46CD-89B3-3BA3CA0958AA}" type="slidenum">
              <a:rPr lang="en-US"/>
              <a:pPr>
                <a:defRPr/>
              </a:pPr>
              <a:t>‹#›</a:t>
            </a:fld>
            <a:endParaRPr lang="en-US"/>
          </a:p>
        </p:txBody>
      </p:sp>
    </p:spTree>
    <p:extLst>
      <p:ext uri="{BB962C8B-B14F-4D97-AF65-F5344CB8AC3E}">
        <p14:creationId xmlns:p14="http://schemas.microsoft.com/office/powerpoint/2010/main" val="1198559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7" name="Slide Number Placeholder 5"/>
          <p:cNvSpPr>
            <a:spLocks noGrp="1"/>
          </p:cNvSpPr>
          <p:nvPr>
            <p:ph type="sldNum" sz="quarter" idx="12"/>
          </p:nvPr>
        </p:nvSpPr>
        <p:spPr/>
        <p:txBody>
          <a:bodyPr/>
          <a:lstStyle>
            <a:lvl1pPr>
              <a:defRPr/>
            </a:lvl1pPr>
          </a:lstStyle>
          <a:p>
            <a:pPr>
              <a:defRPr/>
            </a:pPr>
            <a:fld id="{2695C21F-25AF-4A22-B3F1-69984354351B}" type="slidenum">
              <a:rPr lang="en-US"/>
              <a:pPr>
                <a:defRPr/>
              </a:pPr>
              <a:t>‹#›</a:t>
            </a:fld>
            <a:endParaRPr lang="en-US"/>
          </a:p>
        </p:txBody>
      </p:sp>
    </p:spTree>
    <p:extLst>
      <p:ext uri="{BB962C8B-B14F-4D97-AF65-F5344CB8AC3E}">
        <p14:creationId xmlns:p14="http://schemas.microsoft.com/office/powerpoint/2010/main" val="128073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9" name="Slide Number Placeholder 5"/>
          <p:cNvSpPr>
            <a:spLocks noGrp="1"/>
          </p:cNvSpPr>
          <p:nvPr>
            <p:ph type="sldNum" sz="quarter" idx="12"/>
          </p:nvPr>
        </p:nvSpPr>
        <p:spPr/>
        <p:txBody>
          <a:bodyPr/>
          <a:lstStyle>
            <a:lvl1pPr>
              <a:defRPr/>
            </a:lvl1pPr>
          </a:lstStyle>
          <a:p>
            <a:pPr>
              <a:defRPr/>
            </a:pPr>
            <a:fld id="{26BA0332-5DD4-4976-A699-88B9DCFAD1C6}" type="slidenum">
              <a:rPr lang="en-US"/>
              <a:pPr>
                <a:defRPr/>
              </a:pPr>
              <a:t>‹#›</a:t>
            </a:fld>
            <a:endParaRPr lang="en-US"/>
          </a:p>
        </p:txBody>
      </p:sp>
    </p:spTree>
    <p:extLst>
      <p:ext uri="{BB962C8B-B14F-4D97-AF65-F5344CB8AC3E}">
        <p14:creationId xmlns:p14="http://schemas.microsoft.com/office/powerpoint/2010/main" val="136595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5" name="Slide Number Placeholder 5"/>
          <p:cNvSpPr>
            <a:spLocks noGrp="1"/>
          </p:cNvSpPr>
          <p:nvPr>
            <p:ph type="sldNum" sz="quarter" idx="12"/>
          </p:nvPr>
        </p:nvSpPr>
        <p:spPr/>
        <p:txBody>
          <a:bodyPr/>
          <a:lstStyle>
            <a:lvl1pPr>
              <a:defRPr/>
            </a:lvl1pPr>
          </a:lstStyle>
          <a:p>
            <a:pPr>
              <a:defRPr/>
            </a:pPr>
            <a:fld id="{1988EA4F-6229-48F9-9EDB-8FF7BA516083}" type="slidenum">
              <a:rPr lang="en-US"/>
              <a:pPr>
                <a:defRPr/>
              </a:pPr>
              <a:t>‹#›</a:t>
            </a:fld>
            <a:endParaRPr lang="en-US"/>
          </a:p>
        </p:txBody>
      </p:sp>
    </p:spTree>
    <p:extLst>
      <p:ext uri="{BB962C8B-B14F-4D97-AF65-F5344CB8AC3E}">
        <p14:creationId xmlns:p14="http://schemas.microsoft.com/office/powerpoint/2010/main" val="56350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4" name="Slide Number Placeholder 5"/>
          <p:cNvSpPr>
            <a:spLocks noGrp="1"/>
          </p:cNvSpPr>
          <p:nvPr>
            <p:ph type="sldNum" sz="quarter" idx="12"/>
          </p:nvPr>
        </p:nvSpPr>
        <p:spPr/>
        <p:txBody>
          <a:bodyPr/>
          <a:lstStyle>
            <a:lvl1pPr>
              <a:defRPr/>
            </a:lvl1pPr>
          </a:lstStyle>
          <a:p>
            <a:pPr>
              <a:defRPr/>
            </a:pPr>
            <a:fld id="{95C22FB1-87E9-4DF9-9020-1B70B82DB2B1}" type="slidenum">
              <a:rPr lang="en-US"/>
              <a:pPr>
                <a:defRPr/>
              </a:pPr>
              <a:t>‹#›</a:t>
            </a:fld>
            <a:endParaRPr lang="en-US"/>
          </a:p>
        </p:txBody>
      </p:sp>
    </p:spTree>
    <p:extLst>
      <p:ext uri="{BB962C8B-B14F-4D97-AF65-F5344CB8AC3E}">
        <p14:creationId xmlns:p14="http://schemas.microsoft.com/office/powerpoint/2010/main" val="43778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7" name="Slide Number Placeholder 5"/>
          <p:cNvSpPr>
            <a:spLocks noGrp="1"/>
          </p:cNvSpPr>
          <p:nvPr>
            <p:ph type="sldNum" sz="quarter" idx="12"/>
          </p:nvPr>
        </p:nvSpPr>
        <p:spPr/>
        <p:txBody>
          <a:bodyPr/>
          <a:lstStyle>
            <a:lvl1pPr>
              <a:defRPr/>
            </a:lvl1pPr>
          </a:lstStyle>
          <a:p>
            <a:pPr>
              <a:defRPr/>
            </a:pPr>
            <a:fld id="{44C7B480-4D29-45A6-9326-08C6312B5836}" type="slidenum">
              <a:rPr lang="en-US"/>
              <a:pPr>
                <a:defRPr/>
              </a:pPr>
              <a:t>‹#›</a:t>
            </a:fld>
            <a:endParaRPr lang="en-US"/>
          </a:p>
        </p:txBody>
      </p:sp>
    </p:spTree>
    <p:extLst>
      <p:ext uri="{BB962C8B-B14F-4D97-AF65-F5344CB8AC3E}">
        <p14:creationId xmlns:p14="http://schemas.microsoft.com/office/powerpoint/2010/main" val="299461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 1st,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LIU-SPS BD WG</a:t>
            </a:r>
            <a:endParaRPr lang="en-US"/>
          </a:p>
        </p:txBody>
      </p:sp>
      <p:sp>
        <p:nvSpPr>
          <p:cNvPr id="7" name="Slide Number Placeholder 5"/>
          <p:cNvSpPr>
            <a:spLocks noGrp="1"/>
          </p:cNvSpPr>
          <p:nvPr>
            <p:ph type="sldNum" sz="quarter" idx="12"/>
          </p:nvPr>
        </p:nvSpPr>
        <p:spPr/>
        <p:txBody>
          <a:bodyPr/>
          <a:lstStyle>
            <a:lvl1pPr>
              <a:defRPr/>
            </a:lvl1pPr>
          </a:lstStyle>
          <a:p>
            <a:pPr>
              <a:defRPr/>
            </a:pPr>
            <a:fld id="{0D8F0E5D-AC1A-4B2A-AD03-FEAD7219359D}" type="slidenum">
              <a:rPr lang="en-US"/>
              <a:pPr>
                <a:defRPr/>
              </a:pPr>
              <a:t>‹#›</a:t>
            </a:fld>
            <a:endParaRPr lang="en-US"/>
          </a:p>
        </p:txBody>
      </p:sp>
    </p:spTree>
    <p:extLst>
      <p:ext uri="{BB962C8B-B14F-4D97-AF65-F5344CB8AC3E}">
        <p14:creationId xmlns:p14="http://schemas.microsoft.com/office/powerpoint/2010/main" val="314312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defRPr>
            </a:lvl1pPr>
          </a:lstStyle>
          <a:p>
            <a:pPr>
              <a:defRPr/>
            </a:pPr>
            <a:r>
              <a:rPr lang="en-US" smtClean="0"/>
              <a:t>Dec 1st,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defRPr>
            </a:lvl1pPr>
          </a:lstStyle>
          <a:p>
            <a:pPr>
              <a:defRPr/>
            </a:pPr>
            <a:r>
              <a:rPr lang="en-GB" smtClean="0"/>
              <a:t>LIU-SPS BD WG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2A8AD5D-DDCB-4687-88EA-95927D4D21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58" r:id="rId1"/>
    <p:sldLayoutId id="2147484859" r:id="rId2"/>
    <p:sldLayoutId id="2147484860" r:id="rId3"/>
    <p:sldLayoutId id="2147484861" r:id="rId4"/>
    <p:sldLayoutId id="2147484862" r:id="rId5"/>
    <p:sldLayoutId id="2147484863" r:id="rId6"/>
    <p:sldLayoutId id="2147484864" r:id="rId7"/>
    <p:sldLayoutId id="2147484865" r:id="rId8"/>
    <p:sldLayoutId id="2147484866" r:id="rId9"/>
    <p:sldLayoutId id="2147484867" r:id="rId10"/>
    <p:sldLayoutId id="2147484868" r:id="rId11"/>
  </p:sldLayoutIdLst>
  <p:hf hdr="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2052"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latin typeface="Times New Roman" pitchFamily="18" charset="0"/>
                <a:ea typeface="+mn-ea"/>
              </a:defRPr>
            </a:lvl1pPr>
          </a:lstStyle>
          <a:p>
            <a:pPr>
              <a:defRPr/>
            </a:pPr>
            <a:r>
              <a:rPr lang="en-US" smtClean="0"/>
              <a:t>Dec 1st, 2016</a:t>
            </a: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latin typeface="Times New Roman" pitchFamily="18" charset="0"/>
                <a:ea typeface="+mn-ea"/>
              </a:defRPr>
            </a:lvl1pPr>
          </a:lstStyle>
          <a:p>
            <a:pPr>
              <a:defRPr/>
            </a:pPr>
            <a:r>
              <a:rPr lang="en-GB" smtClean="0"/>
              <a:t>LIU-SPS BD WG</a:t>
            </a: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pPr>
              <a:defRPr/>
            </a:pPr>
            <a:fld id="{0B31463B-EEAE-45E2-B915-0AE77F4026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71" r:id="rId1"/>
    <p:sldLayoutId id="2147484872" r:id="rId2"/>
    <p:sldLayoutId id="2147484873" r:id="rId3"/>
    <p:sldLayoutId id="2147484874" r:id="rId4"/>
    <p:sldLayoutId id="2147484875" r:id="rId5"/>
    <p:sldLayoutId id="2147484876" r:id="rId6"/>
    <p:sldLayoutId id="2147484869" r:id="rId7"/>
    <p:sldLayoutId id="2147484877" r:id="rId8"/>
    <p:sldLayoutId id="2147484878" r:id="rId9"/>
    <p:sldLayoutId id="2147484879" r:id="rId10"/>
    <p:sldLayoutId id="2147484880" r:id="rId11"/>
  </p:sldLayoutIdLst>
  <p:hf hdr="0"/>
  <p:txStyles>
    <p:titleStyle>
      <a:lvl1pPr algn="l" rtl="0" eaLnBrk="0" fontAlgn="base" hangingPunct="0">
        <a:spcBef>
          <a:spcPct val="0"/>
        </a:spcBef>
        <a:spcAft>
          <a:spcPct val="0"/>
        </a:spcAft>
        <a:defRPr sz="4000" kern="1200" spc="-100">
          <a:solidFill>
            <a:schemeClr val="tx2"/>
          </a:solidFill>
          <a:latin typeface="+mj-lt"/>
          <a:ea typeface="MS PGothic" pitchFamily="34" charset="-128"/>
          <a:cs typeface="+mj-cs"/>
        </a:defRPr>
      </a:lvl1pPr>
      <a:lvl2pPr algn="l" rtl="0" eaLnBrk="0" fontAlgn="base" hangingPunct="0">
        <a:spcBef>
          <a:spcPct val="0"/>
        </a:spcBef>
        <a:spcAft>
          <a:spcPct val="0"/>
        </a:spcAft>
        <a:defRPr sz="4000">
          <a:solidFill>
            <a:schemeClr val="tx2"/>
          </a:solidFill>
          <a:latin typeface="Arial" charset="0"/>
          <a:ea typeface="MS PGothic" pitchFamily="34" charset="-128"/>
        </a:defRPr>
      </a:lvl2pPr>
      <a:lvl3pPr algn="l" rtl="0" eaLnBrk="0" fontAlgn="base" hangingPunct="0">
        <a:spcBef>
          <a:spcPct val="0"/>
        </a:spcBef>
        <a:spcAft>
          <a:spcPct val="0"/>
        </a:spcAft>
        <a:defRPr sz="4000">
          <a:solidFill>
            <a:schemeClr val="tx2"/>
          </a:solidFill>
          <a:latin typeface="Arial" charset="0"/>
          <a:ea typeface="MS PGothic" pitchFamily="34" charset="-128"/>
        </a:defRPr>
      </a:lvl3pPr>
      <a:lvl4pPr algn="l" rtl="0" eaLnBrk="0" fontAlgn="base" hangingPunct="0">
        <a:spcBef>
          <a:spcPct val="0"/>
        </a:spcBef>
        <a:spcAft>
          <a:spcPct val="0"/>
        </a:spcAft>
        <a:defRPr sz="4000">
          <a:solidFill>
            <a:schemeClr val="tx2"/>
          </a:solidFill>
          <a:latin typeface="Arial" charset="0"/>
          <a:ea typeface="MS PGothic" pitchFamily="34" charset="-128"/>
        </a:defRPr>
      </a:lvl4pPr>
      <a:lvl5pPr algn="l" rtl="0" eaLnBrk="0" fontAlgn="base" hangingPunct="0">
        <a:spcBef>
          <a:spcPct val="0"/>
        </a:spcBef>
        <a:spcAft>
          <a:spcPct val="0"/>
        </a:spcAft>
        <a:defRPr sz="4000">
          <a:solidFill>
            <a:schemeClr val="tx2"/>
          </a:solidFill>
          <a:latin typeface="Arial" charset="0"/>
          <a:ea typeface="MS PGothic" pitchFamily="34" charset="-128"/>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itchFamily="34" charset="0"/>
        <a:buChar char="•"/>
        <a:defRPr sz="2400" kern="1200">
          <a:solidFill>
            <a:schemeClr val="tx1"/>
          </a:solidFill>
          <a:latin typeface="+mn-lt"/>
          <a:ea typeface="MS PGothic" pitchFamily="34" charset="-128"/>
          <a:cs typeface="+mn-cs"/>
        </a:defRPr>
      </a:lvl1pPr>
      <a:lvl2pPr marL="457200" indent="-182563" algn="l" rtl="0" eaLnBrk="0" fontAlgn="base" hangingPunct="0">
        <a:spcBef>
          <a:spcPct val="20000"/>
        </a:spcBef>
        <a:spcAft>
          <a:spcPct val="0"/>
        </a:spcAft>
        <a:buClr>
          <a:schemeClr val="accent1"/>
        </a:buClr>
        <a:buSzPct val="85000"/>
        <a:buFont typeface="Arial" pitchFamily="34" charset="0"/>
        <a:buChar char="•"/>
        <a:defRPr sz="2000" kern="1200">
          <a:solidFill>
            <a:schemeClr val="tx1"/>
          </a:solidFill>
          <a:latin typeface="+mn-lt"/>
          <a:ea typeface="MS PGothic" pitchFamily="34" charset="-128"/>
          <a:cs typeface="+mn-cs"/>
        </a:defRPr>
      </a:lvl2pPr>
      <a:lvl3pPr marL="730250" indent="-182563" algn="l" rtl="0" eaLnBrk="0" fontAlgn="base" hangingPunct="0">
        <a:spcBef>
          <a:spcPct val="20000"/>
        </a:spcBef>
        <a:spcAft>
          <a:spcPct val="0"/>
        </a:spcAft>
        <a:buClr>
          <a:schemeClr val="accent1"/>
        </a:buClr>
        <a:buSzPct val="90000"/>
        <a:buFont typeface="Arial" pitchFamily="34" charset="0"/>
        <a:buChar char="•"/>
        <a:defRPr kern="1200">
          <a:solidFill>
            <a:schemeClr val="tx1"/>
          </a:solidFill>
          <a:latin typeface="+mn-lt"/>
          <a:ea typeface="MS PGothic" pitchFamily="34" charset="-128"/>
          <a:cs typeface="+mn-cs"/>
        </a:defRPr>
      </a:lvl3pPr>
      <a:lvl4pPr marL="1004888" indent="-182563" algn="l" rtl="0" eaLnBrk="0" fontAlgn="base" hangingPunct="0">
        <a:spcBef>
          <a:spcPct val="20000"/>
        </a:spcBef>
        <a:spcAft>
          <a:spcPct val="0"/>
        </a:spcAft>
        <a:buClr>
          <a:schemeClr val="accent1"/>
        </a:buClr>
        <a:buFont typeface="Arial" pitchFamily="34" charset="0"/>
        <a:buChar char="•"/>
        <a:defRPr sz="1600" kern="1200">
          <a:solidFill>
            <a:schemeClr val="tx1"/>
          </a:solidFill>
          <a:latin typeface="+mn-lt"/>
          <a:ea typeface="MS PGothic"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pitchFamily="34" charset="0"/>
        <a:buChar char="•"/>
        <a:defRPr sz="1400" kern="1200">
          <a:solidFill>
            <a:schemeClr val="tx1"/>
          </a:solidFill>
          <a:latin typeface="+mn-lt"/>
          <a:ea typeface="MS PGothic"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6.emf"/><Relationship Id="rId7"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sz="2800" dirty="0" smtClean="0"/>
              <a:t>BEAM LOADING COMPENSATION IN THE SPS.</a:t>
            </a:r>
            <a:br>
              <a:rPr lang="en-GB" sz="2800" dirty="0" smtClean="0"/>
            </a:br>
            <a:r>
              <a:rPr lang="en-GB" sz="2800" dirty="0" smtClean="0"/>
              <a:t/>
            </a:r>
            <a:br>
              <a:rPr lang="en-GB" sz="2800" dirty="0" smtClean="0"/>
            </a:br>
            <a:r>
              <a:rPr lang="en-GB" sz="2800" dirty="0" smtClean="0"/>
              <a:t>Motivation for a</a:t>
            </a:r>
            <a:br>
              <a:rPr lang="en-GB" sz="2800" dirty="0" smtClean="0"/>
            </a:br>
            <a:r>
              <a:rPr lang="en-GB" sz="2800" i="1" dirty="0" smtClean="0"/>
              <a:t>Model-based approach</a:t>
            </a:r>
            <a:endParaRPr lang="en-GB" sz="2800" i="1" dirty="0"/>
          </a:p>
        </p:txBody>
      </p:sp>
      <p:sp>
        <p:nvSpPr>
          <p:cNvPr id="8" name="Subtitle 7"/>
          <p:cNvSpPr>
            <a:spLocks noGrp="1"/>
          </p:cNvSpPr>
          <p:nvPr>
            <p:ph type="subTitle" idx="1"/>
          </p:nvPr>
        </p:nvSpPr>
        <p:spPr>
          <a:xfrm>
            <a:off x="685800" y="3505200"/>
            <a:ext cx="7848600" cy="1752600"/>
          </a:xfrm>
        </p:spPr>
        <p:txBody>
          <a:bodyPr/>
          <a:lstStyle/>
          <a:p>
            <a:r>
              <a:rPr lang="en-GB" dirty="0" smtClean="0"/>
              <a:t>P. Baudrenghien, </a:t>
            </a:r>
            <a:r>
              <a:rPr lang="en-GB" sz="2000" i="1" dirty="0" smtClean="0"/>
              <a:t>CERN, BE-RF</a:t>
            </a:r>
          </a:p>
          <a:p>
            <a:r>
              <a:rPr lang="en-GB" dirty="0" smtClean="0"/>
              <a:t>T. Mastoridis, </a:t>
            </a:r>
            <a:r>
              <a:rPr lang="en-GB" sz="2000" i="1" dirty="0" smtClean="0"/>
              <a:t>California Polytechnic State University, San Luis Obispo, USA</a:t>
            </a:r>
            <a:endParaRPr lang="en-GB" sz="2000" i="1" dirty="0"/>
          </a:p>
        </p:txBody>
      </p:sp>
    </p:spTree>
    <p:extLst>
      <p:ext uri="{BB962C8B-B14F-4D97-AF65-F5344CB8AC3E}">
        <p14:creationId xmlns:p14="http://schemas.microsoft.com/office/powerpoint/2010/main" val="671968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Outline</a:t>
            </a:r>
            <a:endParaRPr lang="en-GB" dirty="0"/>
          </a:p>
        </p:txBody>
      </p:sp>
      <p:sp>
        <p:nvSpPr>
          <p:cNvPr id="3" name="Content Placeholder 2"/>
          <p:cNvSpPr>
            <a:spLocks noGrp="1"/>
          </p:cNvSpPr>
          <p:nvPr>
            <p:ph idx="1"/>
          </p:nvPr>
        </p:nvSpPr>
        <p:spPr/>
        <p:txBody>
          <a:bodyPr/>
          <a:lstStyle/>
          <a:p>
            <a:r>
              <a:rPr lang="en-US" dirty="0" smtClean="0"/>
              <a:t>A quick tour of the SPS Beam Loading compensation…</a:t>
            </a:r>
            <a:endParaRPr lang="en-US" dirty="0"/>
          </a:p>
          <a:p>
            <a:r>
              <a:rPr lang="en-US" dirty="0" smtClean="0"/>
              <a:t>then the LHC… </a:t>
            </a:r>
          </a:p>
          <a:p>
            <a:r>
              <a:rPr lang="en-US" dirty="0" smtClean="0"/>
              <a:t>then a glimpse of </a:t>
            </a:r>
            <a:r>
              <a:rPr lang="en-US" dirty="0" err="1" smtClean="0"/>
              <a:t>HiLumi</a:t>
            </a:r>
            <a:r>
              <a:rPr lang="en-US" dirty="0" smtClean="0"/>
              <a:t>…</a:t>
            </a:r>
          </a:p>
          <a:p>
            <a:r>
              <a:rPr lang="en-US" dirty="0" smtClean="0"/>
              <a:t>and the strategy for LIU-SPS</a:t>
            </a:r>
          </a:p>
        </p:txBody>
      </p:sp>
      <p:sp>
        <p:nvSpPr>
          <p:cNvPr id="4" name="Date Placeholder 3"/>
          <p:cNvSpPr>
            <a:spLocks noGrp="1"/>
          </p:cNvSpPr>
          <p:nvPr>
            <p:ph type="dt" sz="half" idx="10"/>
          </p:nvPr>
        </p:nvSpPr>
        <p:spPr/>
        <p:txBody>
          <a:body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p>
            <a:pPr>
              <a:defRPr/>
            </a:pPr>
            <a:fld id="{4F506C87-03B3-43A4-8BFC-F6CFD9425D04}" type="slidenum">
              <a:rPr lang="en-US" smtClean="0"/>
              <a:pPr>
                <a:defRPr/>
              </a:pPr>
              <a:t>2</a:t>
            </a:fld>
            <a:endParaRPr lang="en-US" dirty="0"/>
          </a:p>
        </p:txBody>
      </p:sp>
    </p:spTree>
    <p:extLst>
      <p:ext uri="{BB962C8B-B14F-4D97-AF65-F5344CB8AC3E}">
        <p14:creationId xmlns:p14="http://schemas.microsoft.com/office/powerpoint/2010/main" val="1019500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err="1" smtClean="0"/>
              <a:t>Beam</a:t>
            </a:r>
            <a:r>
              <a:rPr lang="fr-CH" dirty="0" smtClean="0"/>
              <a:t> </a:t>
            </a:r>
            <a:r>
              <a:rPr lang="fr-CH" dirty="0" err="1" smtClean="0"/>
              <a:t>Loading</a:t>
            </a:r>
            <a:r>
              <a:rPr lang="fr-CH" dirty="0" smtClean="0"/>
              <a:t> Compensation in the SPS</a:t>
            </a:r>
            <a:endParaRPr lang="en-GB" dirty="0"/>
          </a:p>
        </p:txBody>
      </p:sp>
      <p:sp>
        <p:nvSpPr>
          <p:cNvPr id="3" name="Content Placeholder 2"/>
          <p:cNvSpPr>
            <a:spLocks noGrp="1"/>
          </p:cNvSpPr>
          <p:nvPr>
            <p:ph idx="1"/>
          </p:nvPr>
        </p:nvSpPr>
        <p:spPr/>
        <p:txBody>
          <a:bodyPr/>
          <a:lstStyle/>
          <a:p>
            <a:r>
              <a:rPr lang="en-US" sz="2000" dirty="0" smtClean="0"/>
              <a:t>The SPS was designed as a low intensity accelerator. Regulation of the cavity field counted on a classic Amplitude/Phase loop tandem, with a time constant longer than one turn-&gt; No effect on Transient Beam Loading and no effect on CBI</a:t>
            </a:r>
          </a:p>
          <a:p>
            <a:r>
              <a:rPr lang="en-US" sz="2000" i="1" dirty="0" smtClean="0"/>
              <a:t>However the relatively low stored energy in the structure </a:t>
            </a:r>
            <a:r>
              <a:rPr lang="en-US" sz="2000" dirty="0" smtClean="0"/>
              <a:t>(200 MHz cavity)</a:t>
            </a:r>
            <a:r>
              <a:rPr lang="en-US" sz="2000" i="1" dirty="0" smtClean="0"/>
              <a:t> has given us some fears about transient beam loading …the only troublesome phenomena….are the rather well-known coupled bunch instabilities </a:t>
            </a:r>
            <a:r>
              <a:rPr lang="en-US" sz="2000" dirty="0" smtClean="0"/>
              <a:t>[</a:t>
            </a:r>
            <a:r>
              <a:rPr lang="en-US" sz="2000" dirty="0" err="1" smtClean="0"/>
              <a:t>Boussard</a:t>
            </a:r>
            <a:r>
              <a:rPr lang="en-US" sz="2000" dirty="0" smtClean="0"/>
              <a:t>, 77]</a:t>
            </a:r>
          </a:p>
          <a:p>
            <a:r>
              <a:rPr lang="en-US" sz="2000" dirty="0" smtClean="0"/>
              <a:t>CBI (mode n=1) was observed in 1977 (1.2E13 </a:t>
            </a:r>
            <a:r>
              <a:rPr lang="en-US" sz="2000" dirty="0" err="1" smtClean="0"/>
              <a:t>ppp</a:t>
            </a:r>
            <a:r>
              <a:rPr lang="en-US" sz="2000" dirty="0" smtClean="0"/>
              <a:t>). A phase loop was added to cure it.</a:t>
            </a:r>
          </a:p>
          <a:p>
            <a:endParaRPr lang="en-US" sz="2000" dirty="0" smtClean="0"/>
          </a:p>
        </p:txBody>
      </p:sp>
      <p:sp>
        <p:nvSpPr>
          <p:cNvPr id="4" name="Date Placeholder 3"/>
          <p:cNvSpPr>
            <a:spLocks noGrp="1"/>
          </p:cNvSpPr>
          <p:nvPr>
            <p:ph type="dt" sz="half" idx="10"/>
          </p:nvPr>
        </p:nvSpPr>
        <p:spPr/>
        <p:txBody>
          <a:body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p>
            <a:pPr>
              <a:defRPr/>
            </a:pPr>
            <a:fld id="{4F506C87-03B3-43A4-8BFC-F6CFD9425D04}" type="slidenum">
              <a:rPr lang="en-US" smtClean="0"/>
              <a:pPr>
                <a:defRPr/>
              </a:pPr>
              <a:t>3</a:t>
            </a:fld>
            <a:endParaRPr lang="en-US" dirty="0"/>
          </a:p>
        </p:txBody>
      </p:sp>
      <p:sp>
        <p:nvSpPr>
          <p:cNvPr id="7" name="TextBox 6"/>
          <p:cNvSpPr txBox="1"/>
          <p:nvPr/>
        </p:nvSpPr>
        <p:spPr>
          <a:xfrm>
            <a:off x="533400" y="5951561"/>
            <a:ext cx="7086600" cy="461665"/>
          </a:xfrm>
          <a:prstGeom prst="rect">
            <a:avLst/>
          </a:prstGeom>
          <a:solidFill>
            <a:schemeClr val="bg1"/>
          </a:solidFill>
        </p:spPr>
        <p:txBody>
          <a:bodyPr wrap="square" rtlCol="0">
            <a:spAutoFit/>
          </a:bodyPr>
          <a:lstStyle/>
          <a:p>
            <a:r>
              <a:rPr lang="en-US" sz="1200" dirty="0" smtClean="0">
                <a:latin typeface="Comic Sans MS" panose="030F0702030302020204" pitchFamily="66" charset="0"/>
              </a:rPr>
              <a:t>[</a:t>
            </a:r>
            <a:r>
              <a:rPr lang="en-US" sz="1200" dirty="0" err="1" smtClean="0">
                <a:latin typeface="Comic Sans MS" panose="030F0702030302020204" pitchFamily="66" charset="0"/>
              </a:rPr>
              <a:t>Boussard</a:t>
            </a:r>
            <a:r>
              <a:rPr lang="en-US" sz="1200" dirty="0" smtClean="0">
                <a:latin typeface="Comic Sans MS" panose="030F0702030302020204" pitchFamily="66" charset="0"/>
              </a:rPr>
              <a:t>, 77] D. </a:t>
            </a:r>
            <a:r>
              <a:rPr lang="en-US" sz="1200" dirty="0" err="1" smtClean="0">
                <a:latin typeface="Comic Sans MS" panose="030F0702030302020204" pitchFamily="66" charset="0"/>
              </a:rPr>
              <a:t>Boussard</a:t>
            </a:r>
            <a:r>
              <a:rPr lang="en-US" sz="1200" dirty="0" smtClean="0">
                <a:latin typeface="Comic Sans MS" panose="030F0702030302020204" pitchFamily="66" charset="0"/>
              </a:rPr>
              <a:t> </a:t>
            </a:r>
            <a:r>
              <a:rPr lang="en-US" sz="1200" dirty="0" smtClean="0">
                <a:latin typeface="Comic Sans MS" panose="030F0702030302020204" pitchFamily="66" charset="0"/>
              </a:rPr>
              <a:t>et al., Longitudinal Phenomena in the CERN SPS, IEEE Trans. on NS, Vol. NS-24, No 3, June 77</a:t>
            </a:r>
          </a:p>
        </p:txBody>
      </p:sp>
    </p:spTree>
    <p:extLst>
      <p:ext uri="{BB962C8B-B14F-4D97-AF65-F5344CB8AC3E}">
        <p14:creationId xmlns:p14="http://schemas.microsoft.com/office/powerpoint/2010/main" val="1919899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695" y="347663"/>
            <a:ext cx="8229600" cy="990600"/>
          </a:xfrm>
        </p:spPr>
        <p:txBody>
          <a:bodyPr>
            <a:normAutofit/>
          </a:bodyPr>
          <a:lstStyle/>
          <a:p>
            <a:endParaRPr lang="en-GB" dirty="0"/>
          </a:p>
        </p:txBody>
      </p:sp>
      <p:sp>
        <p:nvSpPr>
          <p:cNvPr id="3" name="Content Placeholder 2"/>
          <p:cNvSpPr>
            <a:spLocks noGrp="1"/>
          </p:cNvSpPr>
          <p:nvPr>
            <p:ph idx="1"/>
          </p:nvPr>
        </p:nvSpPr>
        <p:spPr>
          <a:xfrm>
            <a:off x="430763" y="863179"/>
            <a:ext cx="8229600" cy="4876800"/>
          </a:xfrm>
        </p:spPr>
        <p:txBody>
          <a:bodyPr/>
          <a:lstStyle/>
          <a:p>
            <a:r>
              <a:rPr lang="en-US" sz="1800" dirty="0" smtClean="0"/>
              <a:t>Above 1.8E13 </a:t>
            </a:r>
            <a:r>
              <a:rPr lang="en-US" sz="1800" dirty="0" err="1" smtClean="0"/>
              <a:t>ppp</a:t>
            </a:r>
            <a:r>
              <a:rPr lang="en-US" sz="1800" dirty="0" smtClean="0"/>
              <a:t>, more CBI modes were observed at injection (dipole, n=12,13) [</a:t>
            </a:r>
            <a:r>
              <a:rPr lang="en-US" sz="1800" dirty="0" err="1" smtClean="0"/>
              <a:t>Boussard</a:t>
            </a:r>
            <a:r>
              <a:rPr lang="en-US" sz="1800" dirty="0" smtClean="0"/>
              <a:t>, 79]</a:t>
            </a:r>
          </a:p>
          <a:p>
            <a:r>
              <a:rPr lang="en-US" sz="1800" dirty="0" smtClean="0"/>
              <a:t>A novel RF feedback system was installed in 83, the so-called One-Turn delay Feedback (OTFB). The BW was covering +- 1 </a:t>
            </a:r>
            <a:r>
              <a:rPr lang="en-US" sz="1800" dirty="0" err="1" smtClean="0"/>
              <a:t>MHz.</a:t>
            </a:r>
            <a:r>
              <a:rPr lang="en-US" sz="1800" dirty="0" smtClean="0"/>
              <a:t> We had two systems, one feeding back on a 43 cells cavity and one on a 54 cells cavity</a:t>
            </a:r>
          </a:p>
          <a:p>
            <a:r>
              <a:rPr lang="en-US" sz="1800" dirty="0" smtClean="0"/>
              <a:t>The design of an upgrade was launched in 1999 as part of the </a:t>
            </a:r>
            <a:r>
              <a:rPr lang="en-US" sz="1800" i="1" dirty="0" smtClean="0"/>
              <a:t>SPS as LHC injector</a:t>
            </a:r>
            <a:r>
              <a:rPr lang="en-US" sz="1800" dirty="0" smtClean="0"/>
              <a:t> project as the emittance must be kept below 0.6 eVs at 450 GeV</a:t>
            </a:r>
          </a:p>
          <a:p>
            <a:r>
              <a:rPr lang="en-US" sz="1800" dirty="0" smtClean="0"/>
              <a:t>The OTFB was upgraded (increased BW and 1 system per cavity). A feedforward and later a longitudinal feedback acting on the 200 MHz cavities were added [Baudrenghien, 00, 01]</a:t>
            </a:r>
          </a:p>
          <a:p>
            <a:r>
              <a:rPr lang="en-US" sz="1800" dirty="0" smtClean="0"/>
              <a:t>Installation/optimization took place during a series of SPS-LHC MDs during years 2000, 2001 and 2002 (longitudinal feedback)</a:t>
            </a:r>
          </a:p>
          <a:p>
            <a:r>
              <a:rPr lang="en-US" sz="1800" i="1" dirty="0" smtClean="0">
                <a:solidFill>
                  <a:srgbClr val="FF0000"/>
                </a:solidFill>
              </a:rPr>
              <a:t>A good dose of trial-and-error… </a:t>
            </a:r>
            <a:r>
              <a:rPr lang="en-US" sz="1800" dirty="0" smtClean="0"/>
              <a:t>The BW, for example, that much depends on the amplifier’s non-linearity.</a:t>
            </a:r>
          </a:p>
        </p:txBody>
      </p:sp>
      <p:sp>
        <p:nvSpPr>
          <p:cNvPr id="4" name="Date Placeholder 3"/>
          <p:cNvSpPr>
            <a:spLocks noGrp="1"/>
          </p:cNvSpPr>
          <p:nvPr>
            <p:ph type="dt" sz="half" idx="10"/>
          </p:nvPr>
        </p:nvSpPr>
        <p:spPr/>
        <p:txBody>
          <a:body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p>
            <a:pPr>
              <a:defRPr/>
            </a:pPr>
            <a:fld id="{4F506C87-03B3-43A4-8BFC-F6CFD9425D04}" type="slidenum">
              <a:rPr lang="en-US" smtClean="0"/>
              <a:pPr>
                <a:defRPr/>
              </a:pPr>
              <a:t>4</a:t>
            </a:fld>
            <a:endParaRPr lang="en-US" dirty="0"/>
          </a:p>
        </p:txBody>
      </p:sp>
      <p:sp>
        <p:nvSpPr>
          <p:cNvPr id="7" name="TextBox 6"/>
          <p:cNvSpPr txBox="1"/>
          <p:nvPr/>
        </p:nvSpPr>
        <p:spPr>
          <a:xfrm>
            <a:off x="304800" y="5595937"/>
            <a:ext cx="8534400" cy="1495794"/>
          </a:xfrm>
          <a:prstGeom prst="rect">
            <a:avLst/>
          </a:prstGeom>
          <a:solidFill>
            <a:schemeClr val="bg1"/>
          </a:solidFill>
        </p:spPr>
        <p:txBody>
          <a:bodyPr wrap="square" rtlCol="0">
            <a:spAutoFit/>
          </a:bodyPr>
          <a:lstStyle/>
          <a:p>
            <a:r>
              <a:rPr lang="en-US" sz="1200" dirty="0">
                <a:latin typeface="Comic Sans MS" panose="030F0702030302020204" pitchFamily="66" charset="0"/>
              </a:rPr>
              <a:t>[</a:t>
            </a:r>
            <a:r>
              <a:rPr lang="en-US" sz="1200" dirty="0" err="1">
                <a:latin typeface="Comic Sans MS" panose="030F0702030302020204" pitchFamily="66" charset="0"/>
              </a:rPr>
              <a:t>Boussard</a:t>
            </a:r>
            <a:r>
              <a:rPr lang="en-US" sz="1200" dirty="0">
                <a:latin typeface="Comic Sans MS" panose="030F0702030302020204" pitchFamily="66" charset="0"/>
              </a:rPr>
              <a:t> , 79] D. </a:t>
            </a:r>
            <a:r>
              <a:rPr lang="en-US" sz="1200" dirty="0" err="1">
                <a:latin typeface="Comic Sans MS" panose="030F0702030302020204" pitchFamily="66" charset="0"/>
              </a:rPr>
              <a:t>Boussard</a:t>
            </a:r>
            <a:r>
              <a:rPr lang="en-US" sz="1200" dirty="0">
                <a:latin typeface="Comic Sans MS" panose="030F0702030302020204" pitchFamily="66" charset="0"/>
              </a:rPr>
              <a:t> et al., Longitudinal Phenomena in the CERN SPS, IEEE Trans. on NS, Vol. NS-26, No 3, June 79</a:t>
            </a:r>
          </a:p>
          <a:p>
            <a:r>
              <a:rPr lang="en-US" sz="1200" dirty="0" smtClean="0">
                <a:latin typeface="Comic Sans MS" panose="030F0702030302020204" pitchFamily="66" charset="0"/>
              </a:rPr>
              <a:t>[Baudrenghien, 00] P. Baudrenghien, G. Lambert, Reducing the impedance of the Travelling Wave Cavities Feed-Forward and one turn delay feed-back, Chamonix X, Jan 2000</a:t>
            </a:r>
          </a:p>
          <a:p>
            <a:r>
              <a:rPr lang="en-US" sz="1200" dirty="0">
                <a:latin typeface="Comic Sans MS" panose="030F0702030302020204" pitchFamily="66" charset="0"/>
              </a:rPr>
              <a:t>[Baudrenghien, </a:t>
            </a:r>
            <a:r>
              <a:rPr lang="en-US" sz="1200" dirty="0" smtClean="0">
                <a:latin typeface="Comic Sans MS" panose="030F0702030302020204" pitchFamily="66" charset="0"/>
              </a:rPr>
              <a:t>01] </a:t>
            </a:r>
            <a:r>
              <a:rPr lang="en-US" sz="1200" dirty="0">
                <a:latin typeface="Comic Sans MS" panose="030F0702030302020204" pitchFamily="66" charset="0"/>
              </a:rPr>
              <a:t>P. Baudrenghien, G. Lambert, </a:t>
            </a:r>
            <a:r>
              <a:rPr lang="en-US" sz="1200" dirty="0" smtClean="0">
                <a:latin typeface="Comic Sans MS" panose="030F0702030302020204" pitchFamily="66" charset="0"/>
              </a:rPr>
              <a:t>Control of strong beam loading, Results with beam, </a:t>
            </a:r>
            <a:r>
              <a:rPr lang="en-US" sz="1200" dirty="0">
                <a:latin typeface="Comic Sans MS" panose="030F0702030302020204" pitchFamily="66" charset="0"/>
              </a:rPr>
              <a:t>Chamonix </a:t>
            </a:r>
            <a:r>
              <a:rPr lang="en-US" sz="1200" dirty="0" smtClean="0">
                <a:latin typeface="Comic Sans MS" panose="030F0702030302020204" pitchFamily="66" charset="0"/>
              </a:rPr>
              <a:t>XI, </a:t>
            </a:r>
            <a:r>
              <a:rPr lang="en-US" sz="1200" dirty="0">
                <a:latin typeface="Comic Sans MS" panose="030F0702030302020204" pitchFamily="66" charset="0"/>
              </a:rPr>
              <a:t>Jan </a:t>
            </a:r>
            <a:r>
              <a:rPr lang="en-US" sz="1200" dirty="0" smtClean="0">
                <a:latin typeface="Comic Sans MS" panose="030F0702030302020204" pitchFamily="66" charset="0"/>
              </a:rPr>
              <a:t>2001</a:t>
            </a:r>
            <a:endParaRPr lang="en-US" sz="1200" dirty="0">
              <a:latin typeface="Comic Sans MS" panose="030F0702030302020204" pitchFamily="66" charset="0"/>
            </a:endParaRPr>
          </a:p>
          <a:p>
            <a:endParaRPr lang="en-US" sz="1200" dirty="0" smtClean="0">
              <a:latin typeface="Comic Sans MS" panose="030F0702030302020204" pitchFamily="66" charset="0"/>
            </a:endParaRPr>
          </a:p>
        </p:txBody>
      </p:sp>
    </p:spTree>
    <p:extLst>
      <p:ext uri="{BB962C8B-B14F-4D97-AF65-F5344CB8AC3E}">
        <p14:creationId xmlns:p14="http://schemas.microsoft.com/office/powerpoint/2010/main" val="1542094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461013" y="990600"/>
            <a:ext cx="3428255" cy="2384169"/>
          </a:xfrm>
          <a:prstGeom prst="rect">
            <a:avLst/>
          </a:prstGeom>
        </p:spPr>
      </p:pic>
      <p:sp>
        <p:nvSpPr>
          <p:cNvPr id="2" name="Title 1"/>
          <p:cNvSpPr>
            <a:spLocks noGrp="1"/>
          </p:cNvSpPr>
          <p:nvPr>
            <p:ph type="title"/>
          </p:nvPr>
        </p:nvSpPr>
        <p:spPr>
          <a:xfrm>
            <a:off x="457200" y="167267"/>
            <a:ext cx="8229600" cy="990600"/>
          </a:xfrm>
        </p:spPr>
        <p:txBody>
          <a:bodyPr>
            <a:normAutofit fontScale="90000"/>
          </a:bodyPr>
          <a:lstStyle/>
          <a:p>
            <a:r>
              <a:rPr lang="fr-CH" dirty="0" err="1" smtClean="0"/>
              <a:t>Beam</a:t>
            </a:r>
            <a:r>
              <a:rPr lang="fr-CH" dirty="0" smtClean="0"/>
              <a:t> </a:t>
            </a:r>
            <a:r>
              <a:rPr lang="fr-CH" dirty="0" err="1" smtClean="0"/>
              <a:t>Loading</a:t>
            </a:r>
            <a:r>
              <a:rPr lang="fr-CH" dirty="0" smtClean="0"/>
              <a:t> Compensation in the LHC</a:t>
            </a:r>
            <a:endParaRPr lang="en-GB" dirty="0"/>
          </a:p>
        </p:txBody>
      </p:sp>
      <p:sp>
        <p:nvSpPr>
          <p:cNvPr id="3" name="Content Placeholder 2"/>
          <p:cNvSpPr>
            <a:spLocks noGrp="1"/>
          </p:cNvSpPr>
          <p:nvPr>
            <p:ph idx="1"/>
          </p:nvPr>
        </p:nvSpPr>
        <p:spPr>
          <a:xfrm>
            <a:off x="114300" y="990600"/>
            <a:ext cx="5143500" cy="4876800"/>
          </a:xfrm>
        </p:spPr>
        <p:txBody>
          <a:bodyPr/>
          <a:lstStyle/>
          <a:p>
            <a:r>
              <a:rPr lang="en-US" sz="1600" dirty="0" smtClean="0"/>
              <a:t>The LHC was designed as an high intensity machine. Reduction of the cavity impedance was a must</a:t>
            </a:r>
          </a:p>
          <a:p>
            <a:r>
              <a:rPr lang="en-US" sz="1600" dirty="0" smtClean="0"/>
              <a:t>The design included all possible beam loading mitigations</a:t>
            </a:r>
          </a:p>
          <a:p>
            <a:pPr lvl="1"/>
            <a:r>
              <a:rPr lang="en-US" sz="1400" dirty="0" smtClean="0"/>
              <a:t>Short loop delay RF feedback</a:t>
            </a:r>
          </a:p>
          <a:p>
            <a:pPr lvl="1"/>
            <a:r>
              <a:rPr lang="en-US" sz="1400" dirty="0" smtClean="0"/>
              <a:t>OTFB</a:t>
            </a:r>
          </a:p>
          <a:p>
            <a:pPr lvl="1"/>
            <a:r>
              <a:rPr lang="en-US" sz="1400" dirty="0" smtClean="0"/>
              <a:t>Feed-forward (planned but never installed)</a:t>
            </a:r>
          </a:p>
          <a:p>
            <a:r>
              <a:rPr lang="en-US" sz="1600" dirty="0" smtClean="0"/>
              <a:t>But the design was </a:t>
            </a:r>
            <a:r>
              <a:rPr lang="en-US" sz="1600" i="1" dirty="0" smtClean="0">
                <a:solidFill>
                  <a:srgbClr val="FF0000"/>
                </a:solidFill>
              </a:rPr>
              <a:t>done without precise specifications </a:t>
            </a:r>
            <a:r>
              <a:rPr lang="en-US" sz="1600" dirty="0" smtClean="0"/>
              <a:t>[Baudrenghien,07]</a:t>
            </a:r>
          </a:p>
          <a:p>
            <a:r>
              <a:rPr lang="en-US" sz="1600" dirty="0" smtClean="0"/>
              <a:t>Around the LHC start-up, a collaboration was launched with SLAC, under the US-LARP agreement. They designed a complete model of the LLRF, from which they calculate the cavity impedance seen by the beam (at the fundamental), then the CBI growth rates. These are then compared to the Landau damping [</a:t>
            </a:r>
            <a:r>
              <a:rPr lang="en-US" sz="1600" dirty="0" err="1" smtClean="0"/>
              <a:t>Mastorides</a:t>
            </a:r>
            <a:r>
              <a:rPr lang="en-US" sz="1600" dirty="0" smtClean="0"/>
              <a:t>, 10]. This approach is closely inspired by the optimization of PEPII LLRF [</a:t>
            </a:r>
            <a:r>
              <a:rPr lang="en-US" sz="1600" dirty="0" err="1" smtClean="0"/>
              <a:t>Rivetta</a:t>
            </a:r>
            <a:r>
              <a:rPr lang="en-US" sz="1600" dirty="0" smtClean="0"/>
              <a:t>, 07].</a:t>
            </a:r>
          </a:p>
          <a:p>
            <a:endParaRPr lang="en-US" sz="1600" dirty="0" smtClean="0"/>
          </a:p>
          <a:p>
            <a:endParaRPr lang="en-US" sz="1600" dirty="0" smtClean="0"/>
          </a:p>
        </p:txBody>
      </p:sp>
      <p:sp>
        <p:nvSpPr>
          <p:cNvPr id="4" name="Date Placeholder 3"/>
          <p:cNvSpPr>
            <a:spLocks noGrp="1"/>
          </p:cNvSpPr>
          <p:nvPr>
            <p:ph type="dt" sz="half" idx="10"/>
          </p:nvPr>
        </p:nvSpPr>
        <p:spPr/>
        <p:txBody>
          <a:body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p>
            <a:pPr>
              <a:defRPr/>
            </a:pPr>
            <a:fld id="{4F506C87-03B3-43A4-8BFC-F6CFD9425D04}" type="slidenum">
              <a:rPr lang="en-US" smtClean="0"/>
              <a:pPr>
                <a:defRPr/>
              </a:pPr>
              <a:t>5</a:t>
            </a:fld>
            <a:endParaRPr lang="en-US" dirty="0"/>
          </a:p>
        </p:txBody>
      </p:sp>
      <p:sp>
        <p:nvSpPr>
          <p:cNvPr id="7" name="TextBox 6"/>
          <p:cNvSpPr txBox="1"/>
          <p:nvPr/>
        </p:nvSpPr>
        <p:spPr>
          <a:xfrm>
            <a:off x="228600" y="5947733"/>
            <a:ext cx="8839200" cy="923330"/>
          </a:xfrm>
          <a:prstGeom prst="rect">
            <a:avLst/>
          </a:prstGeom>
          <a:solidFill>
            <a:schemeClr val="bg1"/>
          </a:solidFill>
        </p:spPr>
        <p:txBody>
          <a:bodyPr wrap="square" rtlCol="0">
            <a:spAutoFit/>
          </a:bodyPr>
          <a:lstStyle/>
          <a:p>
            <a:r>
              <a:rPr lang="en-US" sz="1000" dirty="0" smtClean="0">
                <a:latin typeface="Comic Sans MS" panose="030F0702030302020204" pitchFamily="66" charset="0"/>
              </a:rPr>
              <a:t>[Baudrenghien,07] P. Baudrenghien et. Al., The LHC Low Level RF, presented at LLRF07 workshop</a:t>
            </a:r>
          </a:p>
          <a:p>
            <a:r>
              <a:rPr lang="en-US" sz="1000" dirty="0" smtClean="0">
                <a:latin typeface="Comic Sans MS" panose="030F0702030302020204" pitchFamily="66" charset="0"/>
              </a:rPr>
              <a:t>[</a:t>
            </a:r>
            <a:r>
              <a:rPr lang="en-US" sz="1000" dirty="0" err="1" smtClean="0">
                <a:latin typeface="Comic Sans MS" panose="030F0702030302020204" pitchFamily="66" charset="0"/>
              </a:rPr>
              <a:t>Mastorides</a:t>
            </a:r>
            <a:r>
              <a:rPr lang="en-US" sz="1000" dirty="0" smtClean="0">
                <a:latin typeface="Comic Sans MS" panose="030F0702030302020204" pitchFamily="66" charset="0"/>
              </a:rPr>
              <a:t>, 10] T. </a:t>
            </a:r>
            <a:r>
              <a:rPr lang="en-US" sz="1000" dirty="0" err="1" smtClean="0">
                <a:latin typeface="Comic Sans MS" panose="030F0702030302020204" pitchFamily="66" charset="0"/>
              </a:rPr>
              <a:t>Mastorides</a:t>
            </a:r>
            <a:r>
              <a:rPr lang="en-US" sz="1000" dirty="0" smtClean="0">
                <a:latin typeface="Comic Sans MS" panose="030F0702030302020204" pitchFamily="66" charset="0"/>
              </a:rPr>
              <a:t> et al., RF system models for the CERN Large Hadron Collider with application to longitudinal dynamics, PRST AB 13, 102801 (2010)</a:t>
            </a:r>
          </a:p>
          <a:p>
            <a:r>
              <a:rPr lang="en-US" sz="1000" dirty="0" smtClean="0">
                <a:latin typeface="Comic Sans MS" panose="030F0702030302020204" pitchFamily="66" charset="0"/>
              </a:rPr>
              <a:t>[</a:t>
            </a:r>
            <a:r>
              <a:rPr lang="en-US" sz="1000" dirty="0" err="1" smtClean="0">
                <a:latin typeface="Comic Sans MS" panose="030F0702030302020204" pitchFamily="66" charset="0"/>
              </a:rPr>
              <a:t>Rivetta</a:t>
            </a:r>
            <a:r>
              <a:rPr lang="en-US" sz="1000" dirty="0" smtClean="0">
                <a:latin typeface="Comic Sans MS" panose="030F0702030302020204" pitchFamily="66" charset="0"/>
              </a:rPr>
              <a:t>, 07] C. </a:t>
            </a:r>
            <a:r>
              <a:rPr lang="en-US" sz="1000" dirty="0" err="1" smtClean="0">
                <a:latin typeface="Comic Sans MS" panose="030F0702030302020204" pitchFamily="66" charset="0"/>
              </a:rPr>
              <a:t>Rivetta</a:t>
            </a:r>
            <a:r>
              <a:rPr lang="en-US" sz="1000" dirty="0" smtClean="0">
                <a:latin typeface="Comic Sans MS" panose="030F0702030302020204" pitchFamily="66" charset="0"/>
              </a:rPr>
              <a:t> et al., Modeling and simulation of longitudinal dynamics for Low Energy Ring-High Energy Ring at the Positron-Electron Project, PRST AB 10, 022801 (2007)</a:t>
            </a:r>
          </a:p>
        </p:txBody>
      </p:sp>
      <p:sp>
        <p:nvSpPr>
          <p:cNvPr id="9" name="TextBox 8"/>
          <p:cNvSpPr txBox="1"/>
          <p:nvPr/>
        </p:nvSpPr>
        <p:spPr>
          <a:xfrm>
            <a:off x="5893533" y="5699319"/>
            <a:ext cx="2995735" cy="246221"/>
          </a:xfrm>
          <a:prstGeom prst="rect">
            <a:avLst/>
          </a:prstGeom>
          <a:solidFill>
            <a:schemeClr val="bg1"/>
          </a:solidFill>
          <a:ln>
            <a:solidFill>
              <a:schemeClr val="tx1"/>
            </a:solidFill>
          </a:ln>
        </p:spPr>
        <p:txBody>
          <a:bodyPr wrap="square" rtlCol="0">
            <a:spAutoFit/>
          </a:bodyPr>
          <a:lstStyle/>
          <a:p>
            <a:r>
              <a:rPr lang="en-US" sz="1000" dirty="0" smtClean="0">
                <a:latin typeface="Comic Sans MS" panose="030F0702030302020204" pitchFamily="66" charset="0"/>
              </a:rPr>
              <a:t>Modal growth rates for LHC (top) and PEP LER</a:t>
            </a:r>
          </a:p>
        </p:txBody>
      </p:sp>
      <p:pic>
        <p:nvPicPr>
          <p:cNvPr id="10" name="Picture 9"/>
          <p:cNvPicPr>
            <a:picLocks noChangeAspect="1"/>
          </p:cNvPicPr>
          <p:nvPr/>
        </p:nvPicPr>
        <p:blipFill>
          <a:blip r:embed="rId3"/>
          <a:stretch>
            <a:fillRect/>
          </a:stretch>
        </p:blipFill>
        <p:spPr>
          <a:xfrm>
            <a:off x="5715000" y="3323349"/>
            <a:ext cx="3124199" cy="2288139"/>
          </a:xfrm>
          <a:prstGeom prst="rect">
            <a:avLst/>
          </a:prstGeom>
        </p:spPr>
      </p:pic>
    </p:spTree>
    <p:extLst>
      <p:ext uri="{BB962C8B-B14F-4D97-AF65-F5344CB8AC3E}">
        <p14:creationId xmlns:p14="http://schemas.microsoft.com/office/powerpoint/2010/main" val="459169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5791199" y="3032346"/>
            <a:ext cx="2822003" cy="2741187"/>
          </a:xfrm>
          <a:prstGeom prst="rect">
            <a:avLst/>
          </a:prstGeom>
        </p:spPr>
      </p:pic>
      <p:sp>
        <p:nvSpPr>
          <p:cNvPr id="2" name="Title 1"/>
          <p:cNvSpPr>
            <a:spLocks noGrp="1"/>
          </p:cNvSpPr>
          <p:nvPr>
            <p:ph type="title"/>
          </p:nvPr>
        </p:nvSpPr>
        <p:spPr>
          <a:xfrm>
            <a:off x="153956" y="169010"/>
            <a:ext cx="8991599" cy="990600"/>
          </a:xfrm>
        </p:spPr>
        <p:txBody>
          <a:bodyPr>
            <a:normAutofit/>
          </a:bodyPr>
          <a:lstStyle/>
          <a:p>
            <a:r>
              <a:rPr lang="fr-CH" sz="3200" dirty="0" err="1" smtClean="0"/>
              <a:t>Beam</a:t>
            </a:r>
            <a:r>
              <a:rPr lang="fr-CH" sz="3200" dirty="0" smtClean="0"/>
              <a:t> </a:t>
            </a:r>
            <a:r>
              <a:rPr lang="fr-CH" sz="3200" dirty="0" err="1" smtClean="0"/>
              <a:t>Loading</a:t>
            </a:r>
            <a:r>
              <a:rPr lang="fr-CH" sz="3200" dirty="0" smtClean="0"/>
              <a:t> Compensation in the </a:t>
            </a:r>
            <a:r>
              <a:rPr lang="fr-CH" sz="3200" dirty="0" err="1" smtClean="0"/>
              <a:t>HiLumi</a:t>
            </a:r>
            <a:r>
              <a:rPr lang="fr-CH" sz="3200" dirty="0" smtClean="0"/>
              <a:t> LHC</a:t>
            </a:r>
            <a:endParaRPr lang="en-GB" sz="3200" dirty="0"/>
          </a:p>
        </p:txBody>
      </p:sp>
      <p:sp>
        <p:nvSpPr>
          <p:cNvPr id="3" name="Content Placeholder 2"/>
          <p:cNvSpPr>
            <a:spLocks noGrp="1"/>
          </p:cNvSpPr>
          <p:nvPr>
            <p:ph idx="1"/>
          </p:nvPr>
        </p:nvSpPr>
        <p:spPr>
          <a:xfrm>
            <a:off x="-28330" y="980956"/>
            <a:ext cx="5514730" cy="4876800"/>
          </a:xfrm>
        </p:spPr>
        <p:txBody>
          <a:bodyPr/>
          <a:lstStyle/>
          <a:p>
            <a:r>
              <a:rPr lang="en-US" sz="1600" dirty="0" smtClean="0"/>
              <a:t>The question is whether the present beam loading reduction will be sufficient for 2.2E11 p/bunch</a:t>
            </a:r>
          </a:p>
          <a:p>
            <a:r>
              <a:rPr lang="en-US" sz="1600" dirty="0" smtClean="0"/>
              <a:t>Detailed model of the RF and LLRF, including cavity, klystron ,LLRF (digital and analog feedback, OTFB), latency (cables, waveguide, processing delay)</a:t>
            </a:r>
          </a:p>
          <a:p>
            <a:r>
              <a:rPr lang="en-US" sz="1600" dirty="0" smtClean="0"/>
              <a:t>From these we compute the impedance seen by the beam </a:t>
            </a:r>
            <a:r>
              <a:rPr lang="en-US" sz="1600" i="1" dirty="0" smtClean="0"/>
              <a:t>Z(</a:t>
            </a:r>
            <a:r>
              <a:rPr lang="en-US" sz="1600" i="1" dirty="0" smtClean="0">
                <a:latin typeface="Symbol" panose="05050102010706020507" pitchFamily="18" charset="2"/>
              </a:rPr>
              <a:t>w</a:t>
            </a:r>
            <a:r>
              <a:rPr lang="en-US" sz="1600" i="1" dirty="0" smtClean="0"/>
              <a:t>)</a:t>
            </a:r>
          </a:p>
          <a:p>
            <a:r>
              <a:rPr lang="en-US" sz="1600" dirty="0" smtClean="0"/>
              <a:t>Then we calculate the CBI growth rate</a:t>
            </a:r>
          </a:p>
          <a:p>
            <a:endParaRPr lang="en-US" sz="1600" dirty="0"/>
          </a:p>
          <a:p>
            <a:endParaRPr lang="en-US" sz="1600" dirty="0" smtClean="0"/>
          </a:p>
          <a:p>
            <a:endParaRPr lang="en-US" sz="1600" dirty="0" smtClean="0"/>
          </a:p>
          <a:p>
            <a:endParaRPr lang="en-US" sz="1600" dirty="0" smtClean="0"/>
          </a:p>
          <a:p>
            <a:pPr marL="0" indent="0">
              <a:buNone/>
            </a:pPr>
            <a:endParaRPr lang="en-US" sz="1600" dirty="0" smtClean="0"/>
          </a:p>
          <a:p>
            <a:r>
              <a:rPr lang="en-US" sz="1600" dirty="0" smtClean="0"/>
              <a:t>That we compare to the tune spread (simplified </a:t>
            </a:r>
            <a:r>
              <a:rPr lang="en-US" sz="1600" dirty="0" err="1" smtClean="0"/>
              <a:t>criterium</a:t>
            </a:r>
            <a:r>
              <a:rPr lang="en-US" sz="1600" dirty="0" smtClean="0"/>
              <a:t>)</a:t>
            </a:r>
          </a:p>
          <a:p>
            <a:endParaRPr lang="en-US" sz="1600" dirty="0"/>
          </a:p>
          <a:p>
            <a:pPr marL="0" indent="0">
              <a:buNone/>
            </a:pPr>
            <a:endParaRPr lang="en-US" sz="1600" dirty="0"/>
          </a:p>
          <a:p>
            <a:endParaRPr lang="en-US" sz="1600" dirty="0" smtClean="0"/>
          </a:p>
          <a:p>
            <a:endParaRPr lang="en-US" sz="1600" dirty="0" smtClean="0"/>
          </a:p>
          <a:p>
            <a:endParaRPr lang="en-US" sz="1600" dirty="0"/>
          </a:p>
          <a:p>
            <a:endParaRPr lang="en-US" sz="1600" dirty="0" smtClean="0"/>
          </a:p>
        </p:txBody>
      </p:sp>
      <p:sp>
        <p:nvSpPr>
          <p:cNvPr id="4" name="Date Placeholder 3"/>
          <p:cNvSpPr>
            <a:spLocks noGrp="1"/>
          </p:cNvSpPr>
          <p:nvPr>
            <p:ph type="dt" sz="half" idx="10"/>
          </p:nvPr>
        </p:nvSpPr>
        <p:spPr/>
        <p:txBody>
          <a:body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p>
            <a:pPr>
              <a:defRPr/>
            </a:pPr>
            <a:fld id="{4F506C87-03B3-43A4-8BFC-F6CFD9425D04}" type="slidenum">
              <a:rPr lang="en-US" smtClean="0"/>
              <a:pPr>
                <a:defRPr/>
              </a:pPr>
              <a:t>6</a:t>
            </a:fld>
            <a:endParaRPr lang="en-US" dirty="0"/>
          </a:p>
        </p:txBody>
      </p:sp>
      <p:sp>
        <p:nvSpPr>
          <p:cNvPr id="7" name="TextBox 6"/>
          <p:cNvSpPr txBox="1"/>
          <p:nvPr/>
        </p:nvSpPr>
        <p:spPr>
          <a:xfrm>
            <a:off x="142059" y="6220482"/>
            <a:ext cx="8384603" cy="461665"/>
          </a:xfrm>
          <a:prstGeom prst="rect">
            <a:avLst/>
          </a:prstGeom>
          <a:solidFill>
            <a:schemeClr val="bg1"/>
          </a:solidFill>
        </p:spPr>
        <p:txBody>
          <a:bodyPr wrap="square" rtlCol="0">
            <a:spAutoFit/>
          </a:bodyPr>
          <a:lstStyle/>
          <a:p>
            <a:r>
              <a:rPr lang="en-US" sz="1200" dirty="0" smtClean="0">
                <a:latin typeface="Comic Sans MS" panose="030F0702030302020204" pitchFamily="66" charset="0"/>
              </a:rPr>
              <a:t>P. Baudrenghien, T. Mastoridis, Fundamental Cavity Impedance and Longitudinal Coupled-Bunch Instabilities at the High Luminosity Large Hadron Collider, submitted to PRST AB</a:t>
            </a:r>
          </a:p>
        </p:txBody>
      </p:sp>
      <p:pic>
        <p:nvPicPr>
          <p:cNvPr id="9" name="Picture 8"/>
          <p:cNvPicPr>
            <a:picLocks noChangeAspect="1"/>
          </p:cNvPicPr>
          <p:nvPr/>
        </p:nvPicPr>
        <p:blipFill>
          <a:blip r:embed="rId4"/>
          <a:stretch>
            <a:fillRect/>
          </a:stretch>
        </p:blipFill>
        <p:spPr>
          <a:xfrm>
            <a:off x="5241632" y="980956"/>
            <a:ext cx="4011226" cy="2252476"/>
          </a:xfrm>
          <a:prstGeom prst="rect">
            <a:avLst/>
          </a:prstGeom>
        </p:spPr>
      </p:pic>
      <p:sp>
        <p:nvSpPr>
          <p:cNvPr id="12" name="TextBox 11"/>
          <p:cNvSpPr txBox="1"/>
          <p:nvPr/>
        </p:nvSpPr>
        <p:spPr>
          <a:xfrm>
            <a:off x="5980529" y="5773533"/>
            <a:ext cx="2650359" cy="400110"/>
          </a:xfrm>
          <a:prstGeom prst="rect">
            <a:avLst/>
          </a:prstGeom>
          <a:solidFill>
            <a:schemeClr val="bg1"/>
          </a:solidFill>
          <a:ln>
            <a:solidFill>
              <a:schemeClr val="tx1"/>
            </a:solidFill>
          </a:ln>
        </p:spPr>
        <p:txBody>
          <a:bodyPr wrap="square" rtlCol="0">
            <a:spAutoFit/>
          </a:bodyPr>
          <a:lstStyle/>
          <a:p>
            <a:r>
              <a:rPr lang="en-US" sz="1000" dirty="0" err="1" smtClean="0">
                <a:latin typeface="Comic Sans MS" panose="030F0702030302020204" pitchFamily="66" charset="0"/>
              </a:rPr>
              <a:t>HiLumi</a:t>
            </a:r>
            <a:r>
              <a:rPr lang="en-US" sz="1000" dirty="0" smtClean="0">
                <a:latin typeface="Comic Sans MS" panose="030F0702030302020204" pitchFamily="66" charset="0"/>
              </a:rPr>
              <a:t> LHC. Machine full before ramping. OTFB OFF. Dipole mode (m=1)</a:t>
            </a:r>
          </a:p>
        </p:txBody>
      </p:sp>
      <p:graphicFrame>
        <p:nvGraphicFramePr>
          <p:cNvPr id="8" name="Object 7"/>
          <p:cNvGraphicFramePr>
            <a:graphicFrameLocks noChangeAspect="1"/>
          </p:cNvGraphicFramePr>
          <p:nvPr>
            <p:extLst>
              <p:ext uri="{D42A27DB-BD31-4B8C-83A1-F6EECF244321}">
                <p14:modId xmlns:p14="http://schemas.microsoft.com/office/powerpoint/2010/main" val="744120995"/>
              </p:ext>
            </p:extLst>
          </p:nvPr>
        </p:nvGraphicFramePr>
        <p:xfrm>
          <a:off x="1371853" y="3194634"/>
          <a:ext cx="2936070" cy="1338444"/>
        </p:xfrm>
        <a:graphic>
          <a:graphicData uri="http://schemas.openxmlformats.org/presentationml/2006/ole">
            <mc:AlternateContent xmlns:mc="http://schemas.openxmlformats.org/markup-compatibility/2006">
              <mc:Choice xmlns:v="urn:schemas-microsoft-com:vml" Requires="v">
                <p:oleObj spid="_x0000_s1048" name="Equation" r:id="rId5" imgW="3454200" imgH="1574640" progId="Equation.DSMT4">
                  <p:embed/>
                </p:oleObj>
              </mc:Choice>
              <mc:Fallback>
                <p:oleObj name="Equation" r:id="rId5" imgW="3454200" imgH="1574640" progId="Equation.DSMT4">
                  <p:embed/>
                  <p:pic>
                    <p:nvPicPr>
                      <p:cNvPr id="0" name=""/>
                      <p:cNvPicPr/>
                      <p:nvPr/>
                    </p:nvPicPr>
                    <p:blipFill>
                      <a:blip r:embed="rId6"/>
                      <a:stretch>
                        <a:fillRect/>
                      </a:stretch>
                    </p:blipFill>
                    <p:spPr>
                      <a:xfrm>
                        <a:off x="1371853" y="3194634"/>
                        <a:ext cx="2936070" cy="1338444"/>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038443040"/>
              </p:ext>
            </p:extLst>
          </p:nvPr>
        </p:nvGraphicFramePr>
        <p:xfrm>
          <a:off x="1407620" y="5080516"/>
          <a:ext cx="1597626" cy="777240"/>
        </p:xfrm>
        <a:graphic>
          <a:graphicData uri="http://schemas.openxmlformats.org/presentationml/2006/ole">
            <mc:AlternateContent xmlns:mc="http://schemas.openxmlformats.org/markup-compatibility/2006">
              <mc:Choice xmlns:v="urn:schemas-microsoft-com:vml" Requires="v">
                <p:oleObj spid="_x0000_s1049" name="Equation" r:id="rId7" imgW="1879560" imgH="914400" progId="Equation.DSMT4">
                  <p:embed/>
                </p:oleObj>
              </mc:Choice>
              <mc:Fallback>
                <p:oleObj name="Equation" r:id="rId7" imgW="1879560" imgH="914400" progId="Equation.DSMT4">
                  <p:embed/>
                  <p:pic>
                    <p:nvPicPr>
                      <p:cNvPr id="0" name=""/>
                      <p:cNvPicPr/>
                      <p:nvPr/>
                    </p:nvPicPr>
                    <p:blipFill>
                      <a:blip r:embed="rId8"/>
                      <a:stretch>
                        <a:fillRect/>
                      </a:stretch>
                    </p:blipFill>
                    <p:spPr>
                      <a:xfrm>
                        <a:off x="1407620" y="5080516"/>
                        <a:ext cx="1597626" cy="777240"/>
                      </a:xfrm>
                      <a:prstGeom prst="rect">
                        <a:avLst/>
                      </a:prstGeom>
                    </p:spPr>
                  </p:pic>
                </p:oleObj>
              </mc:Fallback>
            </mc:AlternateContent>
          </a:graphicData>
        </a:graphic>
      </p:graphicFrame>
    </p:spTree>
    <p:extLst>
      <p:ext uri="{BB962C8B-B14F-4D97-AF65-F5344CB8AC3E}">
        <p14:creationId xmlns:p14="http://schemas.microsoft.com/office/powerpoint/2010/main" val="372808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31"/>
            <a:ext cx="8229600" cy="990600"/>
          </a:xfrm>
        </p:spPr>
        <p:txBody>
          <a:bodyPr>
            <a:normAutofit/>
          </a:bodyPr>
          <a:lstStyle/>
          <a:p>
            <a:r>
              <a:rPr lang="en-GB" dirty="0" smtClean="0"/>
              <a:t>Back to LIU-SPS</a:t>
            </a:r>
            <a:endParaRPr lang="en-GB" dirty="0"/>
          </a:p>
        </p:txBody>
      </p:sp>
      <p:sp>
        <p:nvSpPr>
          <p:cNvPr id="3" name="Content Placeholder 2"/>
          <p:cNvSpPr>
            <a:spLocks noGrp="1"/>
          </p:cNvSpPr>
          <p:nvPr>
            <p:ph idx="1"/>
          </p:nvPr>
        </p:nvSpPr>
        <p:spPr>
          <a:xfrm>
            <a:off x="133350" y="1371600"/>
            <a:ext cx="8877300" cy="4876800"/>
          </a:xfrm>
        </p:spPr>
        <p:txBody>
          <a:bodyPr/>
          <a:lstStyle/>
          <a:p>
            <a:r>
              <a:rPr lang="en-US" sz="1800" dirty="0" smtClean="0"/>
              <a:t>For the LHC the model-based calculations were done after completion of the design</a:t>
            </a:r>
            <a:r>
              <a:rPr lang="en-US" sz="1800" smtClean="0"/>
              <a:t>, and used </a:t>
            </a:r>
            <a:r>
              <a:rPr lang="en-US" sz="1800" dirty="0" smtClean="0"/>
              <a:t>to confirm that the installed system could deal with nominal intensity</a:t>
            </a:r>
          </a:p>
          <a:p>
            <a:r>
              <a:rPr lang="en-US" sz="1800" dirty="0" smtClean="0"/>
              <a:t>For the </a:t>
            </a:r>
            <a:r>
              <a:rPr lang="en-US" sz="1800" dirty="0" err="1" smtClean="0"/>
              <a:t>HiLumi</a:t>
            </a:r>
            <a:r>
              <a:rPr lang="en-US" sz="1800" dirty="0" smtClean="0"/>
              <a:t>, the analysis confirms that the LLRF needs not be changed</a:t>
            </a:r>
          </a:p>
          <a:p>
            <a:r>
              <a:rPr lang="en-US" sz="1800" dirty="0" smtClean="0"/>
              <a:t>For the LIU-SPS we want to </a:t>
            </a:r>
            <a:r>
              <a:rPr lang="en-US" sz="1800" i="1" dirty="0" smtClean="0">
                <a:solidFill>
                  <a:srgbClr val="FF0000"/>
                </a:solidFill>
              </a:rPr>
              <a:t>use the model-based simulations to drive the specifications of the hardware being designed</a:t>
            </a:r>
            <a:endParaRPr lang="en-US" sz="1800" dirty="0"/>
          </a:p>
          <a:p>
            <a:r>
              <a:rPr lang="en-US" sz="1800" dirty="0" smtClean="0"/>
              <a:t>This work is part of the collaboration on the </a:t>
            </a:r>
            <a:r>
              <a:rPr lang="en-US" sz="1800" dirty="0" err="1" smtClean="0"/>
              <a:t>HiLumi</a:t>
            </a:r>
            <a:r>
              <a:rPr lang="en-US" sz="1800" dirty="0" smtClean="0"/>
              <a:t> LHC.</a:t>
            </a:r>
          </a:p>
        </p:txBody>
      </p:sp>
      <p:sp>
        <p:nvSpPr>
          <p:cNvPr id="4" name="Date Placeholder 3"/>
          <p:cNvSpPr>
            <a:spLocks noGrp="1"/>
          </p:cNvSpPr>
          <p:nvPr>
            <p:ph type="dt" sz="half" idx="10"/>
          </p:nvPr>
        </p:nvSpPr>
        <p:spPr/>
        <p:txBody>
          <a:bodyPr/>
          <a:lstStyle/>
          <a:p>
            <a:pPr>
              <a:defRPr/>
            </a:pPr>
            <a:r>
              <a:rPr lang="en-US" smtClean="0"/>
              <a:t>Dec 1st, 2016</a:t>
            </a:r>
            <a:endParaRPr lang="en-US"/>
          </a:p>
        </p:txBody>
      </p:sp>
      <p:sp>
        <p:nvSpPr>
          <p:cNvPr id="5" name="Footer Placeholder 4"/>
          <p:cNvSpPr>
            <a:spLocks noGrp="1"/>
          </p:cNvSpPr>
          <p:nvPr>
            <p:ph type="ftr" sz="quarter" idx="11"/>
          </p:nvPr>
        </p:nvSpPr>
        <p:spPr/>
        <p:txBody>
          <a:bodyPr/>
          <a:lstStyle/>
          <a:p>
            <a:pPr>
              <a:defRPr/>
            </a:pPr>
            <a:r>
              <a:rPr lang="en-GB" smtClean="0"/>
              <a:t>LIU-SPS BD WG</a:t>
            </a:r>
            <a:endParaRPr lang="en-US"/>
          </a:p>
        </p:txBody>
      </p:sp>
      <p:sp>
        <p:nvSpPr>
          <p:cNvPr id="6" name="Slide Number Placeholder 5"/>
          <p:cNvSpPr>
            <a:spLocks noGrp="1"/>
          </p:cNvSpPr>
          <p:nvPr>
            <p:ph type="sldNum" sz="quarter" idx="12"/>
          </p:nvPr>
        </p:nvSpPr>
        <p:spPr/>
        <p:txBody>
          <a:bodyPr/>
          <a:lstStyle/>
          <a:p>
            <a:pPr>
              <a:defRPr/>
            </a:pPr>
            <a:fld id="{4F506C87-03B3-43A4-8BFC-F6CFD9425D04}" type="slidenum">
              <a:rPr lang="en-US" smtClean="0"/>
              <a:pPr>
                <a:defRPr/>
              </a:pPr>
              <a:t>7</a:t>
            </a:fld>
            <a:endParaRPr lang="en-US" dirty="0"/>
          </a:p>
        </p:txBody>
      </p:sp>
    </p:spTree>
    <p:extLst>
      <p:ext uri="{BB962C8B-B14F-4D97-AF65-F5344CB8AC3E}">
        <p14:creationId xmlns:p14="http://schemas.microsoft.com/office/powerpoint/2010/main" val="146160308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14374</TotalTime>
  <Words>948</Words>
  <Application>Microsoft Office PowerPoint</Application>
  <PresentationFormat>On-screen Show (4:3)</PresentationFormat>
  <Paragraphs>74</Paragraphs>
  <Slides>7</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6" baseType="lpstr">
      <vt:lpstr>MS PGothic</vt:lpstr>
      <vt:lpstr>Arial</vt:lpstr>
      <vt:lpstr>Calibri</vt:lpstr>
      <vt:lpstr>Comic Sans MS</vt:lpstr>
      <vt:lpstr>Symbol</vt:lpstr>
      <vt:lpstr>Times New Roman</vt:lpstr>
      <vt:lpstr>Custom Design</vt:lpstr>
      <vt:lpstr>Clarity</vt:lpstr>
      <vt:lpstr>Equation</vt:lpstr>
      <vt:lpstr>BEAM LOADING COMPENSATION IN THE SPS.  Motivation for a Model-based approach</vt:lpstr>
      <vt:lpstr>Outline</vt:lpstr>
      <vt:lpstr>Beam Loading Compensation in the SPS</vt:lpstr>
      <vt:lpstr>PowerPoint Presentation</vt:lpstr>
      <vt:lpstr>Beam Loading Compensation in the LHC</vt:lpstr>
      <vt:lpstr>Beam Loading Compensation in the HiLumi LHC</vt:lpstr>
      <vt:lpstr>Back to LIU-SPS</vt:lpstr>
    </vt:vector>
  </TitlesOfParts>
  <Company>CERN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ACS LLRF proto 2003 brainstorming</dc:title>
  <dc:creator>baudre</dc:creator>
  <cp:lastModifiedBy>Philippe Baudrenghien</cp:lastModifiedBy>
  <cp:revision>1107</cp:revision>
  <dcterms:created xsi:type="dcterms:W3CDTF">2002-09-16T12:03:07Z</dcterms:created>
  <dcterms:modified xsi:type="dcterms:W3CDTF">2016-11-30T19:04:09Z</dcterms:modified>
</cp:coreProperties>
</file>