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75" r:id="rId2"/>
    <p:sldId id="434" r:id="rId3"/>
    <p:sldId id="455" r:id="rId4"/>
    <p:sldId id="457" r:id="rId5"/>
    <p:sldId id="454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B55"/>
    <a:srgbClr val="3C5CA0"/>
    <a:srgbClr val="FF8181"/>
    <a:srgbClr val="C1B3D1"/>
    <a:srgbClr val="0033CC"/>
    <a:srgbClr val="0000FF"/>
    <a:srgbClr val="56E09E"/>
    <a:srgbClr val="00B050"/>
    <a:srgbClr val="FB02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7" autoAdjust="0"/>
    <p:restoredTop sz="93137" autoAdjust="0"/>
  </p:normalViewPr>
  <p:slideViewPr>
    <p:cSldViewPr snapToGrid="0" snapToObjects="1">
      <p:cViewPr>
        <p:scale>
          <a:sx n="103" d="100"/>
          <a:sy n="103" d="100"/>
        </p:scale>
        <p:origin x="-6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01/12/16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01/12/16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Update on studies </a:t>
            </a:r>
            <a:r>
              <a:rPr lang="en-US" sz="3600" dirty="0"/>
              <a:t>of LHC beam losses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8b4e </a:t>
            </a:r>
            <a:r>
              <a:rPr lang="en-US" sz="3600" dirty="0" err="1" smtClean="0"/>
              <a:t>vs</a:t>
            </a:r>
            <a:r>
              <a:rPr lang="en-US" sz="3600" dirty="0" smtClean="0"/>
              <a:t> 25 ns standard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H. Bartosik, T. </a:t>
            </a:r>
            <a:r>
              <a:rPr lang="en-US" dirty="0" err="1" smtClean="0">
                <a:solidFill>
                  <a:srgbClr val="FFFFFF"/>
                </a:solidFill>
              </a:rPr>
              <a:t>Bohl</a:t>
            </a:r>
            <a:r>
              <a:rPr lang="en-US" dirty="0" smtClean="0">
                <a:solidFill>
                  <a:srgbClr val="FFFFFF"/>
                </a:solidFill>
              </a:rPr>
              <a:t>, H. </a:t>
            </a:r>
            <a:r>
              <a:rPr lang="en-US" dirty="0" err="1" smtClean="0">
                <a:solidFill>
                  <a:srgbClr val="FFFFFF"/>
                </a:solidFill>
              </a:rPr>
              <a:t>Damerau</a:t>
            </a:r>
            <a:r>
              <a:rPr lang="en-US" dirty="0" smtClean="0">
                <a:solidFill>
                  <a:srgbClr val="FFFFFF"/>
                </a:solidFill>
              </a:rPr>
              <a:t>, V. Kain, E. Shaposhnikova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61668"/>
            <a:ext cx="237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LIU-SPS BD, 01.12.2016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8b4e vs. 25 ns standard beam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39311"/>
          </a:xfrm>
        </p:spPr>
        <p:txBody>
          <a:bodyPr>
            <a:normAutofit/>
          </a:bodyPr>
          <a:lstStyle/>
          <a:p>
            <a:r>
              <a:rPr lang="en-US" dirty="0"/>
              <a:t>Same total current in SPS (same PSB users for both beams)</a:t>
            </a:r>
          </a:p>
          <a:p>
            <a:pPr lvl="1"/>
            <a:r>
              <a:rPr lang="en-US" dirty="0"/>
              <a:t>8b4e with 48 bunches, </a:t>
            </a:r>
            <a:r>
              <a:rPr lang="en-US" dirty="0" smtClean="0"/>
              <a:t>~1.8e11 </a:t>
            </a:r>
            <a:r>
              <a:rPr lang="en-US" dirty="0"/>
              <a:t>p/b injected, </a:t>
            </a:r>
            <a:r>
              <a:rPr lang="en-US" dirty="0" smtClean="0"/>
              <a:t>4.3 </a:t>
            </a:r>
            <a:r>
              <a:rPr lang="en-US" dirty="0"/>
              <a:t>ns bunch length at injection</a:t>
            </a:r>
          </a:p>
          <a:p>
            <a:pPr lvl="1"/>
            <a:r>
              <a:rPr lang="en-US" dirty="0"/>
              <a:t>25 ns standard with 72bunches, ~</a:t>
            </a:r>
            <a:r>
              <a:rPr lang="en-US" dirty="0" smtClean="0"/>
              <a:t>1.3e11 </a:t>
            </a:r>
            <a:r>
              <a:rPr lang="en-US" dirty="0"/>
              <a:t>p/b injected</a:t>
            </a:r>
            <a:r>
              <a:rPr lang="en-US"/>
              <a:t>, </a:t>
            </a:r>
            <a:r>
              <a:rPr lang="en-US" smtClean="0"/>
              <a:t>4.3 </a:t>
            </a:r>
            <a:r>
              <a:rPr lang="en-US" dirty="0"/>
              <a:t>ns bunch length at injection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Higher losses for 8b4e beam (flat bottom and ramp)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Higher losses compared to last MD (due to larger longitudinal emittance at injection)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22614" y="6226408"/>
            <a:ext cx="45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few shots with 8b4e due to ZS sparking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 descr="intensity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31" y="2835667"/>
            <a:ext cx="4027472" cy="3020604"/>
          </a:xfrm>
          <a:prstGeom prst="rect">
            <a:avLst/>
          </a:prstGeom>
        </p:spPr>
      </p:pic>
      <p:pic>
        <p:nvPicPr>
          <p:cNvPr id="17" name="Picture 16" descr="losses_evolution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259"/>
            <a:ext cx="5311740" cy="31870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750" y="4981449"/>
            <a:ext cx="65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8b4e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3596" y="4981449"/>
            <a:ext cx="101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standard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4130" y="4981449"/>
            <a:ext cx="65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8b4e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8b4e vs. 25 ns standard beam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" y="1454820"/>
            <a:ext cx="4519343" cy="361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21" y="1454820"/>
            <a:ext cx="4519343" cy="361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878"/>
            <a:ext cx="4624656" cy="2158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43" y="4551879"/>
            <a:ext cx="4624658" cy="2158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1395" y="4502562"/>
            <a:ext cx="814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injected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3677927" y="4503699"/>
            <a:ext cx="814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injected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6289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comparison of 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218"/>
            <a:ext cx="9156330" cy="4578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6685" y="1435299"/>
            <a:ext cx="2625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8b4e vs. 25ns standard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4695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8b4e vs. 25ns standard beam with same total current</a:t>
            </a:r>
          </a:p>
          <a:p>
            <a:pPr lvl="1"/>
            <a:r>
              <a:rPr lang="en-US" dirty="0" smtClean="0"/>
              <a:t>Same </a:t>
            </a:r>
            <a:r>
              <a:rPr lang="en-US" dirty="0" smtClean="0"/>
              <a:t>macroscopic pattern </a:t>
            </a:r>
            <a:r>
              <a:rPr lang="en-US" dirty="0" smtClean="0"/>
              <a:t>of losses along the train for both beam </a:t>
            </a:r>
            <a:r>
              <a:rPr lang="en-US" dirty="0" smtClean="0"/>
              <a:t>types (partially due to by bunch-by-bunch intensity variation?)</a:t>
            </a:r>
            <a:endParaRPr lang="en-US" dirty="0" smtClean="0"/>
          </a:p>
          <a:p>
            <a:pPr lvl="1"/>
            <a:r>
              <a:rPr lang="en-US" dirty="0" smtClean="0"/>
              <a:t>Losses higher for 8b4e </a:t>
            </a:r>
            <a:r>
              <a:rPr lang="en-US" dirty="0" smtClean="0"/>
              <a:t>(see also presentation of Thomas)</a:t>
            </a:r>
          </a:p>
          <a:p>
            <a:pPr lvl="1"/>
            <a:r>
              <a:rPr lang="en-US" dirty="0" smtClean="0"/>
              <a:t>Higher </a:t>
            </a:r>
            <a:r>
              <a:rPr lang="en-US" dirty="0" smtClean="0"/>
              <a:t>intensity per bunch for 8b4e more important than e-cloud effects (PWD, </a:t>
            </a:r>
            <a:r>
              <a:rPr lang="is-IS" dirty="0" smtClean="0"/>
              <a:t>…?) for the intensities tested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147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60407</TotalTime>
  <Words>222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LIU_PowerPoint_Template</vt:lpstr>
      <vt:lpstr>Update on studies of LHC beam losses  8b4e vs 25 ns standard</vt:lpstr>
      <vt:lpstr>8b4e vs. 25 ns standard beam</vt:lpstr>
      <vt:lpstr>8b4e vs. 25 ns standard beam</vt:lpstr>
      <vt:lpstr>Direct comparison of losses</vt:lpstr>
      <vt:lpstr>Conclusions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1643</cp:revision>
  <dcterms:created xsi:type="dcterms:W3CDTF">2013-04-17T22:56:34Z</dcterms:created>
  <dcterms:modified xsi:type="dcterms:W3CDTF">2016-12-01T15:43:16Z</dcterms:modified>
  <cp:category/>
</cp:coreProperties>
</file>