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8" r:id="rId2"/>
    <p:sldId id="257" r:id="rId3"/>
    <p:sldId id="258" r:id="rId4"/>
    <p:sldId id="304" r:id="rId5"/>
    <p:sldId id="302" r:id="rId6"/>
    <p:sldId id="306" r:id="rId7"/>
    <p:sldId id="307" r:id="rId8"/>
    <p:sldId id="305" r:id="rId9"/>
    <p:sldId id="308" r:id="rId10"/>
    <p:sldId id="299" r:id="rId11"/>
    <p:sldId id="303" r:id="rId12"/>
    <p:sldId id="309" r:id="rId13"/>
    <p:sldId id="312" r:id="rId14"/>
    <p:sldId id="310" r:id="rId15"/>
    <p:sldId id="311" r:id="rId16"/>
    <p:sldId id="301" r:id="rId17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03" autoAdjust="0"/>
  </p:normalViewPr>
  <p:slideViewPr>
    <p:cSldViewPr snapToGrid="0">
      <p:cViewPr varScale="1">
        <p:scale>
          <a:sx n="81" d="100"/>
          <a:sy n="81" d="100"/>
        </p:scale>
        <p:origin x="1164" y="13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61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69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2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44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8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29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5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2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8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3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4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6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7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 smtClean="0"/>
              <a:t>Synchrotron frequency shift measurements and simulations in Q26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</a:t>
            </a:r>
            <a:r>
              <a:rPr lang="en-GB" sz="3100" i="1" dirty="0" smtClean="0"/>
              <a:t/>
            </a:r>
            <a:br>
              <a:rPr lang="en-GB" sz="3100" i="1" dirty="0" smtClean="0"/>
            </a:br>
            <a:r>
              <a:rPr lang="en-GB" sz="3100" i="1" dirty="0" smtClean="0"/>
              <a:t>28</a:t>
            </a:r>
            <a:r>
              <a:rPr lang="en-GB" sz="3100" i="1" dirty="0" smtClean="0"/>
              <a:t>/10/2015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Lasheen, T. Bohl, S. Hancock, E. </a:t>
            </a:r>
            <a:r>
              <a:rPr lang="en-US" dirty="0" err="1" smtClean="0"/>
              <a:t>Shaposhnikova</a:t>
            </a:r>
            <a:r>
              <a:rPr lang="en-US" dirty="0" smtClean="0"/>
              <a:t>, MD coordination team and OP team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SPS Impedance model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2336" y="4828032"/>
            <a:ext cx="8741664" cy="189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400" dirty="0" smtClean="0"/>
              <a:t>Latest impedance model (J. Varela, B. </a:t>
            </a:r>
            <a:r>
              <a:rPr lang="en-US" sz="2400" dirty="0" err="1" smtClean="0"/>
              <a:t>Salvant</a:t>
            </a:r>
            <a:r>
              <a:rPr lang="en-US" sz="2400" dirty="0" smtClean="0"/>
              <a:t>, C. </a:t>
            </a:r>
            <a:r>
              <a:rPr lang="en-US" sz="2400" dirty="0" err="1" smtClean="0"/>
              <a:t>Zannini</a:t>
            </a:r>
            <a:r>
              <a:rPr lang="en-US" sz="2400" dirty="0" smtClean="0"/>
              <a:t>, D. </a:t>
            </a:r>
            <a:r>
              <a:rPr lang="en-US" sz="2400" dirty="0" err="1" smtClean="0"/>
              <a:t>Bazyl</a:t>
            </a:r>
            <a:r>
              <a:rPr lang="en-US" sz="2400" dirty="0" smtClean="0"/>
              <a:t>, P. Kramer):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 smtClean="0"/>
              <a:t>Travelling wave cavities and HOMs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 smtClean="0"/>
              <a:t>Kickers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Vacuum flanges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i="1" dirty="0" smtClean="0"/>
              <a:t>Unshielded pumping ports</a:t>
            </a:r>
            <a:endParaRPr lang="en-US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i="1" dirty="0" smtClean="0"/>
              <a:t>BPMs</a:t>
            </a:r>
          </a:p>
          <a:p>
            <a:pPr marL="457200" lvl="1" indent="0">
              <a:buNone/>
            </a:pPr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29784" y="52746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i="1" dirty="0" smtClean="0"/>
              <a:t> Y </a:t>
            </a:r>
            <a:r>
              <a:rPr lang="en-US" i="1" dirty="0"/>
              <a:t>chambers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i="1" dirty="0"/>
              <a:t>Beam scrapers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 Resistive wall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 Space </a:t>
            </a:r>
            <a:r>
              <a:rPr lang="en-US" i="1" dirty="0" smtClean="0"/>
              <a:t>charge (flat bottom)</a:t>
            </a:r>
            <a:endParaRPr lang="en-US" i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 </a:t>
            </a:r>
            <a:r>
              <a:rPr lang="en-US" i="1" dirty="0" smtClean="0"/>
              <a:t>(ZS/MSE)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09" y="841293"/>
            <a:ext cx="6770039" cy="38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1" y="630445"/>
            <a:ext cx="4298875" cy="3224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Longitudinal space charge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b="17947"/>
          <a:stretch/>
        </p:blipFill>
        <p:spPr>
          <a:xfrm>
            <a:off x="427511" y="798179"/>
            <a:ext cx="3336966" cy="2695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444"/>
            <a:ext cx="4191989" cy="31439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314305" y="4045313"/>
                <a:ext cx="4465122" cy="26072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Measured transverse emittance: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~ 1.25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~1.18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</a:t>
                </a:r>
                <a:br>
                  <a:rPr lang="en-GB" dirty="0" smtClean="0"/>
                </a:b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Momentum spread: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6.6×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Longitudinal space charge impedance (LSC code from SLAC):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 −1.28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05" y="4045313"/>
                <a:ext cx="4465122" cy="2607252"/>
              </a:xfrm>
              <a:prstGeom prst="rect">
                <a:avLst/>
              </a:prstGeom>
              <a:blipFill rotWithShape="0">
                <a:blip r:embed="rId6"/>
                <a:stretch>
                  <a:fillRect l="-817" t="-1166" r="-954" b="-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0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9539"/>
            <a:ext cx="4800000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" y="519539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82" y="0"/>
            <a:ext cx="9192382" cy="6524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Parameters scanned in simulations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89010" y="3842938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717810" y="3842938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407321" y="2205801"/>
            <a:ext cx="267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Peak to peak amplitude [s]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117901" y="2249001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68331" y="4212269"/>
                <a:ext cx="8607338" cy="250920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The parameters are scanned in simulations to cover the same range as in measurements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The bunch is generated with th</a:t>
                </a:r>
                <a:r>
                  <a:rPr lang="en-US" dirty="0" smtClean="0"/>
                  <a:t>e binomial function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 smtClean="0"/>
                  <a:t> (scanning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for different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The bunch is generated in a different voltage to initiate the mismatch </a:t>
                </a:r>
              </a:p>
            </p:txBody>
          </p:sp>
        </mc:Choice>
        <mc:Fallback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31" y="4212269"/>
                <a:ext cx="8607338" cy="2509207"/>
              </a:xfrm>
              <a:prstGeom prst="rect">
                <a:avLst/>
              </a:prstGeom>
              <a:blipFill rotWithShape="0">
                <a:blip r:embed="rId5"/>
                <a:stretch>
                  <a:fillRect l="-637" t="-4612" b="-2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77" y="326239"/>
            <a:ext cx="8319421" cy="6239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82" y="0"/>
            <a:ext cx="9192382" cy="6524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Comparing measurements and simulations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945" y="6171685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613736" y="3261355"/>
            <a:ext cx="18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Sloeps</a:t>
            </a:r>
            <a:r>
              <a:rPr lang="en-GB" dirty="0" smtClean="0"/>
              <a:t> [1e-10 Hz]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66306" y="4476997"/>
            <a:ext cx="630639" cy="11875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6213" y="4622393"/>
            <a:ext cx="3457923" cy="70788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~100ps discrepancy in average bunch length 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08723" y="2540741"/>
            <a:ext cx="12608" cy="13451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7803" y="1575021"/>
            <a:ext cx="1836649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Missing impedance ?</a:t>
            </a:r>
          </a:p>
        </p:txBody>
      </p:sp>
    </p:spTree>
    <p:extLst>
      <p:ext uri="{BB962C8B-B14F-4D97-AF65-F5344CB8AC3E}">
        <p14:creationId xmlns:p14="http://schemas.microsoft.com/office/powerpoint/2010/main" val="42140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24" y="345303"/>
            <a:ext cx="8318400" cy="62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82" y="0"/>
            <a:ext cx="9192382" cy="6524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Effect of the distribution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05987" y="6159336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540584" y="3189714"/>
            <a:ext cx="18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Sloeps</a:t>
            </a:r>
            <a:r>
              <a:rPr lang="en-GB" dirty="0" smtClean="0"/>
              <a:t> [1e-10 Hz]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486650" y="1309178"/>
                <a:ext cx="1396093" cy="163121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Changing</a:t>
                </a:r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000" b="1" dirty="0" smtClean="0"/>
                  <a:t> in the binomial distribution function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50" y="1309178"/>
                <a:ext cx="1396093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3896" t="-1859" b="-5576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049486" y="3633849"/>
            <a:ext cx="0" cy="187630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8956" y="4682577"/>
            <a:ext cx="1671205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For bigger bunch length:</a:t>
            </a:r>
          </a:p>
          <a:p>
            <a:r>
              <a:rPr lang="en-GB" sz="2000" b="1" dirty="0" err="1" smtClean="0"/>
              <a:t>filamentation</a:t>
            </a:r>
            <a:endParaRPr lang="en-GB" sz="2000" b="1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18956" y="4465121"/>
            <a:ext cx="6412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24" y="300113"/>
            <a:ext cx="8318400" cy="62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82" y="0"/>
            <a:ext cx="9192382" cy="65247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Adding extra impedance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5987" y="6159336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40584" y="3189714"/>
            <a:ext cx="18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Sloeps</a:t>
            </a:r>
            <a:r>
              <a:rPr lang="en-GB" dirty="0" smtClean="0"/>
              <a:t> [1e-10 Hz]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86650" y="1309178"/>
            <a:ext cx="1396093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Adding extra constant Z/n</a:t>
            </a:r>
          </a:p>
        </p:txBody>
      </p:sp>
    </p:spTree>
    <p:extLst>
      <p:ext uri="{BB962C8B-B14F-4D97-AF65-F5344CB8AC3E}">
        <p14:creationId xmlns:p14="http://schemas.microsoft.com/office/powerpoint/2010/main" val="14526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and future work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902525"/>
            <a:ext cx="9144000" cy="6222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/>
              <a:t>The dependence of the synchrotron frequency shift as a function of bunch length was measured for the whol</a:t>
            </a:r>
            <a:r>
              <a:rPr lang="en-GB" dirty="0" smtClean="0"/>
              <a:t>e range in bunch length.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Some discrepancy appear between measurements and simulations, implying that the measured bunch length is too long w.r.t. reality </a:t>
            </a:r>
            <a:br>
              <a:rPr lang="en-GB" dirty="0" smtClean="0"/>
            </a:br>
            <a:r>
              <a:rPr lang="en-GB" dirty="0" smtClean="0"/>
              <a:t>(~ +100ps), or that </a:t>
            </a:r>
            <a:r>
              <a:rPr lang="en-GB" dirty="0" smtClean="0"/>
              <a:t>some impedance is missing (&gt; 1.5 Ohm)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source of this discrepancy will be investigated.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bunch distribution has </a:t>
            </a:r>
            <a:r>
              <a:rPr lang="en-GB" dirty="0" smtClean="0"/>
              <a:t>an important effect. More realistic distributions coming from the PS will be simulated.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Phase loop is not included in the simulations, its effect will be estimated.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A comparison with the 2012 measurements with the same data analysis method will be done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8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" y="676856"/>
            <a:ext cx="4824121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15" y="676856"/>
            <a:ext cx="4824121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Introduction and motivation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4570" y="4524499"/>
            <a:ext cx="8607338" cy="21969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The synchrotron frequency shift was studied in 2014 as </a:t>
            </a:r>
            <a:r>
              <a:rPr lang="en-US" dirty="0" err="1" smtClean="0"/>
              <a:t>as</a:t>
            </a:r>
            <a:r>
              <a:rPr lang="en-US" dirty="0" smtClean="0"/>
              <a:t> probe of the reactive impedance and to test the impedance model </a:t>
            </a:r>
            <a:r>
              <a:rPr lang="en-US" i="1" dirty="0" smtClean="0"/>
              <a:t>(LIU-SPS Beam Dynamics WG 06/11/2014 and HB2014)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An unexpected dependence with bunch length was observed in simulations and more measurements were planne</a:t>
            </a:r>
            <a:r>
              <a:rPr lang="en-US" dirty="0" smtClean="0"/>
              <a:t>d to fill the gaps.</a:t>
            </a:r>
            <a:endParaRPr lang="en-US" dirty="0"/>
          </a:p>
        </p:txBody>
      </p:sp>
      <p:pic>
        <p:nvPicPr>
          <p:cNvPr id="8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2" r="95228" b="63576"/>
          <a:stretch/>
        </p:blipFill>
        <p:spPr>
          <a:xfrm>
            <a:off x="4573800" y="1782149"/>
            <a:ext cx="190747" cy="13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Outlook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0131" y="1027351"/>
            <a:ext cx="8607338" cy="5426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 Measurement setup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Measurement results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Impedance and space charge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Simulations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Conclusions and future work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13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34" y="1427403"/>
            <a:ext cx="48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79" y="1363040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00" y="892365"/>
                <a:ext cx="8856000" cy="5829111"/>
              </a:xfrm>
            </p:spPr>
            <p:txBody>
              <a:bodyPr anchor="t"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A mismatch bunch is injected in the SPS and its </a:t>
                </a:r>
                <a:r>
                  <a:rPr lang="en-US" dirty="0" err="1" smtClean="0"/>
                  <a:t>quadrupole</a:t>
                </a:r>
                <a:r>
                  <a:rPr lang="en-US" dirty="0" smtClean="0"/>
                  <a:t> oscillations are measured and analyzed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fr-CH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Bunch length is defined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𝑹𝑴𝑺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(from fitted profile)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b="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Scanning intensities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C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) and </a:t>
                </a:r>
                <a:r>
                  <a:rPr lang="en-US" dirty="0" err="1" smtClean="0"/>
                  <a:t>emittances</a:t>
                </a:r>
                <a:r>
                  <a:rPr lang="en-US" dirty="0" smtClean="0"/>
                  <a:t> (0.1eVs to 0.2 eVs)</a:t>
                </a: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00" y="892365"/>
                <a:ext cx="8856000" cy="5829111"/>
              </a:xfrm>
              <a:blipFill rotWithShape="0">
                <a:blip r:embed="rId5"/>
                <a:stretch>
                  <a:fillRect l="-1102" t="-2612" b="-2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Measurement method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708028" y="3061149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Bunch length [s]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57950" y="4722434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812544" y="2978373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Frequency [Hz]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18830" y="4699733"/>
            <a:ext cx="69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552"/>
            <a:ext cx="7886700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Incoherent frequency shift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00" y="768251"/>
                <a:ext cx="8856000" cy="5953226"/>
              </a:xfrm>
            </p:spPr>
            <p:txBody>
              <a:bodyPr anchor="t"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fr-CH" sz="2400" dirty="0" smtClean="0"/>
                  <a:t> This </a:t>
                </a:r>
                <a:r>
                  <a:rPr lang="fr-CH" sz="2400" dirty="0" smtClean="0"/>
                  <a:t>shift </a:t>
                </a:r>
                <a:r>
                  <a:rPr lang="fr-CH" sz="2400" dirty="0" err="1" smtClean="0"/>
                  <a:t>is</a:t>
                </a:r>
                <a:r>
                  <a:rPr lang="fr-CH" sz="2400" dirty="0" smtClean="0"/>
                  <a:t> due to the </a:t>
                </a:r>
                <a:r>
                  <a:rPr lang="fr-CH" sz="2400" b="1" dirty="0" err="1" smtClean="0">
                    <a:solidFill>
                      <a:srgbClr val="0053A1"/>
                    </a:solidFill>
                  </a:rPr>
                  <a:t>stationary</a:t>
                </a:r>
                <a:r>
                  <a:rPr lang="fr-CH" sz="2400" b="1" dirty="0" smtClean="0">
                    <a:solidFill>
                      <a:srgbClr val="0053A1"/>
                    </a:solidFill>
                  </a:rPr>
                  <a:t> </a:t>
                </a:r>
                <a:r>
                  <a:rPr lang="fr-CH" sz="2400" b="1" dirty="0" err="1" smtClean="0">
                    <a:solidFill>
                      <a:srgbClr val="0053A1"/>
                    </a:solidFill>
                  </a:rPr>
                  <a:t>spectrum</a:t>
                </a:r>
                <a:r>
                  <a:rPr lang="fr-CH" sz="2400" b="1" dirty="0" smtClean="0">
                    <a:solidFill>
                      <a:srgbClr val="0053A1"/>
                    </a:solidFill>
                  </a:rPr>
                  <a:t> </a:t>
                </a:r>
                <a:r>
                  <a:rPr lang="fr-CH" sz="2400" dirty="0" smtClean="0"/>
                  <a:t>of the </a:t>
                </a:r>
                <a:r>
                  <a:rPr lang="fr-CH" sz="2400" dirty="0" err="1" smtClean="0"/>
                  <a:t>bunch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ℑ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algn="just">
                  <a:buFont typeface="Wingdings" panose="05000000000000000000" pitchFamily="2" charset="2"/>
                  <a:buChar char="q"/>
                </a:pPr>
                <a:endParaRPr lang="en-US" sz="2400" b="0" dirty="0" smtClean="0"/>
              </a:p>
              <a:p>
                <a:pPr algn="just">
                  <a:buFont typeface="Wingdings" panose="05000000000000000000" pitchFamily="2" charset="2"/>
                  <a:buChar char="q"/>
                </a:pPr>
                <a:endParaRPr lang="en-US" sz="2400" b="0" dirty="0" smtClean="0"/>
              </a:p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en-US" sz="2400" b="0" dirty="0" smtClean="0"/>
                  <a:t> Above </a:t>
                </a:r>
                <a:r>
                  <a:rPr lang="en-US" sz="2400" b="0" dirty="0" smtClean="0"/>
                  <a:t>transition,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0" dirty="0" smtClean="0"/>
                  <a:t>, so </a:t>
                </a:r>
                <a:r>
                  <a:rPr lang="en-US" sz="2400" b="1" dirty="0" smtClean="0">
                    <a:solidFill>
                      <a:srgbClr val="0053A1"/>
                    </a:solidFill>
                  </a:rPr>
                  <a:t>inductive impedance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53A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53A1"/>
                    </a:solidFill>
                  </a:rPr>
                  <a:t> </a:t>
                </a:r>
                <a:r>
                  <a:rPr lang="en-US" sz="2400" b="0" dirty="0" smtClean="0"/>
                  <a:t>so the </a:t>
                </a:r>
                <a:r>
                  <a:rPr lang="en-US" sz="2400" b="1" dirty="0" smtClean="0">
                    <a:solidFill>
                      <a:srgbClr val="0053A1"/>
                    </a:solidFill>
                  </a:rPr>
                  <a:t>slope is steeper </a:t>
                </a:r>
                <a:r>
                  <a:rPr lang="en-US" sz="2400" b="0" dirty="0" smtClean="0"/>
                  <a:t>(vice-versa for capacitive impedance)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00" y="768251"/>
                <a:ext cx="8856000" cy="5953226"/>
              </a:xfrm>
              <a:blipFill rotWithShape="0">
                <a:blip r:embed="rId3"/>
                <a:stretch>
                  <a:fillRect l="-964" t="-1433" r="-1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68091" y="1912883"/>
                <a:ext cx="3431909" cy="2616486"/>
              </a:xfrm>
              <a:prstGeom prst="rect">
                <a:avLst/>
              </a:prstGeom>
              <a:ln w="57150">
                <a:solidFill>
                  <a:srgbClr val="0053A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0053A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53A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rgbClr val="0053A1"/>
                    </a:solidFill>
                  </a:rPr>
                  <a:t> : synchrotron frequency</a:t>
                </a:r>
              </a:p>
              <a:p>
                <a:endParaRPr lang="fr-CH" sz="2000" i="1" dirty="0" smtClean="0">
                  <a:solidFill>
                    <a:srgbClr val="0053A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CH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53A1"/>
                    </a:solidFill>
                  </a:rPr>
                  <a:t> : effective impedance</a:t>
                </a:r>
                <a:br>
                  <a:rPr lang="en-US" sz="2000" dirty="0" smtClean="0">
                    <a:solidFill>
                      <a:srgbClr val="0053A1"/>
                    </a:solidFill>
                  </a:rPr>
                </a:br>
                <a:endParaRPr lang="en-US" sz="2000" dirty="0" smtClean="0">
                  <a:solidFill>
                    <a:srgbClr val="0053A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53A1"/>
                    </a:solidFill>
                  </a:rPr>
                  <a:t> : stationary bunch spectrum</a:t>
                </a:r>
              </a:p>
              <a:p>
                <a:endParaRPr lang="fr-CH" sz="2000" dirty="0">
                  <a:solidFill>
                    <a:srgbClr val="0053A1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53A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0053A1"/>
                    </a:solidFill>
                  </a:rPr>
                  <a:t> : single particle oscillations amplitude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91" y="1912883"/>
                <a:ext cx="3431909" cy="2616486"/>
              </a:xfrm>
              <a:prstGeom prst="rect">
                <a:avLst/>
              </a:prstGeom>
              <a:blipFill rotWithShape="0">
                <a:blip r:embed="rId4"/>
                <a:stretch>
                  <a:fillRect l="-1049" b="-2055"/>
                </a:stretch>
              </a:blipFill>
              <a:ln w="57150">
                <a:solidFill>
                  <a:srgbClr val="0053A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00" y="590467"/>
            <a:ext cx="4915200" cy="36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2" y="590467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82" y="0"/>
            <a:ext cx="9192382" cy="6524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Scanning emittances and intensities in measurements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8331" y="4500748"/>
            <a:ext cx="8607338" cy="22207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Scanning emittances and intensities </a:t>
            </a:r>
            <a:r>
              <a:rPr lang="en-US" dirty="0" smtClean="0"/>
              <a:t>in the PSB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Some intensities not reachable due to unstable beam in the PS (some combinations of emittance and intensities are in the “grey zones” of the FB loops)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63111" y="4006390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65311" y="4020732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07321" y="2205801"/>
            <a:ext cx="267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Peak to peak amplitude [s]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117901" y="2249001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00" y="590467"/>
            <a:ext cx="4915200" cy="36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2" y="590467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82" y="0"/>
            <a:ext cx="9192382" cy="6524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Scanning emittances and intensities in measurements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8331" y="4588037"/>
            <a:ext cx="8607338" cy="213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In the SPS : Q26 optics, single RF V=0.7 MV, all LLRF feedback off except synchronization loop and phase loop (to damp dipole oscillations)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63111" y="4006390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65311" y="4020732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07321" y="2205801"/>
            <a:ext cx="267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Peak to peak amplitude [s]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117901" y="2249001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00" y="590467"/>
            <a:ext cx="4915200" cy="36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2" y="590467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82" y="0"/>
            <a:ext cx="9192382" cy="6524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Scanning emittances and intensities in measurements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8331" y="4588037"/>
            <a:ext cx="8607338" cy="213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In data analysis: 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The </a:t>
            </a:r>
            <a:r>
              <a:rPr lang="en-US" dirty="0"/>
              <a:t>frequency of the quadrupole oscillations are computed from the </a:t>
            </a:r>
            <a:r>
              <a:rPr lang="en-US" dirty="0" smtClean="0"/>
              <a:t>FFT</a:t>
            </a:r>
            <a:br>
              <a:rPr lang="en-US" dirty="0" smtClean="0"/>
            </a:b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“Strips” of 100ps in </a:t>
            </a:r>
            <a:r>
              <a:rPr lang="en-US" dirty="0" smtClean="0"/>
              <a:t>average bunch length </a:t>
            </a:r>
            <a:r>
              <a:rPr lang="en-US" dirty="0" smtClean="0"/>
              <a:t>are selected to compute the slopes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63111" y="4006390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65311" y="4020732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07321" y="2205801"/>
            <a:ext cx="267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Peak to peak amplitude [s]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117901" y="2249001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6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76" y="637234"/>
            <a:ext cx="4800000" cy="36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01429" y="4052568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[s]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" y="645369"/>
            <a:ext cx="4800000" cy="36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50481" y="4000676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13084" y="2131977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Frequency [Hz]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798766" y="2312463"/>
            <a:ext cx="18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Sloeps</a:t>
            </a:r>
            <a:r>
              <a:rPr lang="en-GB" dirty="0" smtClean="0"/>
              <a:t> [1e-10 Hz]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82" y="0"/>
            <a:ext cx="9192382" cy="6524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Slopes as a function of bunch length in measurements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943977" y="1395897"/>
                <a:ext cx="1932132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GB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77" y="1395897"/>
                <a:ext cx="1932132" cy="391902"/>
              </a:xfrm>
              <a:prstGeom prst="rect">
                <a:avLst/>
              </a:prstGeom>
              <a:blipFill rotWithShape="0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68331" y="4421900"/>
                <a:ext cx="8607338" cy="229957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Symbol" panose="05050102010706020507" pitchFamily="18" charset="2"/>
                  <a:buChar char="Þ"/>
                </a:pPr>
                <a:r>
                  <a:rPr lang="en-US" dirty="0" smtClean="0"/>
                  <a:t> The synchrotron frequency shift as a function of bunch length is now covered in measurements for the full range in bunch length</a:t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dirty="0"/>
                  <a:t> </a:t>
                </a:r>
                <a:r>
                  <a:rPr lang="en-US" dirty="0" smtClean="0"/>
                  <a:t>The effective voltage appears to be around 900kV instead of 700kV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=344</m:t>
                    </m:r>
                  </m:oMath>
                </a14:m>
                <a:r>
                  <a:rPr lang="en-US" dirty="0" smtClean="0"/>
                  <a:t> Hz for 900kV w.r.t. 304 Hz for 700kV)</a:t>
                </a:r>
                <a:endParaRPr lang="en-US" dirty="0" smtClean="0"/>
              </a:p>
            </p:txBody>
          </p:sp>
        </mc:Choice>
        <mc:Fallback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31" y="4421900"/>
                <a:ext cx="8607338" cy="2299576"/>
              </a:xfrm>
              <a:prstGeom prst="rect">
                <a:avLst/>
              </a:prstGeom>
              <a:blipFill rotWithShape="0">
                <a:blip r:embed="rId6"/>
                <a:stretch>
                  <a:fillRect l="-1275" t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7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21186</TotalTime>
  <Words>574</Words>
  <Application>Microsoft Office PowerPoint</Application>
  <PresentationFormat>On-screen Show (4:3)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Synchrotron frequency shift measurements and simulations in Q26 s LIU-SPS Beam Dynamics Working Group  28/10/2015</vt:lpstr>
      <vt:lpstr>Introduction and motivation</vt:lpstr>
      <vt:lpstr>Outlook</vt:lpstr>
      <vt:lpstr>Measurement method</vt:lpstr>
      <vt:lpstr>Incoherent frequency shift</vt:lpstr>
      <vt:lpstr>Scanning emittances and intensities in measurements</vt:lpstr>
      <vt:lpstr>Scanning emittances and intensities in measurements</vt:lpstr>
      <vt:lpstr>Scanning emittances and intensities in measurements</vt:lpstr>
      <vt:lpstr>Slopes as a function of bunch length in measurements</vt:lpstr>
      <vt:lpstr>SPS Impedance model</vt:lpstr>
      <vt:lpstr>Longitudinal space charge</vt:lpstr>
      <vt:lpstr>Parameters scanned in simulations</vt:lpstr>
      <vt:lpstr>Comparing measurements and simulations</vt:lpstr>
      <vt:lpstr>Effect of the distribution</vt:lpstr>
      <vt:lpstr>Adding extra impedance</vt:lpstr>
      <vt:lpstr>Conclusions and future work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2753</cp:revision>
  <cp:lastPrinted>2015-09-17T13:23:21Z</cp:lastPrinted>
  <dcterms:created xsi:type="dcterms:W3CDTF">2014-07-23T07:54:45Z</dcterms:created>
  <dcterms:modified xsi:type="dcterms:W3CDTF">2015-10-29T13:59:08Z</dcterms:modified>
</cp:coreProperties>
</file>