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8" r:id="rId2"/>
    <p:sldId id="317" r:id="rId3"/>
    <p:sldId id="318" r:id="rId4"/>
    <p:sldId id="257" r:id="rId5"/>
    <p:sldId id="316" r:id="rId6"/>
    <p:sldId id="320" r:id="rId7"/>
    <p:sldId id="322" r:id="rId8"/>
    <p:sldId id="323" r:id="rId9"/>
    <p:sldId id="321" r:id="rId10"/>
    <p:sldId id="319" r:id="rId11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03" autoAdjust="0"/>
  </p:normalViewPr>
  <p:slideViewPr>
    <p:cSldViewPr snapToGrid="0">
      <p:cViewPr varScale="1">
        <p:scale>
          <a:sx n="81" d="100"/>
          <a:sy n="81" d="100"/>
        </p:scale>
        <p:origin x="1164" y="13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5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2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2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4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1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1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Effect of the HOMs damping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</a:t>
            </a:r>
            <a:r>
              <a:rPr lang="en-GB" sz="3100" i="1" dirty="0" smtClean="0"/>
              <a:t>28/10/2015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</a:t>
            </a:r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, J. Varela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The maximum intensity gain by damping the HOMs around 630MHz (+-100MHz) is obtained by reducing R and Q of the resonances by a factor 4.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Further reduction gives no improvement (or even seems to reduce the intensity threshold…).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These HOMs are already damped, it may be difficult to further damp the 629MHz resonance (Q~500), but it may be possible for the 655MHz resonance (Q~2500).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Further simulations will be done to determine which of the 629MHz (high R/Q) or the 655MHz (high Q) resonances is the most dominant in terms of beam instabilities.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72" y="536504"/>
            <a:ext cx="7315215" cy="546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</a:t>
            </a:r>
            <a:r>
              <a:rPr lang="en-US" b="1" dirty="0" smtClean="0"/>
              <a:t>impedance reduction effect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7120" y="4591464"/>
            <a:ext cx="125867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600" i="1" dirty="0" smtClean="0"/>
              <a:t>Nominal LHC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02274" y="1728776"/>
            <a:ext cx="130837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HL-LHC goal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55441" y="4133279"/>
            <a:ext cx="2716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Impedance reduction gain: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 smtClean="0"/>
              <a:t>1</a:t>
            </a:r>
            <a:r>
              <a:rPr lang="en-GB" dirty="0" smtClean="0"/>
              <a:t>: Flanges QF-type</a:t>
            </a:r>
            <a:br>
              <a:rPr lang="en-GB" dirty="0" smtClean="0"/>
            </a:br>
            <a:r>
              <a:rPr lang="en-GB" dirty="0" smtClean="0"/>
              <a:t>    + HOM 630MHz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2</a:t>
            </a:r>
            <a:r>
              <a:rPr lang="en-GB" dirty="0" smtClean="0"/>
              <a:t>: (1) + MKP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3</a:t>
            </a:r>
            <a:r>
              <a:rPr lang="en-GB" dirty="0" smtClean="0"/>
              <a:t>: (2) + Flanges QD-type </a:t>
            </a:r>
            <a:br>
              <a:rPr lang="en-GB" dirty="0" smtClean="0"/>
            </a:br>
            <a:r>
              <a:rPr lang="en-GB" dirty="0" smtClean="0"/>
              <a:t>    + other HOMs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1248" y="4287916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41248" y="3219646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41248" y="2319224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409414" y="6160840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09414" y="4791642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10586" y="5511621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4782312" y="3154781"/>
            <a:ext cx="192024" cy="1938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484657" y="1252986"/>
            <a:ext cx="192024" cy="1938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786971" y="888233"/>
            <a:ext cx="221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Limit after LS2 without impedance reduction (reference point)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1865376" y="4973510"/>
            <a:ext cx="374838" cy="374508"/>
          </a:xfrm>
          <a:prstGeom prst="plus">
            <a:avLst>
              <a:gd name="adj" fmla="val 4190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>
            <a:off x="3264146" y="4404210"/>
            <a:ext cx="374838" cy="374508"/>
          </a:xfrm>
          <a:prstGeom prst="plus">
            <a:avLst>
              <a:gd name="adj" fmla="val 41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786971" y="2115456"/>
            <a:ext cx="235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36 bunches measured instability threshold (2015)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971" y="3032016"/>
            <a:ext cx="235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72 bunches measured instability threshold (2012)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Cross 24"/>
          <p:cNvSpPr/>
          <p:nvPr/>
        </p:nvSpPr>
        <p:spPr>
          <a:xfrm>
            <a:off x="6393251" y="3306427"/>
            <a:ext cx="374838" cy="374508"/>
          </a:xfrm>
          <a:prstGeom prst="plus">
            <a:avLst>
              <a:gd name="adj" fmla="val 41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ross 25"/>
          <p:cNvSpPr/>
          <p:nvPr/>
        </p:nvSpPr>
        <p:spPr>
          <a:xfrm>
            <a:off x="6393251" y="2372233"/>
            <a:ext cx="374838" cy="374508"/>
          </a:xfrm>
          <a:prstGeom prst="plus">
            <a:avLst>
              <a:gd name="adj" fmla="val 4190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8" y="547203"/>
            <a:ext cx="7315215" cy="546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Single RF </a:t>
            </a:r>
            <a:r>
              <a:rPr lang="en-US" b="1" dirty="0" smtClean="0"/>
              <a:t>impedance reduction effect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8935" y="3350322"/>
            <a:ext cx="125867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600" i="1" dirty="0" smtClean="0"/>
              <a:t>Nominal LHC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44089" y="1355021"/>
            <a:ext cx="1308371" cy="36933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HL-LHC goal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18939" y="881324"/>
            <a:ext cx="2716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Impedance reduction gain: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 smtClean="0"/>
              <a:t>1</a:t>
            </a:r>
            <a:r>
              <a:rPr lang="en-GB" dirty="0" smtClean="0"/>
              <a:t>: Flanges QF-type</a:t>
            </a:r>
            <a:br>
              <a:rPr lang="en-GB" dirty="0" smtClean="0"/>
            </a:br>
            <a:r>
              <a:rPr lang="en-GB" dirty="0" smtClean="0"/>
              <a:t>    + HOM 630MHz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2</a:t>
            </a:r>
            <a:r>
              <a:rPr lang="en-GB" dirty="0" smtClean="0"/>
              <a:t>: (1) + MKP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3</a:t>
            </a:r>
            <a:r>
              <a:rPr lang="en-GB" dirty="0" smtClean="0"/>
              <a:t>: (2) + Flanges QD-type </a:t>
            </a:r>
            <a:br>
              <a:rPr lang="en-GB" dirty="0" smtClean="0"/>
            </a:br>
            <a:r>
              <a:rPr lang="en-GB" dirty="0" smtClean="0"/>
              <a:t>    + other HOMs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72912" y="2908885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372912" y="1539687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374084" y="2241378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417872" y="4868064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417872" y="4368606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417872" y="3892238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016752" y="3892238"/>
            <a:ext cx="356160" cy="78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843016" y="4076904"/>
            <a:ext cx="529896" cy="476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851817" y="4593929"/>
            <a:ext cx="529896" cy="476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Introduction and motivation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570" y="1128156"/>
            <a:ext cx="8607338" cy="55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The HOMs of the 200MHz cavities are an important contribution to the instabilities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most important contribution was identified to be the resonances around 630MHz (+- 100MHz)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Simulations were done to determine how much these HOMs should be damped to increase the intensity threshold as much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Impedance of the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" y="891995"/>
            <a:ext cx="6402860" cy="48085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60140" y="6176663"/>
            <a:ext cx="6017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J. Varela </a:t>
            </a:r>
            <a:r>
              <a:rPr lang="en-GB" dirty="0"/>
              <a:t>– LIU-SPS Beam Dynamics Working </a:t>
            </a:r>
            <a:r>
              <a:rPr lang="en-GB" dirty="0" smtClean="0"/>
              <a:t>Group 06/08/2015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37862"/>
              </p:ext>
            </p:extLst>
          </p:nvPr>
        </p:nvGraphicFramePr>
        <p:xfrm>
          <a:off x="5927740" y="2777342"/>
          <a:ext cx="3168352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0.6291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260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300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867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140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0.9142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940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0.9148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753270" y="2131011"/>
            <a:ext cx="16773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 for the 2 long TWC: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5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95"/>
            <a:ext cx="6683599" cy="498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HOMs – Around 630MHz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74468"/>
              </p:ext>
            </p:extLst>
          </p:nvPr>
        </p:nvGraphicFramePr>
        <p:xfrm>
          <a:off x="173447" y="5383831"/>
          <a:ext cx="31683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Short cavities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0.5499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55.2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77442"/>
              </p:ext>
            </p:extLst>
          </p:nvPr>
        </p:nvGraphicFramePr>
        <p:xfrm>
          <a:off x="173447" y="6080474"/>
          <a:ext cx="31683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Long cavities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0.5498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82484"/>
              </p:ext>
            </p:extLst>
          </p:nvPr>
        </p:nvGraphicFramePr>
        <p:xfrm>
          <a:off x="5904545" y="3868696"/>
          <a:ext cx="31683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Short cavities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0.6554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108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43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65519"/>
              </p:ext>
            </p:extLst>
          </p:nvPr>
        </p:nvGraphicFramePr>
        <p:xfrm>
          <a:off x="5904545" y="4634873"/>
          <a:ext cx="31683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Long cavities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0.6556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136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54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926275" y="4631377"/>
            <a:ext cx="320634" cy="752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54960"/>
              </p:ext>
            </p:extLst>
          </p:nvPr>
        </p:nvGraphicFramePr>
        <p:xfrm>
          <a:off x="4144488" y="874515"/>
          <a:ext cx="3168352" cy="101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260080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Short cavities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0.6289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700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114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220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250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91483"/>
              </p:ext>
            </p:extLst>
          </p:nvPr>
        </p:nvGraphicFramePr>
        <p:xfrm>
          <a:off x="4144488" y="1888975"/>
          <a:ext cx="3168352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Long cavities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0.6291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260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300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867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140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3562597" y="1722827"/>
            <a:ext cx="581892" cy="132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144488" y="4234456"/>
            <a:ext cx="1760058" cy="411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17618" y="1227255"/>
            <a:ext cx="165527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629MHz: </a:t>
            </a:r>
            <a:br>
              <a:rPr lang="en-GB" sz="2000" b="1" dirty="0" smtClean="0"/>
            </a:br>
            <a:r>
              <a:rPr lang="en-GB" sz="2000" b="1" dirty="0" smtClean="0"/>
              <a:t>High R/Q</a:t>
            </a:r>
          </a:p>
          <a:p>
            <a:r>
              <a:rPr lang="en-GB" sz="2000" b="1" dirty="0" smtClean="0"/>
              <a:t>(Coupling ~46 bunches with 25ns spacing)</a:t>
            </a:r>
            <a:endParaRPr lang="en-GB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44528" y="5472809"/>
            <a:ext cx="312836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655MHz: High Q</a:t>
            </a:r>
          </a:p>
          <a:p>
            <a:r>
              <a:rPr lang="en-GB" sz="2000" b="1" dirty="0" smtClean="0"/>
              <a:t>(Coupling ~223 bunches with 25ns spacing)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333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92"/>
            <a:ext cx="8398318" cy="627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Reduction of the 630MHz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10743" y="4376057"/>
            <a:ext cx="0" cy="27313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3800" y="4649190"/>
            <a:ext cx="340234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Shielding QF-type flanges only</a:t>
            </a:r>
            <a:endParaRPr lang="en-GB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88950" y="3647064"/>
            <a:ext cx="1238" cy="135302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8266" y="2631401"/>
            <a:ext cx="1986441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QF-type flanges </a:t>
            </a:r>
            <a:br>
              <a:rPr lang="en-GB" sz="2000" b="1" dirty="0" smtClean="0"/>
            </a:br>
            <a:r>
              <a:rPr lang="en-GB" sz="2000" b="1" dirty="0" smtClean="0"/>
              <a:t>+ HOMs R and Q </a:t>
            </a:r>
            <a:br>
              <a:rPr lang="en-GB" sz="2000" b="1" dirty="0" smtClean="0"/>
            </a:br>
            <a:r>
              <a:rPr lang="en-GB" sz="2000" b="1" dirty="0" smtClean="0"/>
              <a:t>divided by 10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032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45"/>
            <a:ext cx="8256643" cy="616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Reduction of the 630MHz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27616" y="2719449"/>
            <a:ext cx="11875" cy="1987326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5076" y="4590830"/>
            <a:ext cx="2230419" cy="132343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QF-type flanges </a:t>
            </a:r>
            <a:br>
              <a:rPr lang="en-GB" sz="2000" b="1" dirty="0" smtClean="0"/>
            </a:br>
            <a:r>
              <a:rPr lang="en-GB" sz="2000" b="1" dirty="0" smtClean="0"/>
              <a:t>+ HOMs R and Q </a:t>
            </a:r>
            <a:br>
              <a:rPr lang="en-GB" sz="2000" b="1" dirty="0" smtClean="0"/>
            </a:br>
            <a:r>
              <a:rPr lang="en-GB" sz="2000" b="1" dirty="0" smtClean="0"/>
              <a:t>divided by ~4 </a:t>
            </a:r>
            <a:br>
              <a:rPr lang="en-GB" sz="2000" b="1" dirty="0" smtClean="0"/>
            </a:br>
            <a:r>
              <a:rPr lang="en-GB" sz="2000" b="1" dirty="0" smtClean="0"/>
              <a:t>is the best scenario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492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29"/>
            <a:ext cx="8502733" cy="634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Reduction of the 630MHz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53248" y="3208560"/>
            <a:ext cx="1187531" cy="1987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93877" y="5234992"/>
            <a:ext cx="5539658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Dividing R and Q further is reducing the threshold:</a:t>
            </a:r>
          </a:p>
          <a:p>
            <a:r>
              <a:rPr lang="en-GB" sz="2000" b="1" dirty="0" smtClean="0"/>
              <a:t>Narrow-band -&gt; Broad-band regime of instability 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865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21252</TotalTime>
  <Words>448</Words>
  <Application>Microsoft Office PowerPoint</Application>
  <PresentationFormat>On-screen Show (4:3)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Effect of the HOMs damping s LIU-SPS Beam Dynamics Working Group 28/10/2015</vt:lpstr>
      <vt:lpstr>Double RF impedance reduction effect</vt:lpstr>
      <vt:lpstr>Single RF impedance reduction effect</vt:lpstr>
      <vt:lpstr>Introduction and motivation</vt:lpstr>
      <vt:lpstr>Impedance of the HOMs</vt:lpstr>
      <vt:lpstr>HOMs – Around 630MHz</vt:lpstr>
      <vt:lpstr>Reduction of the 630MHz HOMs</vt:lpstr>
      <vt:lpstr>Reduction of the 630MHz HOMs</vt:lpstr>
      <vt:lpstr>Reduction of the 630MHz HOMs</vt:lpstr>
      <vt:lpstr>Conclusions and future work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2703</cp:revision>
  <cp:lastPrinted>2015-09-17T13:23:21Z</cp:lastPrinted>
  <dcterms:created xsi:type="dcterms:W3CDTF">2014-07-23T07:54:45Z</dcterms:created>
  <dcterms:modified xsi:type="dcterms:W3CDTF">2015-10-29T13:59:09Z</dcterms:modified>
</cp:coreProperties>
</file>