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75" r:id="rId2"/>
    <p:sldId id="435" r:id="rId3"/>
    <p:sldId id="436" r:id="rId4"/>
    <p:sldId id="421" r:id="rId5"/>
    <p:sldId id="437" r:id="rId6"/>
    <p:sldId id="438" r:id="rId7"/>
    <p:sldId id="439" r:id="rId8"/>
    <p:sldId id="440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48584"/>
    <a:srgbClr val="22B6FF"/>
    <a:srgbClr val="E23FDD"/>
    <a:srgbClr val="DE33E6"/>
    <a:srgbClr val="0055A0"/>
    <a:srgbClr val="0E5396"/>
    <a:srgbClr val="6E0A49"/>
    <a:srgbClr val="3F062A"/>
    <a:srgbClr val="FFB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1" autoAdjust="0"/>
    <p:restoredTop sz="94714" autoAdjust="0"/>
  </p:normalViewPr>
  <p:slideViewPr>
    <p:cSldViewPr snapToGrid="0" snapToObjects="1">
      <p:cViewPr varScale="1">
        <p:scale>
          <a:sx n="86" d="100"/>
          <a:sy n="86" d="100"/>
        </p:scale>
        <p:origin x="-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d-coord.web.cern.c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Planning of the SPS MDs for 2015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3924300"/>
            <a:ext cx="8701471" cy="19431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H. Bartosik, G. </a:t>
            </a:r>
            <a:r>
              <a:rPr lang="en-US" dirty="0" err="1" smtClean="0">
                <a:solidFill>
                  <a:srgbClr val="FFFFFF"/>
                </a:solidFill>
              </a:rPr>
              <a:t>Rumolo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200" dirty="0" smtClean="0"/>
              <a:t>Injector schedule 2015 v1.0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083826" cy="5570665"/>
          </a:xfrm>
        </p:spPr>
        <p:txBody>
          <a:bodyPr>
            <a:normAutofit/>
          </a:bodyPr>
          <a:lstStyle/>
          <a:p>
            <a:pPr marL="469900" indent="-285750"/>
            <a:endParaRPr lang="en-US" dirty="0"/>
          </a:p>
        </p:txBody>
      </p:sp>
      <p:pic>
        <p:nvPicPr>
          <p:cNvPr id="5" name="Picture 4" descr="Injector_Schedule_201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" b="51710"/>
          <a:stretch/>
        </p:blipFill>
        <p:spPr>
          <a:xfrm>
            <a:off x="165659" y="1020835"/>
            <a:ext cx="8687938" cy="56759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9173" y="3121858"/>
            <a:ext cx="1670725" cy="427328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Setup of doublet </a:t>
            </a:r>
          </a:p>
          <a:p>
            <a:pPr algn="ctr"/>
            <a:r>
              <a:rPr lang="en-US" sz="1000" dirty="0" smtClean="0"/>
              <a:t>beam (2d/week) 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1103867" y="5636425"/>
            <a:ext cx="1112127" cy="427328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Setup of doublet </a:t>
            </a:r>
            <a:r>
              <a:rPr lang="en-US" sz="1000" dirty="0"/>
              <a:t>beam (2d/week)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27827" y="6589537"/>
            <a:ext cx="14599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0007" y="6518773"/>
            <a:ext cx="186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parallel MDs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89572" y="5644469"/>
            <a:ext cx="1112127" cy="427328"/>
          </a:xfrm>
          <a:prstGeom prst="rect">
            <a:avLst/>
          </a:prstGeom>
          <a:ln w="19050" cmpd="sng">
            <a:solidFill>
              <a:srgbClr val="DDDD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Setup of doublet </a:t>
            </a:r>
            <a:r>
              <a:rPr lang="en-US" sz="1000" dirty="0"/>
              <a:t>beam (2d/week) </a:t>
            </a:r>
          </a:p>
        </p:txBody>
      </p:sp>
    </p:spTree>
    <p:extLst>
      <p:ext uri="{BB962C8B-B14F-4D97-AF65-F5344CB8AC3E}">
        <p14:creationId xmlns:p14="http://schemas.microsoft.com/office/powerpoint/2010/main" val="22233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200" dirty="0" smtClean="0"/>
              <a:t>Injector schedule 2015 v1.0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083826" cy="5570665"/>
          </a:xfrm>
        </p:spPr>
        <p:txBody>
          <a:bodyPr>
            <a:normAutofit/>
          </a:bodyPr>
          <a:lstStyle/>
          <a:p>
            <a:pPr marL="469900" indent="-285750"/>
            <a:endParaRPr lang="en-US" dirty="0"/>
          </a:p>
        </p:txBody>
      </p:sp>
      <p:pic>
        <p:nvPicPr>
          <p:cNvPr id="5" name="Picture 4" descr="Injector_Schedule_201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709"/>
          <a:stretch/>
        </p:blipFill>
        <p:spPr>
          <a:xfrm>
            <a:off x="165659" y="1059801"/>
            <a:ext cx="8687938" cy="59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of doublet scrubbing beam for LHC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083826" cy="5570665"/>
          </a:xfrm>
        </p:spPr>
        <p:txBody>
          <a:bodyPr>
            <a:normAutofit/>
          </a:bodyPr>
          <a:lstStyle/>
          <a:p>
            <a:pPr marL="469900" indent="-285750"/>
            <a:endParaRPr lang="en-US" dirty="0" smtClean="0"/>
          </a:p>
          <a:p>
            <a:pPr marL="469900" indent="-285750"/>
            <a:r>
              <a:rPr lang="en-US" dirty="0" smtClean="0"/>
              <a:t>LMC </a:t>
            </a:r>
            <a:r>
              <a:rPr lang="en-US" dirty="0"/>
              <a:t>requested the setup of the doublet scrubbing beam for the LHC </a:t>
            </a:r>
            <a:r>
              <a:rPr lang="en-US" dirty="0" smtClean="0"/>
              <a:t>scrubbing (</a:t>
            </a:r>
            <a:r>
              <a:rPr lang="en-US" dirty="0"/>
              <a:t>&gt; 1.6e11 p/doublet) in parallel to physics during two days per week</a:t>
            </a:r>
          </a:p>
          <a:p>
            <a:pPr marL="469900" indent="-285750"/>
            <a:r>
              <a:rPr lang="en-US" dirty="0"/>
              <a:t>The experts (RF longitudinal, transverse damper, transverse machine settings, BI, BQM, …) will be asked to optimize their equipment in a systematic way – each day will be devoted to the setup of a single system</a:t>
            </a:r>
          </a:p>
          <a:p>
            <a:pPr marL="469900" indent="-285750"/>
            <a:r>
              <a:rPr lang="en-US" dirty="0"/>
              <a:t>The goal is to commission this new beam thoroughly, like it was done for the </a:t>
            </a:r>
            <a:r>
              <a:rPr lang="en-US" dirty="0" err="1"/>
              <a:t>Ar</a:t>
            </a:r>
            <a:r>
              <a:rPr lang="en-US" dirty="0"/>
              <a:t>-ion beams in 2014, in order to be ready for the LHC scrubbing run for 25 ns beams in the middle of the year</a:t>
            </a:r>
          </a:p>
          <a:p>
            <a:pPr marL="469900" indent="-285750"/>
            <a:r>
              <a:rPr lang="en-US" dirty="0"/>
              <a:t>This will also help the SPS scrubbing runs, which will profit from the doublet beam</a:t>
            </a:r>
          </a:p>
        </p:txBody>
      </p:sp>
    </p:spTree>
    <p:extLst>
      <p:ext uri="{BB962C8B-B14F-4D97-AF65-F5344CB8AC3E}">
        <p14:creationId xmlns:p14="http://schemas.microsoft.com/office/powerpoint/2010/main" val="5769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Dedicated MDs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Dedicated MDs will be performed on Wednesdays in blocks of 10 hours </a:t>
            </a:r>
          </a:p>
          <a:p>
            <a:r>
              <a:rPr lang="en-US" dirty="0" smtClean="0"/>
              <a:t>Presently about 30 blocks scheduled, practically each week</a:t>
            </a:r>
          </a:p>
          <a:p>
            <a:r>
              <a:rPr lang="en-US" dirty="0" smtClean="0"/>
              <a:t>Main focus of the activities will be</a:t>
            </a:r>
          </a:p>
          <a:p>
            <a:pPr lvl="1"/>
            <a:r>
              <a:rPr lang="en-US" dirty="0" smtClean="0"/>
              <a:t>Performance optimization and performance reach of the 25 ns operational LHC beam</a:t>
            </a:r>
          </a:p>
          <a:p>
            <a:pPr lvl="1"/>
            <a:r>
              <a:rPr lang="en-US" dirty="0" smtClean="0"/>
              <a:t>Electron cloud (in view of LIU scrubbing vs. coating decision, including instabilities and beam quality)</a:t>
            </a:r>
          </a:p>
          <a:p>
            <a:pPr lvl="1"/>
            <a:r>
              <a:rPr lang="en-US" dirty="0" smtClean="0"/>
              <a:t>Longitudinal beam dynamics studies (in view of impedance identification and understanding of intensity limitations)</a:t>
            </a:r>
          </a:p>
          <a:p>
            <a:pPr lvl="1"/>
            <a:r>
              <a:rPr lang="en-US" dirty="0" smtClean="0"/>
              <a:t>Coasting beam studies (</a:t>
            </a:r>
            <a:r>
              <a:rPr lang="en-US" dirty="0" err="1" smtClean="0"/>
              <a:t>emittance</a:t>
            </a:r>
            <a:r>
              <a:rPr lang="en-US" dirty="0" smtClean="0"/>
              <a:t> growth in view of crab cavities experiments, collimator studies)</a:t>
            </a:r>
          </a:p>
          <a:p>
            <a:pPr lvl="1"/>
            <a:r>
              <a:rPr lang="en-US" dirty="0" smtClean="0"/>
              <a:t>Space charge (study the maximum acceptable space charge tune spread)</a:t>
            </a:r>
          </a:p>
          <a:p>
            <a:pPr lvl="1"/>
            <a:r>
              <a:rPr lang="en-US" dirty="0" smtClean="0"/>
              <a:t>Qualification of new LIU beam types (e.g. 80 bunch scheme, 8b+4e, …)</a:t>
            </a:r>
          </a:p>
          <a:p>
            <a:pPr lvl="1"/>
            <a:r>
              <a:rPr lang="en-US" dirty="0" smtClean="0"/>
              <a:t>800 MHz LL RF </a:t>
            </a:r>
          </a:p>
          <a:p>
            <a:pPr lvl="1"/>
            <a:r>
              <a:rPr lang="en-US" dirty="0" smtClean="0"/>
              <a:t>COLDEX (request of 5 dedicated blocks)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Up to 4 days of parallel MD per week</a:t>
            </a:r>
          </a:p>
          <a:p>
            <a:r>
              <a:rPr lang="en-US" dirty="0" smtClean="0"/>
              <a:t>Maybe this year it would be good to have again each week devoted to a single subject … </a:t>
            </a:r>
          </a:p>
          <a:p>
            <a:pPr lvl="1"/>
            <a:r>
              <a:rPr lang="en-US" dirty="0" smtClean="0"/>
              <a:t>This could be more efficient rather than having different days assigned to different studies</a:t>
            </a:r>
          </a:p>
          <a:p>
            <a:r>
              <a:rPr lang="en-US" dirty="0" smtClean="0"/>
              <a:t>Main activities</a:t>
            </a:r>
          </a:p>
          <a:p>
            <a:pPr lvl="1"/>
            <a:r>
              <a:rPr lang="en-US" dirty="0" smtClean="0"/>
              <a:t>Impedance measurements in transverse and longitudinal planes</a:t>
            </a:r>
          </a:p>
          <a:p>
            <a:pPr lvl="1"/>
            <a:r>
              <a:rPr lang="en-US" dirty="0" smtClean="0"/>
              <a:t>Instability studies on short cycles (flat bottom or fast ramp) in transverse and longitudinal plane</a:t>
            </a:r>
          </a:p>
          <a:p>
            <a:pPr lvl="1"/>
            <a:r>
              <a:rPr lang="en-US" dirty="0" smtClean="0"/>
              <a:t>Electron cloud instability on short flat bottom cycle with 2 injections</a:t>
            </a:r>
          </a:p>
          <a:p>
            <a:pPr lvl="1"/>
            <a:r>
              <a:rPr lang="en-US" dirty="0" smtClean="0"/>
              <a:t>SPS machine modeling (linear and non-linear optics)</a:t>
            </a:r>
          </a:p>
          <a:p>
            <a:pPr lvl="1"/>
            <a:r>
              <a:rPr lang="en-US" dirty="0" smtClean="0"/>
              <a:t>Space charge, transverse with high brightness beams (Pure batch compression) and longitudinal (with different energies)</a:t>
            </a:r>
          </a:p>
          <a:p>
            <a:pPr lvl="1"/>
            <a:r>
              <a:rPr lang="en-US" dirty="0" smtClean="0"/>
              <a:t>BI (BGI, BSRT, wire scanner calibration, matching monitor, …)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7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 MD requests?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online tool is available to collect, organize and manage MD requests</a:t>
            </a:r>
          </a:p>
          <a:p>
            <a:pPr lvl="1"/>
            <a:r>
              <a:rPr lang="en-US" dirty="0"/>
              <a:t>The tool is brand-new and there are still features being </a:t>
            </a:r>
            <a:r>
              <a:rPr lang="en-US" dirty="0" smtClean="0"/>
              <a:t>added</a:t>
            </a:r>
          </a:p>
          <a:p>
            <a:pPr lvl="1"/>
            <a:r>
              <a:rPr lang="en-US" dirty="0"/>
              <a:t>Scheduling and beam requests </a:t>
            </a:r>
            <a:r>
              <a:rPr lang="en-US" dirty="0" smtClean="0"/>
              <a:t>to pre-injectors will </a:t>
            </a:r>
            <a:r>
              <a:rPr lang="en-US" dirty="0"/>
              <a:t>be done with the same tool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http://md-</a:t>
            </a:r>
            <a:r>
              <a:rPr lang="en-US" dirty="0" smtClean="0">
                <a:hlinkClick r:id="rId2"/>
              </a:rPr>
              <a:t>coord.web.cern.ch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 MD requests?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online tool is available to collect, organize and manage MD requests</a:t>
            </a:r>
          </a:p>
          <a:p>
            <a:pPr lvl="1"/>
            <a:r>
              <a:rPr lang="en-US" dirty="0"/>
              <a:t>The tool is brand-new and there are still features being </a:t>
            </a:r>
            <a:r>
              <a:rPr lang="en-US" dirty="0" smtClean="0"/>
              <a:t>added</a:t>
            </a:r>
          </a:p>
          <a:p>
            <a:pPr lvl="1"/>
            <a:r>
              <a:rPr lang="en-US" dirty="0"/>
              <a:t>Scheduling and beam requests </a:t>
            </a:r>
            <a:r>
              <a:rPr lang="en-US" dirty="0" smtClean="0"/>
              <a:t>to pre-injectors will </a:t>
            </a:r>
            <a:r>
              <a:rPr lang="en-US" dirty="0"/>
              <a:t>be done with the same tool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Screen Shot 2015-01-28 at 16.2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59"/>
            <a:ext cx="9144000" cy="502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1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32746</TotalTime>
  <Words>552</Words>
  <Application>Microsoft Macintosh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LIU_PowerPoint_Template</vt:lpstr>
      <vt:lpstr>Planning of the SPS MDs for 2015</vt:lpstr>
      <vt:lpstr> Injector schedule 2015 v1.0</vt:lpstr>
      <vt:lpstr> Injector schedule 2015 v1.0</vt:lpstr>
      <vt:lpstr>Setup of doublet scrubbing beam for LHC</vt:lpstr>
      <vt:lpstr>Dedicated MDs</vt:lpstr>
      <vt:lpstr>Parallel MDs</vt:lpstr>
      <vt:lpstr>How to submit MD requests?</vt:lpstr>
      <vt:lpstr>How to submit MD requests?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1087</cp:revision>
  <dcterms:created xsi:type="dcterms:W3CDTF">2013-04-17T22:56:34Z</dcterms:created>
  <dcterms:modified xsi:type="dcterms:W3CDTF">2015-01-29T17:41:07Z</dcterms:modified>
  <cp:category/>
</cp:coreProperties>
</file>