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25"/>
  </p:notesMasterIdLst>
  <p:handoutMasterIdLst>
    <p:handoutMasterId r:id="rId26"/>
  </p:handoutMasterIdLst>
  <p:sldIdLst>
    <p:sldId id="275" r:id="rId2"/>
    <p:sldId id="465" r:id="rId3"/>
    <p:sldId id="507" r:id="rId4"/>
    <p:sldId id="510" r:id="rId5"/>
    <p:sldId id="511" r:id="rId6"/>
    <p:sldId id="512" r:id="rId7"/>
    <p:sldId id="513" r:id="rId8"/>
    <p:sldId id="518" r:id="rId9"/>
    <p:sldId id="514" r:id="rId10"/>
    <p:sldId id="517" r:id="rId11"/>
    <p:sldId id="515" r:id="rId12"/>
    <p:sldId id="519" r:id="rId13"/>
    <p:sldId id="522" r:id="rId14"/>
    <p:sldId id="521" r:id="rId15"/>
    <p:sldId id="523" r:id="rId16"/>
    <p:sldId id="524" r:id="rId17"/>
    <p:sldId id="525" r:id="rId18"/>
    <p:sldId id="526" r:id="rId19"/>
    <p:sldId id="527" r:id="rId20"/>
    <p:sldId id="528" r:id="rId21"/>
    <p:sldId id="520" r:id="rId22"/>
    <p:sldId id="516" r:id="rId23"/>
    <p:sldId id="280" r:id="rId24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B4B2"/>
    <a:srgbClr val="0000FF"/>
    <a:srgbClr val="2C8447"/>
    <a:srgbClr val="0E3F84"/>
    <a:srgbClr val="6889AD"/>
    <a:srgbClr val="848584"/>
    <a:srgbClr val="22B6FF"/>
    <a:srgbClr val="E23FDD"/>
    <a:srgbClr val="DE33E6"/>
    <a:srgbClr val="00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1" autoAdjust="0"/>
    <p:restoredTop sz="94714" autoAdjust="0"/>
  </p:normalViewPr>
  <p:slideViewPr>
    <p:cSldViewPr snapToGrid="0" snapToObjects="1">
      <p:cViewPr varScale="1">
        <p:scale>
          <a:sx n="125" d="100"/>
          <a:sy n="125" d="100"/>
        </p:scale>
        <p:origin x="11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rgbClr val="191919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291938"/>
            <a:ext cx="8701471" cy="146530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2015 SPS Scrubbing Run </a:t>
            </a:r>
            <a:r>
              <a:rPr lang="en-US" sz="3000" smtClean="0"/>
              <a:t>week 16 and 17</a:t>
            </a:r>
            <a:endParaRPr lang="en-US" sz="3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2667" y="3296712"/>
            <a:ext cx="8701471" cy="261684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Bartosik</a:t>
            </a:r>
            <a:r>
              <a:rPr lang="en-US" dirty="0">
                <a:solidFill>
                  <a:schemeClr val="bg1"/>
                </a:solidFill>
              </a:rPr>
              <a:t>, G. </a:t>
            </a:r>
            <a:r>
              <a:rPr lang="en-US" dirty="0" err="1">
                <a:solidFill>
                  <a:schemeClr val="bg1"/>
                </a:solidFill>
              </a:rPr>
              <a:t>Iadarola</a:t>
            </a:r>
            <a:r>
              <a:rPr lang="en-US" dirty="0">
                <a:solidFill>
                  <a:schemeClr val="bg1"/>
                </a:solidFill>
              </a:rPr>
              <a:t>, K. Li, L. </a:t>
            </a:r>
            <a:r>
              <a:rPr lang="en-US" dirty="0" err="1" smtClean="0">
                <a:solidFill>
                  <a:schemeClr val="bg1"/>
                </a:solidFill>
              </a:rPr>
              <a:t>Mether</a:t>
            </a:r>
            <a:r>
              <a:rPr lang="en-US" dirty="0" smtClean="0">
                <a:solidFill>
                  <a:schemeClr val="bg1"/>
                </a:solidFill>
              </a:rPr>
              <a:t>, 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Romano, G. Rumolo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M. Schenk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Transverse damper: W. </a:t>
            </a:r>
            <a:r>
              <a:rPr lang="en-US" dirty="0" err="1" smtClean="0">
                <a:solidFill>
                  <a:schemeClr val="bg1"/>
                </a:solidFill>
              </a:rPr>
              <a:t>Höfle</a:t>
            </a:r>
            <a:r>
              <a:rPr lang="en-US" dirty="0" smtClean="0">
                <a:solidFill>
                  <a:schemeClr val="bg1"/>
                </a:solidFill>
              </a:rPr>
              <a:t>, G. </a:t>
            </a:r>
            <a:r>
              <a:rPr lang="en-US" dirty="0" err="1" smtClean="0">
                <a:solidFill>
                  <a:schemeClr val="bg1"/>
                </a:solidFill>
              </a:rPr>
              <a:t>Kotzian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RF team: </a:t>
            </a:r>
            <a:r>
              <a:rPr lang="en-US" dirty="0">
                <a:solidFill>
                  <a:schemeClr val="bg1"/>
                </a:solidFill>
              </a:rPr>
              <a:t>T. </a:t>
            </a:r>
            <a:r>
              <a:rPr lang="en-US" dirty="0" err="1">
                <a:solidFill>
                  <a:schemeClr val="bg1"/>
                </a:solidFill>
              </a:rPr>
              <a:t>Argyropoulos</a:t>
            </a:r>
            <a:r>
              <a:rPr lang="en-US" dirty="0" smtClean="0">
                <a:solidFill>
                  <a:schemeClr val="bg1"/>
                </a:solidFill>
              </a:rPr>
              <a:t>, 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Bohl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J. Esteban, Müller, A. </a:t>
            </a:r>
            <a:r>
              <a:rPr lang="en-US" dirty="0" err="1" smtClean="0">
                <a:solidFill>
                  <a:schemeClr val="bg1"/>
                </a:solidFill>
              </a:rPr>
              <a:t>Lasheen</a:t>
            </a:r>
            <a:r>
              <a:rPr lang="en-US" dirty="0" smtClean="0">
                <a:solidFill>
                  <a:schemeClr val="bg1"/>
                </a:solidFill>
              </a:rPr>
              <a:t>, E</a:t>
            </a:r>
            <a:r>
              <a:rPr lang="en-US" dirty="0">
                <a:solidFill>
                  <a:schemeClr val="bg1"/>
                </a:solidFill>
              </a:rPr>
              <a:t>. </a:t>
            </a:r>
            <a:r>
              <a:rPr lang="en-US" dirty="0" err="1" smtClean="0">
                <a:solidFill>
                  <a:schemeClr val="bg1"/>
                </a:solidFill>
              </a:rPr>
              <a:t>Shaposhnikova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SPS OP: K. </a:t>
            </a:r>
            <a:r>
              <a:rPr lang="en-US" dirty="0" err="1" smtClean="0">
                <a:solidFill>
                  <a:schemeClr val="bg1"/>
                </a:solidFill>
              </a:rPr>
              <a:t>Cornelis</a:t>
            </a:r>
            <a:r>
              <a:rPr lang="en-US" dirty="0" smtClean="0">
                <a:solidFill>
                  <a:schemeClr val="bg1"/>
                </a:solidFill>
              </a:rPr>
              <a:t>, V. </a:t>
            </a:r>
            <a:r>
              <a:rPr lang="en-US" dirty="0" err="1" smtClean="0">
                <a:solidFill>
                  <a:schemeClr val="bg1"/>
                </a:solidFill>
              </a:rPr>
              <a:t>Kain</a:t>
            </a:r>
            <a:r>
              <a:rPr lang="en-US" dirty="0" smtClean="0">
                <a:solidFill>
                  <a:schemeClr val="bg1"/>
                </a:solidFill>
              </a:rPr>
              <a:t>, SPS operation crew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Vacuum: M. </a:t>
            </a:r>
            <a:r>
              <a:rPr lang="en-US" dirty="0" err="1" smtClean="0">
                <a:solidFill>
                  <a:schemeClr val="bg1"/>
                </a:solidFill>
              </a:rPr>
              <a:t>Taborelli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Thanks to: G. </a:t>
            </a:r>
            <a:r>
              <a:rPr lang="en-US" dirty="0" err="1" smtClean="0">
                <a:solidFill>
                  <a:schemeClr val="bg1"/>
                </a:solidFill>
              </a:rPr>
              <a:t>Arduini</a:t>
            </a:r>
            <a:r>
              <a:rPr lang="en-US" dirty="0" smtClean="0">
                <a:solidFill>
                  <a:schemeClr val="bg1"/>
                </a:solidFill>
              </a:rPr>
              <a:t>, E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Carlier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Damerau</a:t>
            </a:r>
            <a:r>
              <a:rPr lang="en-US" dirty="0" smtClean="0">
                <a:solidFill>
                  <a:schemeClr val="bg1"/>
                </a:solidFill>
              </a:rPr>
              <a:t>, L. </a:t>
            </a:r>
            <a:r>
              <a:rPr lang="en-US" dirty="0" err="1" smtClean="0">
                <a:solidFill>
                  <a:schemeClr val="bg1"/>
                </a:solidFill>
              </a:rPr>
              <a:t>Ducimetiere</a:t>
            </a:r>
            <a:r>
              <a:rPr lang="en-US" dirty="0" smtClean="0">
                <a:solidFill>
                  <a:schemeClr val="bg1"/>
                </a:solidFill>
              </a:rPr>
              <a:t>, A. Findlay, S. </a:t>
            </a:r>
            <a:r>
              <a:rPr lang="en-US" dirty="0" err="1" smtClean="0">
                <a:solidFill>
                  <a:schemeClr val="bg1"/>
                </a:solidFill>
              </a:rPr>
              <a:t>Gilardoni</a:t>
            </a:r>
            <a:r>
              <a:rPr lang="en-US" dirty="0" smtClean="0">
                <a:solidFill>
                  <a:schemeClr val="bg1"/>
                </a:solidFill>
              </a:rPr>
              <a:t>, B</a:t>
            </a:r>
            <a:r>
              <a:rPr lang="en-US" dirty="0">
                <a:solidFill>
                  <a:schemeClr val="bg1"/>
                </a:solidFill>
              </a:rPr>
              <a:t>. Goddard, </a:t>
            </a:r>
            <a:r>
              <a:rPr lang="en-US" dirty="0" smtClean="0">
                <a:solidFill>
                  <a:schemeClr val="bg1"/>
                </a:solidFill>
              </a:rPr>
              <a:t>A. Guerrero, S. Hancock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M. </a:t>
            </a:r>
            <a:r>
              <a:rPr lang="en-US" dirty="0" err="1" smtClean="0">
                <a:solidFill>
                  <a:schemeClr val="bg1"/>
                </a:solidFill>
              </a:rPr>
              <a:t>Meddahi</a:t>
            </a:r>
            <a:r>
              <a:rPr lang="en-US" dirty="0" smtClean="0">
                <a:solidFill>
                  <a:schemeClr val="bg1"/>
                </a:solidFill>
              </a:rPr>
              <a:t>, E. </a:t>
            </a:r>
            <a:r>
              <a:rPr lang="en-US" dirty="0" err="1" smtClean="0">
                <a:solidFill>
                  <a:schemeClr val="bg1"/>
                </a:solidFill>
              </a:rPr>
              <a:t>Métral</a:t>
            </a:r>
            <a:r>
              <a:rPr lang="en-US" dirty="0" smtClean="0">
                <a:solidFill>
                  <a:schemeClr val="bg1"/>
                </a:solidFill>
              </a:rPr>
              <a:t>, B. </a:t>
            </a:r>
            <a:r>
              <a:rPr lang="en-US" dirty="0" err="1" smtClean="0">
                <a:solidFill>
                  <a:schemeClr val="bg1"/>
                </a:solidFill>
              </a:rPr>
              <a:t>Mikulec</a:t>
            </a:r>
            <a:r>
              <a:rPr lang="en-US" dirty="0" smtClean="0">
                <a:solidFill>
                  <a:schemeClr val="bg1"/>
                </a:solidFill>
              </a:rPr>
              <a:t>, G. </a:t>
            </a:r>
            <a:r>
              <a:rPr lang="en-US" dirty="0" err="1" smtClean="0">
                <a:solidFill>
                  <a:schemeClr val="bg1"/>
                </a:solidFill>
              </a:rPr>
              <a:t>Papotti</a:t>
            </a:r>
            <a:r>
              <a:rPr lang="en-US" dirty="0" smtClean="0">
                <a:solidFill>
                  <a:schemeClr val="bg1"/>
                </a:solidFill>
              </a:rPr>
              <a:t>, E. </a:t>
            </a:r>
            <a:r>
              <a:rPr lang="en-US" dirty="0" err="1" smtClean="0">
                <a:solidFill>
                  <a:schemeClr val="bg1"/>
                </a:solidFill>
              </a:rPr>
              <a:t>Piselli</a:t>
            </a:r>
            <a:r>
              <a:rPr lang="en-US" dirty="0" smtClean="0">
                <a:solidFill>
                  <a:schemeClr val="bg1"/>
                </a:solidFill>
              </a:rPr>
              <a:t>, B. </a:t>
            </a:r>
            <a:r>
              <a:rPr lang="en-US" dirty="0" err="1" smtClean="0">
                <a:solidFill>
                  <a:schemeClr val="bg1"/>
                </a:solidFill>
              </a:rPr>
              <a:t>Salvant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… and thanks to the PS complex for the preparation of the challenging beams!!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667" y="6420107"/>
            <a:ext cx="565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LIU-SPS Coordination Meeting, May 13,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16: </a:t>
            </a:r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1036" y="5503693"/>
            <a:ext cx="7889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2.0e11 p/b injected, at the limit of stability, significant electron cloud </a:t>
            </a:r>
            <a:r>
              <a:rPr lang="en-US" dirty="0"/>
              <a:t>signature </a:t>
            </a:r>
            <a:r>
              <a:rPr lang="en-US" dirty="0" smtClean="0"/>
              <a:t>on </a:t>
            </a:r>
            <a:r>
              <a:rPr lang="en-US" dirty="0"/>
              <a:t>loss pattern.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ym typeface="Wingdings"/>
              </a:rPr>
              <a:t>Emittance</a:t>
            </a:r>
            <a:r>
              <a:rPr lang="en-US" dirty="0" smtClean="0">
                <a:sym typeface="Wingdings"/>
              </a:rPr>
              <a:t> measurements at high intensity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8"/>
          <a:stretch/>
        </p:blipFill>
        <p:spPr>
          <a:xfrm>
            <a:off x="727801" y="1244600"/>
            <a:ext cx="7719022" cy="4175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68305" r="51452"/>
          <a:stretch/>
        </p:blipFill>
        <p:spPr>
          <a:xfrm>
            <a:off x="4451350" y="3314473"/>
            <a:ext cx="3346450" cy="21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I_2015W16_overview_summary_intermediate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692"/>
            <a:ext cx="9144000" cy="1959429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16: </a:t>
            </a:r>
            <a:r>
              <a:rPr lang="en-US" dirty="0" smtClean="0"/>
              <a:t>highlights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888595" y="2142223"/>
            <a:ext cx="153950" cy="8979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6789" y="4066380"/>
            <a:ext cx="3218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Sweep scrubbing with several batches of doublet beam.</a:t>
            </a:r>
          </a:p>
          <a:p>
            <a:r>
              <a:rPr lang="en-US" dirty="0" smtClean="0"/>
              <a:t>Beam horizontally displaced either by radial steering or by orbit bumps over full arcs.</a:t>
            </a:r>
          </a:p>
          <a:p>
            <a:r>
              <a:rPr lang="en-US" dirty="0" smtClean="0"/>
              <a:t>Large pressure rises observed in ‘swept’ arcs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835" y="3031185"/>
            <a:ext cx="3886329" cy="3094557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83565" r="1735"/>
          <a:stretch/>
        </p:blipFill>
        <p:spPr>
          <a:xfrm>
            <a:off x="3770418" y="6179757"/>
            <a:ext cx="4476982" cy="56279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5888595" y="2680986"/>
            <a:ext cx="564484" cy="3591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</a:t>
            </a:r>
            <a:r>
              <a:rPr lang="en-US" dirty="0" smtClean="0"/>
              <a:t>17: highlights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493" y="1218610"/>
            <a:ext cx="7675002" cy="4682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Main highlights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Gradual improvement observed on beam with up to 2.0e11 p/b </a:t>
            </a:r>
            <a:r>
              <a:rPr lang="en-US" dirty="0" smtClean="0">
                <a:sym typeface="Wingdings"/>
              </a:rPr>
              <a:t> Observation over long </a:t>
            </a:r>
            <a:r>
              <a:rPr lang="en-US" dirty="0">
                <a:sym typeface="Wingdings"/>
              </a:rPr>
              <a:t>time spans without </a:t>
            </a:r>
            <a:r>
              <a:rPr lang="en-US" dirty="0" smtClean="0">
                <a:sym typeface="Wingdings"/>
              </a:rPr>
              <a:t>trims (same machine conditions), lower </a:t>
            </a:r>
            <a:r>
              <a:rPr lang="en-US" dirty="0">
                <a:sym typeface="Wingdings"/>
              </a:rPr>
              <a:t>losses, better </a:t>
            </a:r>
            <a:r>
              <a:rPr lang="en-US" dirty="0" smtClean="0">
                <a:sym typeface="Wingdings"/>
              </a:rPr>
              <a:t>lifetime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ym typeface="Wingdings"/>
              </a:rPr>
              <a:t>Combined effect of optimization and scrubbing?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Vacuum interlock on MKP4 raised to </a:t>
            </a:r>
            <a:r>
              <a:rPr lang="en-US" dirty="0" smtClean="0"/>
              <a:t>7e-7 mbar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Gives </a:t>
            </a:r>
            <a:r>
              <a:rPr lang="en-US" dirty="0"/>
              <a:t>more margin (few hours run with 2e11 p/b beam), </a:t>
            </a:r>
            <a:endParaRPr lang="en-US" dirty="0" smtClean="0"/>
          </a:p>
          <a:p>
            <a:pPr lvl="2">
              <a:spcBef>
                <a:spcPts val="600"/>
              </a:spcBef>
            </a:pPr>
            <a:r>
              <a:rPr lang="en-US" dirty="0" smtClean="0"/>
              <a:t>When limit reached, it was attempted to keep running just below, </a:t>
            </a:r>
            <a:r>
              <a:rPr lang="en-US" dirty="0"/>
              <a:t>temperatures </a:t>
            </a:r>
            <a:r>
              <a:rPr lang="en-US" dirty="0" smtClean="0"/>
              <a:t>@MKP4 above </a:t>
            </a:r>
            <a:r>
              <a:rPr lang="en-US" dirty="0"/>
              <a:t>50</a:t>
            </a:r>
            <a:r>
              <a:rPr lang="en-US" baseline="30000" dirty="0"/>
              <a:t>o </a:t>
            </a:r>
            <a:r>
              <a:rPr lang="en-US" dirty="0"/>
              <a:t>C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Intensity scan with beam characterization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</a:t>
            </a:r>
            <a:r>
              <a:rPr lang="en-US" dirty="0" smtClean="0"/>
              <a:t>ests of beam stability with different </a:t>
            </a:r>
            <a:r>
              <a:rPr lang="en-US" dirty="0" err="1" smtClean="0"/>
              <a:t>chroma</a:t>
            </a:r>
            <a:r>
              <a:rPr lang="en-US" dirty="0" smtClean="0"/>
              <a:t> and </a:t>
            </a:r>
            <a:r>
              <a:rPr lang="en-US" dirty="0" err="1" smtClean="0"/>
              <a:t>octupole</a:t>
            </a:r>
            <a:r>
              <a:rPr lang="en-US" dirty="0" smtClean="0"/>
              <a:t> settings.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Chroma calibration with single bunch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Continuation of sweep scrubbing with both doublets and high intensity beam again based on 1) radial steering, or 2) creating orbit bumps over entire SPS arcs.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Voltage ramp to 7 MV to shorten bunches and enhance the electron cloud</a:t>
            </a:r>
          </a:p>
        </p:txBody>
      </p:sp>
    </p:spTree>
    <p:extLst>
      <p:ext uri="{BB962C8B-B14F-4D97-AF65-F5344CB8AC3E}">
        <p14:creationId xmlns:p14="http://schemas.microsoft.com/office/powerpoint/2010/main" val="17525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</a:t>
            </a:r>
            <a:r>
              <a:rPr lang="en-US" dirty="0" smtClean="0"/>
              <a:t>17: highlights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493" y="1218610"/>
            <a:ext cx="7675002" cy="4682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Main highlights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Gradual improvement observed on beam with up to 2.0e11 p/b </a:t>
            </a:r>
            <a:r>
              <a:rPr lang="en-US" dirty="0" smtClean="0">
                <a:sym typeface="Wingdings"/>
              </a:rPr>
              <a:t> Observation over long </a:t>
            </a:r>
            <a:r>
              <a:rPr lang="en-US" dirty="0">
                <a:sym typeface="Wingdings"/>
              </a:rPr>
              <a:t>time spans without trims (same machine conditions), </a:t>
            </a:r>
            <a:r>
              <a:rPr lang="en-US" dirty="0" smtClean="0">
                <a:sym typeface="Wingdings"/>
              </a:rPr>
              <a:t>lower </a:t>
            </a:r>
            <a:r>
              <a:rPr lang="en-US" dirty="0">
                <a:sym typeface="Wingdings"/>
              </a:rPr>
              <a:t>losses, better </a:t>
            </a:r>
            <a:r>
              <a:rPr lang="en-US" dirty="0" smtClean="0">
                <a:sym typeface="Wingdings"/>
              </a:rPr>
              <a:t>lifetime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ym typeface="Wingdings"/>
              </a:rPr>
              <a:t>Combined effect of optimization and scrubbing?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Vacuum interlock on MKP4 raised to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7e-7 mbar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Gives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more margin (few hours run with 2e11 p/b beam),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When limit reached, it was attempted to keep running just below,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temperatures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@MKP4 above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50</a:t>
            </a:r>
            <a:r>
              <a:rPr lang="en-US" baseline="30000" dirty="0">
                <a:solidFill>
                  <a:schemeClr val="bg1">
                    <a:lumMod val="75000"/>
                  </a:schemeClr>
                </a:solidFill>
              </a:rPr>
              <a:t>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</a:t>
            </a:r>
            <a:endParaRPr lang="en-US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Intensity scan with beam characterization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ests of beam stability with different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chroma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octupole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settings.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Chroma calibration with single bunch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Continuation of sweep scrubbing with both doublets and high intensity beam again based on 1) radial steering, or 2) creating orbit bumps over entire SPS arcs.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Voltage ramp to 7 MV to shorten bunches and enhance the electron cloud</a:t>
            </a:r>
          </a:p>
        </p:txBody>
      </p:sp>
      <p:pic>
        <p:nvPicPr>
          <p:cNvPr id="2" name="Picture 1" descr="SRII_2015W17_overview_summa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698"/>
            <a:ext cx="9144000" cy="19594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45855" y="3245404"/>
            <a:ext cx="1424039" cy="2334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</a:t>
            </a:r>
            <a:r>
              <a:rPr lang="en-US" dirty="0" smtClean="0"/>
              <a:t>17: highlights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0297" y="5870289"/>
            <a:ext cx="7675002" cy="987711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en-US" dirty="0" smtClean="0"/>
              <a:t>Losses reduced to below 20% at the end of scrubbing period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Rolling back to the same machine settings when 35% losses was measured in Week 16 did not reproduce the same losses </a:t>
            </a:r>
            <a:endParaRPr lang="en-US" dirty="0"/>
          </a:p>
        </p:txBody>
      </p:sp>
      <p:pic>
        <p:nvPicPr>
          <p:cNvPr id="2" name="Picture 1" descr="SPS_SR2015W16_MD3_143005846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93" y="808143"/>
            <a:ext cx="6115992" cy="509666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782580" y="4938658"/>
            <a:ext cx="7979752" cy="25655"/>
          </a:xfrm>
          <a:prstGeom prst="line">
            <a:avLst/>
          </a:prstGeom>
          <a:ln>
            <a:solidFill>
              <a:srgbClr val="336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</a:t>
            </a:r>
            <a:r>
              <a:rPr lang="en-US" dirty="0" smtClean="0"/>
              <a:t>17: highlights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493" y="1218610"/>
            <a:ext cx="7675002" cy="4682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Main highlights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BFBFBF"/>
                </a:solidFill>
              </a:rPr>
              <a:t>Gradual improvement observed on beam with up to 2.0e11 p/b </a:t>
            </a:r>
            <a:r>
              <a:rPr lang="en-US" dirty="0" smtClean="0">
                <a:solidFill>
                  <a:srgbClr val="BFBFBF"/>
                </a:solidFill>
                <a:sym typeface="Wingdings"/>
              </a:rPr>
              <a:t> Observation over long </a:t>
            </a:r>
            <a:r>
              <a:rPr lang="en-US" dirty="0">
                <a:solidFill>
                  <a:srgbClr val="BFBFBF"/>
                </a:solidFill>
                <a:sym typeface="Wingdings"/>
              </a:rPr>
              <a:t>time spans without trims (same machine conditions), lower losses, better </a:t>
            </a:r>
            <a:r>
              <a:rPr lang="en-US" dirty="0" smtClean="0">
                <a:solidFill>
                  <a:srgbClr val="BFBFBF"/>
                </a:solidFill>
                <a:sym typeface="Wingdings"/>
              </a:rPr>
              <a:t>lifetime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rgbClr val="BFBFBF"/>
                </a:solidFill>
                <a:sym typeface="Wingdings"/>
              </a:rPr>
              <a:t>Combined effect of optimization and scrubbing?</a:t>
            </a:r>
            <a:endParaRPr lang="en-US" dirty="0">
              <a:solidFill>
                <a:srgbClr val="BFBFB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BFBFBF"/>
                </a:solidFill>
              </a:rPr>
              <a:t>Vacuum interlock on MKP4 raised to </a:t>
            </a:r>
            <a:r>
              <a:rPr lang="en-US" dirty="0" smtClean="0">
                <a:solidFill>
                  <a:srgbClr val="BFBFBF"/>
                </a:solidFill>
              </a:rPr>
              <a:t>7e-7 mbar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rgbClr val="BFBFBF"/>
                </a:solidFill>
              </a:rPr>
              <a:t>Gives </a:t>
            </a:r>
            <a:r>
              <a:rPr lang="en-US" dirty="0">
                <a:solidFill>
                  <a:srgbClr val="BFBFBF"/>
                </a:solidFill>
              </a:rPr>
              <a:t>more margin (few hours run with 2e11 p/b beam), </a:t>
            </a:r>
            <a:endParaRPr lang="en-US" dirty="0" smtClean="0">
              <a:solidFill>
                <a:srgbClr val="BFBFBF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rgbClr val="BFBFBF"/>
                </a:solidFill>
              </a:rPr>
              <a:t>When limit reached, it was attempted to keep running just below, </a:t>
            </a:r>
            <a:r>
              <a:rPr lang="en-US" dirty="0">
                <a:solidFill>
                  <a:srgbClr val="BFBFBF"/>
                </a:solidFill>
              </a:rPr>
              <a:t>temperatures </a:t>
            </a:r>
            <a:r>
              <a:rPr lang="en-US" dirty="0" smtClean="0">
                <a:solidFill>
                  <a:srgbClr val="BFBFBF"/>
                </a:solidFill>
              </a:rPr>
              <a:t>@MKP4 above </a:t>
            </a:r>
            <a:r>
              <a:rPr lang="en-US" dirty="0">
                <a:solidFill>
                  <a:srgbClr val="BFBFBF"/>
                </a:solidFill>
              </a:rPr>
              <a:t>50</a:t>
            </a:r>
            <a:r>
              <a:rPr lang="en-US" baseline="30000" dirty="0">
                <a:solidFill>
                  <a:srgbClr val="BFBFBF"/>
                </a:solidFill>
              </a:rPr>
              <a:t>o </a:t>
            </a:r>
            <a:r>
              <a:rPr lang="en-US" dirty="0">
                <a:solidFill>
                  <a:srgbClr val="BFBFBF"/>
                </a:solidFill>
              </a:rPr>
              <a:t>C</a:t>
            </a:r>
            <a:endParaRPr lang="en-US" baseline="30000" dirty="0">
              <a:solidFill>
                <a:srgbClr val="BFBFB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Intensity scan with beam characterization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</a:t>
            </a:r>
            <a:r>
              <a:rPr lang="en-US" dirty="0" smtClean="0"/>
              <a:t>ests of beam stability with different </a:t>
            </a:r>
            <a:r>
              <a:rPr lang="en-US" dirty="0" err="1" smtClean="0"/>
              <a:t>chroma</a:t>
            </a:r>
            <a:r>
              <a:rPr lang="en-US" dirty="0" smtClean="0"/>
              <a:t> and </a:t>
            </a:r>
            <a:r>
              <a:rPr lang="en-US" dirty="0" err="1" smtClean="0"/>
              <a:t>octupole</a:t>
            </a:r>
            <a:r>
              <a:rPr lang="en-US" dirty="0" smtClean="0"/>
              <a:t> settings.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BFBFBF"/>
                </a:solidFill>
              </a:rPr>
              <a:t>Chroma calibration with single bunch</a:t>
            </a:r>
            <a:endParaRPr lang="en-US" dirty="0">
              <a:solidFill>
                <a:srgbClr val="BFBFB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BFBFBF"/>
                </a:solidFill>
              </a:rPr>
              <a:t>Continuation of sweep scrubbing with both doublets and high intensity beam again based on 1) radial steering, or 2) creating orbit bumps over entire SPS arcs.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BFBFBF"/>
                </a:solidFill>
              </a:rPr>
              <a:t>Voltage ramp to 7 MV to shorten bunches and enhance the electron cloud</a:t>
            </a:r>
          </a:p>
        </p:txBody>
      </p:sp>
      <p:pic>
        <p:nvPicPr>
          <p:cNvPr id="4" name="Picture 3" descr="SRII_2015W17_overview_summa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0358"/>
            <a:ext cx="9144000" cy="19594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01058" y="4707760"/>
            <a:ext cx="1359512" cy="923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</a:t>
            </a:r>
            <a:r>
              <a:rPr lang="en-US" dirty="0" smtClean="0"/>
              <a:t>17: highlights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/>
          <a:stretch/>
        </p:blipFill>
        <p:spPr>
          <a:xfrm>
            <a:off x="792000" y="800100"/>
            <a:ext cx="7560000" cy="60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</a:t>
            </a:r>
            <a:r>
              <a:rPr lang="en-US" dirty="0" smtClean="0"/>
              <a:t>17: highlights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3"/>
          <a:stretch/>
        </p:blipFill>
        <p:spPr>
          <a:xfrm>
            <a:off x="792000" y="793750"/>
            <a:ext cx="7560000" cy="60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</a:t>
            </a:r>
            <a:r>
              <a:rPr lang="en-US" dirty="0" smtClean="0"/>
              <a:t>17: highlights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"/>
          <a:stretch/>
        </p:blipFill>
        <p:spPr>
          <a:xfrm>
            <a:off x="792000" y="774700"/>
            <a:ext cx="7560000" cy="60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</a:t>
            </a:r>
            <a:r>
              <a:rPr lang="en-US" dirty="0" smtClean="0"/>
              <a:t>17: highlights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/>
          <a:stretch/>
        </p:blipFill>
        <p:spPr>
          <a:xfrm>
            <a:off x="792000" y="755650"/>
            <a:ext cx="7560000" cy="60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714"/>
            <a:ext cx="9144000" cy="3429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</a:t>
            </a:r>
            <a:r>
              <a:rPr lang="en-US" dirty="0" smtClean="0"/>
              <a:t>weeks 16 &amp; 17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492" y="4421119"/>
            <a:ext cx="8014331" cy="2236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Overview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Total accumulated beam current from </a:t>
            </a:r>
            <a:r>
              <a:rPr lang="en-US" b="1" dirty="0" smtClean="0">
                <a:solidFill>
                  <a:srgbClr val="0000FF"/>
                </a:solidFill>
              </a:rPr>
              <a:t>Monday 13 April, 8:00 to Monday 27 April, 8:00</a:t>
            </a:r>
            <a:r>
              <a:rPr lang="en-US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Beam availability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Few longer stops (PSB BLMs + COLDEX intervention, Linac2 fault, set up of NA)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S</a:t>
            </a:r>
            <a:r>
              <a:rPr lang="en-US" sz="1400" dirty="0" smtClean="0"/>
              <a:t>lope slowdown usually due to vacuum interlock on MKP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Comparison with previous (2014) scrubbing runs 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669146" y="1269934"/>
            <a:ext cx="5297087" cy="2591199"/>
            <a:chOff x="3669146" y="1269934"/>
            <a:chExt cx="5297087" cy="2591199"/>
          </a:xfrm>
        </p:grpSpPr>
        <p:sp>
          <p:nvSpPr>
            <p:cNvPr id="7" name="Rectangle 6"/>
            <p:cNvSpPr/>
            <p:nvPr/>
          </p:nvSpPr>
          <p:spPr>
            <a:xfrm>
              <a:off x="3694805" y="1295596"/>
              <a:ext cx="1218772" cy="256553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49973" y="1295596"/>
              <a:ext cx="1416260" cy="256553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69146" y="1269934"/>
              <a:ext cx="1334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PSB BLMs + COLDEX access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88461" y="1304170"/>
              <a:ext cx="1334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Linac2 fault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7988" y="1269934"/>
            <a:ext cx="7681372" cy="2599773"/>
            <a:chOff x="477988" y="1269934"/>
            <a:chExt cx="7681372" cy="2599773"/>
          </a:xfrm>
        </p:grpSpPr>
        <p:sp>
          <p:nvSpPr>
            <p:cNvPr id="10" name="Rectangle 9"/>
            <p:cNvSpPr/>
            <p:nvPr/>
          </p:nvSpPr>
          <p:spPr>
            <a:xfrm>
              <a:off x="691226" y="1295596"/>
              <a:ext cx="643009" cy="2565537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056536">
              <a:off x="477988" y="2675201"/>
              <a:ext cx="1386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3366FF"/>
                  </a:solidFill>
                </a:rPr>
                <a:t>Linac2 fault</a:t>
              </a:r>
              <a:endParaRPr lang="en-US" sz="1400" dirty="0">
                <a:solidFill>
                  <a:srgbClr val="3366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60103" y="1304170"/>
              <a:ext cx="747193" cy="2565537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5730" y="2468424"/>
              <a:ext cx="8870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3366FF"/>
                  </a:solidFill>
                </a:rPr>
                <a:t>PS POPS + water leak</a:t>
              </a:r>
              <a:endParaRPr lang="en-US" sz="1400" dirty="0">
                <a:solidFill>
                  <a:srgbClr val="3366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06964" y="1269934"/>
              <a:ext cx="1252396" cy="2565537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19792" y="2491901"/>
              <a:ext cx="1239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3366FF"/>
                  </a:solidFill>
                </a:rPr>
                <a:t>Stop for cool-down</a:t>
              </a:r>
              <a:endParaRPr lang="en-US" sz="1400" dirty="0">
                <a:solidFill>
                  <a:srgbClr val="3366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85627" y="1295596"/>
              <a:ext cx="1921064" cy="2565537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83598" y="1805065"/>
              <a:ext cx="1239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3366FF"/>
                  </a:solidFill>
                </a:rPr>
                <a:t>Set up of fixed target beam</a:t>
              </a:r>
              <a:endParaRPr lang="en-US" sz="14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</a:t>
            </a:r>
            <a:r>
              <a:rPr lang="en-US" dirty="0" smtClean="0"/>
              <a:t>17: highlights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3"/>
          <a:stretch/>
        </p:blipFill>
        <p:spPr>
          <a:xfrm>
            <a:off x="792000" y="787400"/>
            <a:ext cx="7560000" cy="604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</a:t>
            </a:r>
            <a:r>
              <a:rPr lang="en-US" dirty="0" smtClean="0"/>
              <a:t>17: highlights</a:t>
            </a:r>
            <a:endParaRPr lang="en-US" dirty="0"/>
          </a:p>
        </p:txBody>
      </p:sp>
      <p:pic>
        <p:nvPicPr>
          <p:cNvPr id="5" name="Picture 4" descr="SPS_emittance_vs_intensity_ScrubbingRun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65" y="1015604"/>
            <a:ext cx="4677903" cy="557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Continue scrubbing exercise</a:t>
            </a:r>
            <a:endParaRPr lang="en-US" dirty="0"/>
          </a:p>
          <a:p>
            <a:pPr lvl="1"/>
            <a:r>
              <a:rPr lang="en-US" dirty="0" smtClean="0"/>
              <a:t>With highest beam intensity achievable to clean machine and condition sensitive elements. </a:t>
            </a:r>
          </a:p>
          <a:p>
            <a:pPr lvl="2"/>
            <a:r>
              <a:rPr lang="en-US" dirty="0" smtClean="0"/>
              <a:t>Is it possible to go beyond 2.0e11 p/b at the PS extraction thanks to the new longitudinal feedback</a:t>
            </a:r>
            <a:r>
              <a:rPr lang="en-US" dirty="0" smtClean="0"/>
              <a:t>? This has been requested but looks to be hard as the current performance seems to be at the limit.</a:t>
            </a:r>
            <a:endParaRPr lang="en-US" dirty="0" smtClean="0"/>
          </a:p>
          <a:p>
            <a:pPr lvl="1"/>
            <a:r>
              <a:rPr lang="en-US" dirty="0" smtClean="0"/>
              <a:t>Apply sweep scrubbing with doublet beam when needed (i.e. during periods of MKP cool-down)</a:t>
            </a:r>
          </a:p>
          <a:p>
            <a:r>
              <a:rPr lang="en-US" dirty="0" smtClean="0"/>
              <a:t>Studies:</a:t>
            </a:r>
          </a:p>
          <a:p>
            <a:pPr lvl="1"/>
            <a:r>
              <a:rPr lang="en-US" dirty="0" smtClean="0"/>
              <a:t>Test RF power limitations by attempting acceleration of high intensity beams</a:t>
            </a:r>
          </a:p>
          <a:p>
            <a:pPr lvl="1"/>
            <a:r>
              <a:rPr lang="en-US" dirty="0" smtClean="0"/>
              <a:t>Try to disentangle lifetime effects due to electron cloud and dynamic aperture (need BCMS at 2.0e11 p/b to compare directly </a:t>
            </a:r>
            <a:r>
              <a:rPr lang="en-US" dirty="0" err="1" smtClean="0"/>
              <a:t>behaviour</a:t>
            </a:r>
            <a:r>
              <a:rPr lang="en-US" dirty="0" smtClean="0"/>
              <a:t> of batches of 48 bunches with same intensity and different transverse </a:t>
            </a:r>
            <a:r>
              <a:rPr lang="en-US" dirty="0" smtClean="0"/>
              <a:t>emittances – current best performance is 1.2e11 p/b and pushing this limit will also be hard.)</a:t>
            </a:r>
            <a:endParaRPr lang="en-US" dirty="0"/>
          </a:p>
        </p:txBody>
      </p:sp>
      <p:pic>
        <p:nvPicPr>
          <p:cNvPr id="4" name="Picture 3" descr="Injector_Schedule_2015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2" b="50994"/>
          <a:stretch/>
        </p:blipFill>
        <p:spPr>
          <a:xfrm>
            <a:off x="203200" y="4567153"/>
            <a:ext cx="8525732" cy="21807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39911" y="4399897"/>
            <a:ext cx="1962866" cy="160085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>
            <a:normAutofit fontScale="90000"/>
          </a:bodyPr>
          <a:lstStyle/>
          <a:p>
            <a:r>
              <a:rPr lang="en-US" dirty="0"/>
              <a:t>Scrubbing run </a:t>
            </a:r>
            <a:r>
              <a:rPr lang="en-US" dirty="0" smtClean="0"/>
              <a:t>weeks 16 &amp; 17: detailed overview</a:t>
            </a:r>
            <a:endParaRPr lang="en-US" dirty="0"/>
          </a:p>
        </p:txBody>
      </p:sp>
      <p:pic>
        <p:nvPicPr>
          <p:cNvPr id="8" name="Picture 7" descr="SRI_2015W16_overview_summary_intermediate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692"/>
            <a:ext cx="9144000" cy="1959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6934" y="3091687"/>
            <a:ext cx="2634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MD3: 26.4 s, 25 ns beam, 26 </a:t>
            </a:r>
            <a:r>
              <a:rPr lang="en-GB" sz="1400" b="1" dirty="0" err="1" smtClean="0">
                <a:solidFill>
                  <a:srgbClr val="0000FF"/>
                </a:solidFill>
              </a:rPr>
              <a:t>GeV</a:t>
            </a:r>
            <a:r>
              <a:rPr lang="en-GB" sz="1400" b="1" dirty="0" smtClean="0">
                <a:solidFill>
                  <a:srgbClr val="0000FF"/>
                </a:solidFill>
              </a:rPr>
              <a:t> 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6934" y="3393741"/>
            <a:ext cx="2736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8000"/>
                </a:solidFill>
              </a:rPr>
              <a:t>MD1: 7.2 s, doublet beam, 26 </a:t>
            </a:r>
            <a:r>
              <a:rPr lang="en-GB" sz="1400" b="1" dirty="0" err="1" smtClean="0">
                <a:solidFill>
                  <a:srgbClr val="008000"/>
                </a:solidFill>
              </a:rPr>
              <a:t>GeV</a:t>
            </a:r>
            <a:r>
              <a:rPr lang="en-GB" sz="1400" b="1" dirty="0" smtClean="0">
                <a:solidFill>
                  <a:srgbClr val="008000"/>
                </a:solidFill>
              </a:rPr>
              <a:t> </a:t>
            </a:r>
            <a:endParaRPr lang="en-GB" sz="1400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0911" y="3094117"/>
            <a:ext cx="2826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MD4: 26.4 s, doublet beam, 26 </a:t>
            </a:r>
            <a:r>
              <a:rPr lang="en-GB" sz="1400" b="1" dirty="0" err="1" smtClean="0">
                <a:solidFill>
                  <a:srgbClr val="FF0000"/>
                </a:solidFill>
              </a:rPr>
              <a:t>GeV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0911" y="3393741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7B4B2"/>
                </a:solidFill>
              </a:rPr>
              <a:t>LHC1: 22.8 s, doublet beam, 450 </a:t>
            </a:r>
            <a:r>
              <a:rPr lang="en-GB" sz="1400" b="1" dirty="0" err="1" smtClean="0">
                <a:solidFill>
                  <a:srgbClr val="17B4B2"/>
                </a:solidFill>
              </a:rPr>
              <a:t>GeV</a:t>
            </a:r>
            <a:r>
              <a:rPr lang="en-GB" sz="1400" b="1" dirty="0" smtClean="0">
                <a:solidFill>
                  <a:srgbClr val="17B4B2"/>
                </a:solidFill>
              </a:rPr>
              <a:t> </a:t>
            </a:r>
            <a:endParaRPr lang="en-GB" sz="1400" dirty="0">
              <a:solidFill>
                <a:srgbClr val="17B4B2"/>
              </a:solidFill>
            </a:endParaRPr>
          </a:p>
        </p:txBody>
      </p:sp>
      <p:pic>
        <p:nvPicPr>
          <p:cNvPr id="2" name="Picture 1" descr="SRII_2015W17_overview_summar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586"/>
            <a:ext cx="9144000" cy="1959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1525" y="1087830"/>
            <a:ext cx="123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Week 16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21525" y="3840965"/>
            <a:ext cx="123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Week 17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1126934" y="5944015"/>
            <a:ext cx="2634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MD3: 26.4 s, 25 ns beam, 26 </a:t>
            </a:r>
            <a:r>
              <a:rPr lang="en-GB" sz="1400" b="1" dirty="0" err="1" smtClean="0">
                <a:solidFill>
                  <a:srgbClr val="0000FF"/>
                </a:solidFill>
              </a:rPr>
              <a:t>GeV</a:t>
            </a:r>
            <a:r>
              <a:rPr lang="en-GB" sz="1400" b="1" dirty="0" smtClean="0">
                <a:solidFill>
                  <a:srgbClr val="0000FF"/>
                </a:solidFill>
              </a:rPr>
              <a:t> 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0911" y="5946445"/>
            <a:ext cx="2826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MD4: 26.4 s, doublet beam, 26 </a:t>
            </a:r>
            <a:r>
              <a:rPr lang="en-GB" sz="1400" b="1" dirty="0" err="1" smtClean="0">
                <a:solidFill>
                  <a:srgbClr val="FF0000"/>
                </a:solidFill>
              </a:rPr>
              <a:t>GeV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I_2015W16_overview_summary_intermediate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692"/>
            <a:ext cx="9144000" cy="1959429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16: </a:t>
            </a:r>
            <a:r>
              <a:rPr lang="en-US" dirty="0" smtClean="0"/>
              <a:t>detailed overview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126934" y="3091687"/>
            <a:ext cx="2634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MD3: 26.4 s, 25 ns beam, 26 </a:t>
            </a:r>
            <a:r>
              <a:rPr lang="en-GB" sz="1400" b="1" dirty="0" err="1" smtClean="0">
                <a:solidFill>
                  <a:srgbClr val="0000FF"/>
                </a:solidFill>
              </a:rPr>
              <a:t>GeV</a:t>
            </a:r>
            <a:r>
              <a:rPr lang="en-GB" sz="1400" b="1" dirty="0" smtClean="0">
                <a:solidFill>
                  <a:srgbClr val="0000FF"/>
                </a:solidFill>
              </a:rPr>
              <a:t> 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6934" y="3393741"/>
            <a:ext cx="2736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8000"/>
                </a:solidFill>
              </a:rPr>
              <a:t>MD1: 7.2 s, doublet beam, 26 </a:t>
            </a:r>
            <a:r>
              <a:rPr lang="en-GB" sz="1400" b="1" dirty="0" err="1" smtClean="0">
                <a:solidFill>
                  <a:srgbClr val="008000"/>
                </a:solidFill>
              </a:rPr>
              <a:t>GeV</a:t>
            </a:r>
            <a:r>
              <a:rPr lang="en-GB" sz="1400" b="1" dirty="0" smtClean="0">
                <a:solidFill>
                  <a:srgbClr val="008000"/>
                </a:solidFill>
              </a:rPr>
              <a:t> </a:t>
            </a:r>
            <a:endParaRPr lang="en-GB" sz="1400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0911" y="3094117"/>
            <a:ext cx="2826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MD4: 26.4 s, doublet beam, 26 </a:t>
            </a:r>
            <a:r>
              <a:rPr lang="en-GB" sz="1400" b="1" dirty="0" err="1" smtClean="0">
                <a:solidFill>
                  <a:srgbClr val="FF0000"/>
                </a:solidFill>
              </a:rPr>
              <a:t>GeV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0911" y="3393741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7B4B2"/>
                </a:solidFill>
              </a:rPr>
              <a:t>LHC1: 22.8 s, doublet beam, 450 </a:t>
            </a:r>
            <a:r>
              <a:rPr lang="en-GB" sz="1400" b="1" dirty="0" err="1" smtClean="0">
                <a:solidFill>
                  <a:srgbClr val="17B4B2"/>
                </a:solidFill>
              </a:rPr>
              <a:t>GeV</a:t>
            </a:r>
            <a:r>
              <a:rPr lang="en-GB" sz="1400" b="1" dirty="0" smtClean="0">
                <a:solidFill>
                  <a:srgbClr val="17B4B2"/>
                </a:solidFill>
              </a:rPr>
              <a:t> </a:t>
            </a:r>
            <a:endParaRPr lang="en-GB" sz="1400" dirty="0">
              <a:solidFill>
                <a:srgbClr val="17B4B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589" t="17273" r="16142" b="16229"/>
          <a:stretch/>
        </p:blipFill>
        <p:spPr>
          <a:xfrm>
            <a:off x="425395" y="3863823"/>
            <a:ext cx="3886634" cy="28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I_2015W16_overview_summary_intermediate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692"/>
            <a:ext cx="9144000" cy="1959429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16: </a:t>
            </a:r>
            <a:r>
              <a:rPr lang="en-US" dirty="0" smtClean="0"/>
              <a:t>detailed overview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126934" y="3091687"/>
            <a:ext cx="2634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MD3: 26.4 s, 25 ns beam, 26 </a:t>
            </a:r>
            <a:r>
              <a:rPr lang="en-GB" sz="1400" b="1" dirty="0" err="1" smtClean="0">
                <a:solidFill>
                  <a:srgbClr val="0000FF"/>
                </a:solidFill>
              </a:rPr>
              <a:t>GeV</a:t>
            </a:r>
            <a:r>
              <a:rPr lang="en-GB" sz="1400" b="1" dirty="0" smtClean="0">
                <a:solidFill>
                  <a:srgbClr val="0000FF"/>
                </a:solidFill>
              </a:rPr>
              <a:t> 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6934" y="3393741"/>
            <a:ext cx="2736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8000"/>
                </a:solidFill>
              </a:rPr>
              <a:t>MD1: 7.2 s, doublet beam, 26 </a:t>
            </a:r>
            <a:r>
              <a:rPr lang="en-GB" sz="1400" b="1" dirty="0" err="1" smtClean="0">
                <a:solidFill>
                  <a:srgbClr val="008000"/>
                </a:solidFill>
              </a:rPr>
              <a:t>GeV</a:t>
            </a:r>
            <a:r>
              <a:rPr lang="en-GB" sz="1400" b="1" dirty="0" smtClean="0">
                <a:solidFill>
                  <a:srgbClr val="008000"/>
                </a:solidFill>
              </a:rPr>
              <a:t> </a:t>
            </a:r>
            <a:endParaRPr lang="en-GB" sz="1400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0911" y="3094117"/>
            <a:ext cx="2826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MD4: 26.4 s, doublet beam, 26 </a:t>
            </a:r>
            <a:r>
              <a:rPr lang="en-GB" sz="1400" b="1" dirty="0" err="1" smtClean="0">
                <a:solidFill>
                  <a:srgbClr val="FF0000"/>
                </a:solidFill>
              </a:rPr>
              <a:t>GeV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0911" y="3393741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7B4B2"/>
                </a:solidFill>
              </a:rPr>
              <a:t>LHC1: 22.8 s, doublet beam, 450 </a:t>
            </a:r>
            <a:r>
              <a:rPr lang="en-GB" sz="1400" b="1" dirty="0" err="1" smtClean="0">
                <a:solidFill>
                  <a:srgbClr val="17B4B2"/>
                </a:solidFill>
              </a:rPr>
              <a:t>GeV</a:t>
            </a:r>
            <a:r>
              <a:rPr lang="en-GB" sz="1400" b="1" dirty="0" smtClean="0">
                <a:solidFill>
                  <a:srgbClr val="17B4B2"/>
                </a:solidFill>
              </a:rPr>
              <a:t> </a:t>
            </a:r>
            <a:endParaRPr lang="en-GB" sz="1400" dirty="0">
              <a:solidFill>
                <a:srgbClr val="17B4B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5183" t="17473" r="16612" b="16204"/>
          <a:stretch/>
        </p:blipFill>
        <p:spPr>
          <a:xfrm>
            <a:off x="4685982" y="3856666"/>
            <a:ext cx="3971391" cy="29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I_2015W16_overview_summary_intermediate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692"/>
            <a:ext cx="9144000" cy="1959429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16: </a:t>
            </a:r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493" y="3201225"/>
            <a:ext cx="7675002" cy="31858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Main highlights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Up to four batches of standard 25 ns beam with up to 2.0e11 p/b injected into the SPS and stored for several seconds, efficient for scrubbing!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Beam stabilized in the SPS with transverse feedback, chromaticity and </a:t>
            </a:r>
            <a:r>
              <a:rPr lang="en-US" dirty="0" err="1" smtClean="0"/>
              <a:t>octupoles</a:t>
            </a:r>
            <a:r>
              <a:rPr lang="en-US" dirty="0" smtClean="0"/>
              <a:t>, above 1.4e11 p/b. 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 smtClean="0"/>
              <a:t>Clear signature </a:t>
            </a:r>
            <a:r>
              <a:rPr lang="en-US" dirty="0"/>
              <a:t>of electron </a:t>
            </a:r>
            <a:r>
              <a:rPr lang="en-US" dirty="0" smtClean="0"/>
              <a:t>cloud (bunch-by-bunch lifetime degrading at tails of batches)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Beam </a:t>
            </a:r>
            <a:r>
              <a:rPr lang="en-US" dirty="0" err="1" smtClean="0"/>
              <a:t>stabilisation</a:t>
            </a:r>
            <a:r>
              <a:rPr lang="en-US" dirty="0" smtClean="0"/>
              <a:t> achieved only within a small window of LOF current settings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Scrubbing with high intensity limited by MKP outgassing (vacuum interlock raised to 4e-7 mbar at beginning of scrubbing run, then to 6e-7 mbar)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First successful runs of sweep scrubbing with doublets based on 1) radial steering, or 2) creating orbit bumps over entire SPS arcs.</a:t>
            </a:r>
          </a:p>
        </p:txBody>
      </p:sp>
    </p:spTree>
    <p:extLst>
      <p:ext uri="{BB962C8B-B14F-4D97-AF65-F5344CB8AC3E}">
        <p14:creationId xmlns:p14="http://schemas.microsoft.com/office/powerpoint/2010/main" val="28875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I_2015W16_overview_summary_intermediate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692"/>
            <a:ext cx="9144000" cy="1959429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16: </a:t>
            </a:r>
            <a:r>
              <a:rPr lang="en-US" dirty="0" smtClean="0"/>
              <a:t>highlights</a:t>
            </a:r>
            <a:endParaRPr lang="en-US" dirty="0"/>
          </a:p>
        </p:txBody>
      </p:sp>
      <p:pic>
        <p:nvPicPr>
          <p:cNvPr id="5" name="Picture 4" descr="SPS_SR2015W16_MD3_14292191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9" y="2373399"/>
            <a:ext cx="5381521" cy="448460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528025" y="1834359"/>
            <a:ext cx="898043" cy="539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47474" y="4066380"/>
            <a:ext cx="3218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1.6e11 p/b injected, eventually stable, good lifetime, faint electron cloud signature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16: </a:t>
            </a:r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876" y="5670039"/>
            <a:ext cx="834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1.6e11 p/b injected, </a:t>
            </a:r>
            <a:r>
              <a:rPr lang="en-US" dirty="0"/>
              <a:t>stable, good lifetime, faint electron cloud signature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ym typeface="Wingdings"/>
              </a:rPr>
              <a:t>Emittance</a:t>
            </a:r>
            <a:r>
              <a:rPr lang="en-US" dirty="0" smtClean="0">
                <a:sym typeface="Wingdings"/>
              </a:rPr>
              <a:t> measurements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9"/>
          <a:stretch/>
        </p:blipFill>
        <p:spPr>
          <a:xfrm>
            <a:off x="723245" y="1255752"/>
            <a:ext cx="7728135" cy="4164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68442" r="50000"/>
          <a:stretch/>
        </p:blipFill>
        <p:spPr>
          <a:xfrm>
            <a:off x="4436679" y="3323352"/>
            <a:ext cx="3488121" cy="21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I_2015W16_overview_summary_intermediate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692"/>
            <a:ext cx="9144000" cy="1959429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/>
              <a:t>Scrubbing run week 16: </a:t>
            </a:r>
            <a:r>
              <a:rPr lang="en-US" dirty="0" smtClean="0"/>
              <a:t>highlights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952065" y="1718910"/>
            <a:ext cx="975017" cy="65448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6789" y="4066380"/>
            <a:ext cx="3218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2.0e11 p/b injected, at the limit of stability, significant electron cloud signature on loss pattern.</a:t>
            </a:r>
          </a:p>
          <a:p>
            <a:r>
              <a:rPr lang="en-US" dirty="0" smtClean="0"/>
              <a:t>How much can we improve over the next scrubbing runs?</a:t>
            </a:r>
          </a:p>
          <a:p>
            <a:r>
              <a:rPr lang="en-US" dirty="0" smtClean="0"/>
              <a:t>There are already indications of improvement….</a:t>
            </a:r>
            <a:endParaRPr lang="en-US" dirty="0"/>
          </a:p>
        </p:txBody>
      </p:sp>
      <p:pic>
        <p:nvPicPr>
          <p:cNvPr id="11" name="Picture 10" descr="SPS_SR2015W16_MD3_142924036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52" y="2373399"/>
            <a:ext cx="5400000" cy="45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86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37714</TotalTime>
  <Words>1227</Words>
  <Application>Microsoft Office PowerPoint</Application>
  <PresentationFormat>On-screen Show (4:3)</PresentationFormat>
  <Paragraphs>143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Lucida Grande</vt:lpstr>
      <vt:lpstr>Wingdings</vt:lpstr>
      <vt:lpstr>LIU_PowerPoint_Template</vt:lpstr>
      <vt:lpstr>2015 SPS Scrubbing Run week 16 and 17</vt:lpstr>
      <vt:lpstr>Scrubbing run weeks 16 &amp; 17</vt:lpstr>
      <vt:lpstr>Scrubbing run weeks 16 &amp; 17: detailed overview</vt:lpstr>
      <vt:lpstr>Scrubbing run week 16: detailed overview</vt:lpstr>
      <vt:lpstr>Scrubbing run week 16: detailed overview</vt:lpstr>
      <vt:lpstr>Scrubbing run week 16: highlights</vt:lpstr>
      <vt:lpstr>Scrubbing run week 16: highlights</vt:lpstr>
      <vt:lpstr>Scrubbing run week 16: highlights</vt:lpstr>
      <vt:lpstr>Scrubbing run week 16: highlights</vt:lpstr>
      <vt:lpstr>Scrubbing run week 16: highlights</vt:lpstr>
      <vt:lpstr>Scrubbing run week 16: highlights</vt:lpstr>
      <vt:lpstr>Scrubbing run week 17: highlights</vt:lpstr>
      <vt:lpstr>Scrubbing run week 17: highlights</vt:lpstr>
      <vt:lpstr>Scrubbing run week 17: highlights</vt:lpstr>
      <vt:lpstr>Scrubbing run week 17: highlights</vt:lpstr>
      <vt:lpstr>Scrubbing run week 17: highlights</vt:lpstr>
      <vt:lpstr>Scrubbing run week 17: highlights</vt:lpstr>
      <vt:lpstr>Scrubbing run week 17: highlights</vt:lpstr>
      <vt:lpstr>Scrubbing run week 17: highlights</vt:lpstr>
      <vt:lpstr>Scrubbing run week 17: highlights</vt:lpstr>
      <vt:lpstr>Scrubbing run week 17: highlights</vt:lpstr>
      <vt:lpstr>What next?</vt:lpstr>
      <vt:lpstr>PowerPoint Presentation</vt:lpstr>
    </vt:vector>
  </TitlesOfParts>
  <Company>CERN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Cecile Noels</dc:creator>
  <cp:lastModifiedBy>Kevin Shing Bruce Li</cp:lastModifiedBy>
  <cp:revision>1455</cp:revision>
  <cp:lastPrinted>2015-05-12T11:33:03Z</cp:lastPrinted>
  <dcterms:created xsi:type="dcterms:W3CDTF">2013-04-17T22:56:34Z</dcterms:created>
  <dcterms:modified xsi:type="dcterms:W3CDTF">2015-05-12T14:04:37Z</dcterms:modified>
</cp:coreProperties>
</file>