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8" r:id="rId5"/>
    <p:sldId id="269" r:id="rId6"/>
    <p:sldId id="273" r:id="rId7"/>
    <p:sldId id="279" r:id="rId8"/>
    <p:sldId id="277" r:id="rId9"/>
    <p:sldId id="275" r:id="rId10"/>
    <p:sldId id="272"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48" autoAdjust="0"/>
  </p:normalViewPr>
  <p:slideViewPr>
    <p:cSldViewPr>
      <p:cViewPr varScale="1">
        <p:scale>
          <a:sx n="105" d="100"/>
          <a:sy n="105" d="100"/>
        </p:scale>
        <p:origin x="-20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94DB7E-1776-4A54-A5A8-5C398FDE04D8}" type="datetimeFigureOut">
              <a:rPr lang="en-GB" smtClean="0"/>
              <a:t>21/05/2015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ACE386-AD71-452B-A35F-13BD8B587EC2}" type="slidenum">
              <a:rPr lang="en-GB" smtClean="0"/>
              <a:t>‹#›</a:t>
            </a:fld>
            <a:endParaRPr lang="en-GB"/>
          </a:p>
        </p:txBody>
      </p:sp>
    </p:spTree>
    <p:extLst>
      <p:ext uri="{BB962C8B-B14F-4D97-AF65-F5344CB8AC3E}">
        <p14:creationId xmlns:p14="http://schemas.microsoft.com/office/powerpoint/2010/main" val="2205144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ACE386-AD71-452B-A35F-13BD8B587EC2}" type="slidenum">
              <a:rPr lang="en-GB" smtClean="0"/>
              <a:t>3</a:t>
            </a:fld>
            <a:endParaRPr lang="en-GB"/>
          </a:p>
        </p:txBody>
      </p:sp>
    </p:spTree>
    <p:extLst>
      <p:ext uri="{BB962C8B-B14F-4D97-AF65-F5344CB8AC3E}">
        <p14:creationId xmlns:p14="http://schemas.microsoft.com/office/powerpoint/2010/main" val="3176446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86A80C-8127-4A15-98F1-007D1B3C8FF3}" type="slidenum">
              <a:rPr lang="en-GB" smtClean="0"/>
              <a:t>11</a:t>
            </a:fld>
            <a:endParaRPr lang="en-GB"/>
          </a:p>
        </p:txBody>
      </p:sp>
    </p:spTree>
    <p:extLst>
      <p:ext uri="{BB962C8B-B14F-4D97-AF65-F5344CB8AC3E}">
        <p14:creationId xmlns:p14="http://schemas.microsoft.com/office/powerpoint/2010/main" val="1823259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6735F42-FE92-4A1A-A1E4-42A96CCB3C71}" type="datetimeFigureOut">
              <a:rPr lang="en-GB" smtClean="0"/>
              <a:t>21/05/2015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1457AF-8029-4AF6-801F-593B5E56EB9F}" type="slidenum">
              <a:rPr lang="en-GB" smtClean="0"/>
              <a:t>‹#›</a:t>
            </a:fld>
            <a:endParaRPr lang="en-GB"/>
          </a:p>
        </p:txBody>
      </p:sp>
    </p:spTree>
    <p:extLst>
      <p:ext uri="{BB962C8B-B14F-4D97-AF65-F5344CB8AC3E}">
        <p14:creationId xmlns:p14="http://schemas.microsoft.com/office/powerpoint/2010/main" val="205029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735F42-FE92-4A1A-A1E4-42A96CCB3C71}" type="datetimeFigureOut">
              <a:rPr lang="en-GB" smtClean="0"/>
              <a:t>21/05/2015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1457AF-8029-4AF6-801F-593B5E56EB9F}" type="slidenum">
              <a:rPr lang="en-GB" smtClean="0"/>
              <a:t>‹#›</a:t>
            </a:fld>
            <a:endParaRPr lang="en-GB"/>
          </a:p>
        </p:txBody>
      </p:sp>
    </p:spTree>
    <p:extLst>
      <p:ext uri="{BB962C8B-B14F-4D97-AF65-F5344CB8AC3E}">
        <p14:creationId xmlns:p14="http://schemas.microsoft.com/office/powerpoint/2010/main" val="3392670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735F42-FE92-4A1A-A1E4-42A96CCB3C71}" type="datetimeFigureOut">
              <a:rPr lang="en-GB" smtClean="0"/>
              <a:t>21/05/2015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1457AF-8029-4AF6-801F-593B5E56EB9F}" type="slidenum">
              <a:rPr lang="en-GB" smtClean="0"/>
              <a:t>‹#›</a:t>
            </a:fld>
            <a:endParaRPr lang="en-GB"/>
          </a:p>
        </p:txBody>
      </p:sp>
    </p:spTree>
    <p:extLst>
      <p:ext uri="{BB962C8B-B14F-4D97-AF65-F5344CB8AC3E}">
        <p14:creationId xmlns:p14="http://schemas.microsoft.com/office/powerpoint/2010/main" val="437797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735F42-FE92-4A1A-A1E4-42A96CCB3C71}" type="datetimeFigureOut">
              <a:rPr lang="en-GB" smtClean="0"/>
              <a:t>21/05/2015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1457AF-8029-4AF6-801F-593B5E56EB9F}" type="slidenum">
              <a:rPr lang="en-GB" smtClean="0"/>
              <a:t>‹#›</a:t>
            </a:fld>
            <a:endParaRPr lang="en-GB"/>
          </a:p>
        </p:txBody>
      </p:sp>
    </p:spTree>
    <p:extLst>
      <p:ext uri="{BB962C8B-B14F-4D97-AF65-F5344CB8AC3E}">
        <p14:creationId xmlns:p14="http://schemas.microsoft.com/office/powerpoint/2010/main" val="3559180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735F42-FE92-4A1A-A1E4-42A96CCB3C71}" type="datetimeFigureOut">
              <a:rPr lang="en-GB" smtClean="0"/>
              <a:t>21/05/2015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1457AF-8029-4AF6-801F-593B5E56EB9F}" type="slidenum">
              <a:rPr lang="en-GB" smtClean="0"/>
              <a:t>‹#›</a:t>
            </a:fld>
            <a:endParaRPr lang="en-GB"/>
          </a:p>
        </p:txBody>
      </p:sp>
    </p:spTree>
    <p:extLst>
      <p:ext uri="{BB962C8B-B14F-4D97-AF65-F5344CB8AC3E}">
        <p14:creationId xmlns:p14="http://schemas.microsoft.com/office/powerpoint/2010/main" val="2553270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6735F42-FE92-4A1A-A1E4-42A96CCB3C71}" type="datetimeFigureOut">
              <a:rPr lang="en-GB" smtClean="0"/>
              <a:t>21/05/2015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1457AF-8029-4AF6-801F-593B5E56EB9F}" type="slidenum">
              <a:rPr lang="en-GB" smtClean="0"/>
              <a:t>‹#›</a:t>
            </a:fld>
            <a:endParaRPr lang="en-GB"/>
          </a:p>
        </p:txBody>
      </p:sp>
    </p:spTree>
    <p:extLst>
      <p:ext uri="{BB962C8B-B14F-4D97-AF65-F5344CB8AC3E}">
        <p14:creationId xmlns:p14="http://schemas.microsoft.com/office/powerpoint/2010/main" val="1049516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6735F42-FE92-4A1A-A1E4-42A96CCB3C71}" type="datetimeFigureOut">
              <a:rPr lang="en-GB" smtClean="0"/>
              <a:t>21/05/2015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31457AF-8029-4AF6-801F-593B5E56EB9F}" type="slidenum">
              <a:rPr lang="en-GB" smtClean="0"/>
              <a:t>‹#›</a:t>
            </a:fld>
            <a:endParaRPr lang="en-GB"/>
          </a:p>
        </p:txBody>
      </p:sp>
    </p:spTree>
    <p:extLst>
      <p:ext uri="{BB962C8B-B14F-4D97-AF65-F5344CB8AC3E}">
        <p14:creationId xmlns:p14="http://schemas.microsoft.com/office/powerpoint/2010/main" val="1183256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6735F42-FE92-4A1A-A1E4-42A96CCB3C71}" type="datetimeFigureOut">
              <a:rPr lang="en-GB" smtClean="0"/>
              <a:t>21/05/2015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1457AF-8029-4AF6-801F-593B5E56EB9F}" type="slidenum">
              <a:rPr lang="en-GB" smtClean="0"/>
              <a:t>‹#›</a:t>
            </a:fld>
            <a:endParaRPr lang="en-GB"/>
          </a:p>
        </p:txBody>
      </p:sp>
    </p:spTree>
    <p:extLst>
      <p:ext uri="{BB962C8B-B14F-4D97-AF65-F5344CB8AC3E}">
        <p14:creationId xmlns:p14="http://schemas.microsoft.com/office/powerpoint/2010/main" val="3075961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735F42-FE92-4A1A-A1E4-42A96CCB3C71}" type="datetimeFigureOut">
              <a:rPr lang="en-GB" smtClean="0"/>
              <a:t>21/05/2015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31457AF-8029-4AF6-801F-593B5E56EB9F}" type="slidenum">
              <a:rPr lang="en-GB" smtClean="0"/>
              <a:t>‹#›</a:t>
            </a:fld>
            <a:endParaRPr lang="en-GB"/>
          </a:p>
        </p:txBody>
      </p:sp>
    </p:spTree>
    <p:extLst>
      <p:ext uri="{BB962C8B-B14F-4D97-AF65-F5344CB8AC3E}">
        <p14:creationId xmlns:p14="http://schemas.microsoft.com/office/powerpoint/2010/main" val="3898159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735F42-FE92-4A1A-A1E4-42A96CCB3C71}" type="datetimeFigureOut">
              <a:rPr lang="en-GB" smtClean="0"/>
              <a:t>21/05/2015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1457AF-8029-4AF6-801F-593B5E56EB9F}" type="slidenum">
              <a:rPr lang="en-GB" smtClean="0"/>
              <a:t>‹#›</a:t>
            </a:fld>
            <a:endParaRPr lang="en-GB"/>
          </a:p>
        </p:txBody>
      </p:sp>
    </p:spTree>
    <p:extLst>
      <p:ext uri="{BB962C8B-B14F-4D97-AF65-F5344CB8AC3E}">
        <p14:creationId xmlns:p14="http://schemas.microsoft.com/office/powerpoint/2010/main" val="190629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735F42-FE92-4A1A-A1E4-42A96CCB3C71}" type="datetimeFigureOut">
              <a:rPr lang="en-GB" smtClean="0"/>
              <a:t>21/05/2015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1457AF-8029-4AF6-801F-593B5E56EB9F}" type="slidenum">
              <a:rPr lang="en-GB" smtClean="0"/>
              <a:t>‹#›</a:t>
            </a:fld>
            <a:endParaRPr lang="en-GB"/>
          </a:p>
        </p:txBody>
      </p:sp>
    </p:spTree>
    <p:extLst>
      <p:ext uri="{BB962C8B-B14F-4D97-AF65-F5344CB8AC3E}">
        <p14:creationId xmlns:p14="http://schemas.microsoft.com/office/powerpoint/2010/main" val="2176804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35F42-FE92-4A1A-A1E4-42A96CCB3C71}" type="datetimeFigureOut">
              <a:rPr lang="en-GB" smtClean="0"/>
              <a:t>21/05/2015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457AF-8029-4AF6-801F-593B5E56EB9F}" type="slidenum">
              <a:rPr lang="en-GB" smtClean="0"/>
              <a:t>‹#›</a:t>
            </a:fld>
            <a:endParaRPr lang="en-GB"/>
          </a:p>
        </p:txBody>
      </p:sp>
    </p:spTree>
    <p:extLst>
      <p:ext uri="{BB962C8B-B14F-4D97-AF65-F5344CB8AC3E}">
        <p14:creationId xmlns:p14="http://schemas.microsoft.com/office/powerpoint/2010/main" val="2147289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solidFill>
                  <a:srgbClr val="0000FF"/>
                </a:solidFill>
              </a:rPr>
              <a:t>Summary of discussion</a:t>
            </a:r>
            <a:r>
              <a:rPr lang="en-US" sz="3600" dirty="0">
                <a:solidFill>
                  <a:srgbClr val="0000FF"/>
                </a:solidFill>
              </a:rPr>
              <a:t> </a:t>
            </a:r>
            <a:r>
              <a:rPr lang="en-US" sz="3600" dirty="0" smtClean="0">
                <a:solidFill>
                  <a:srgbClr val="0000FF"/>
                </a:solidFill>
              </a:rPr>
              <a:t>on isolating flanges </a:t>
            </a:r>
            <a:endParaRPr lang="en-GB" sz="3600" dirty="0">
              <a:solidFill>
                <a:srgbClr val="0000FF"/>
              </a:solidFill>
            </a:endParaRPr>
          </a:p>
        </p:txBody>
      </p:sp>
      <p:sp>
        <p:nvSpPr>
          <p:cNvPr id="3" name="Subtitle 2"/>
          <p:cNvSpPr>
            <a:spLocks noGrp="1"/>
          </p:cNvSpPr>
          <p:nvPr>
            <p:ph type="subTitle" idx="1"/>
          </p:nvPr>
        </p:nvSpPr>
        <p:spPr/>
        <p:txBody>
          <a:bodyPr>
            <a:normAutofit fontScale="85000" lnSpcReduction="20000"/>
          </a:bodyPr>
          <a:lstStyle/>
          <a:p>
            <a:pPr algn="r"/>
            <a:r>
              <a:rPr lang="en-US" sz="2400" dirty="0" smtClean="0"/>
              <a:t>E. Shaposhnikova</a:t>
            </a:r>
          </a:p>
          <a:p>
            <a:pPr algn="l"/>
            <a:r>
              <a:rPr lang="en-US" sz="2400" dirty="0" smtClean="0"/>
              <a:t>With input from LIU-SPS BD WG (in particular H. Bartosik,   F. Caspers and J. Varela), K. Cornelis, B. Goddard , BI </a:t>
            </a:r>
            <a:r>
              <a:rPr lang="en-US" sz="2400" dirty="0" smtClean="0"/>
              <a:t>colleagues </a:t>
            </a:r>
            <a:r>
              <a:rPr lang="en-US" sz="2400" dirty="0"/>
              <a:t>(</a:t>
            </a:r>
            <a:r>
              <a:rPr lang="en-US" sz="2400" dirty="0" smtClean="0"/>
              <a:t>C. Boccard, …)</a:t>
            </a:r>
          </a:p>
          <a:p>
            <a:pPr algn="r"/>
            <a:r>
              <a:rPr lang="en-US" sz="2400" dirty="0" smtClean="0"/>
              <a:t>LIU-SPS </a:t>
            </a:r>
            <a:r>
              <a:rPr lang="en-US" sz="2400" dirty="0" smtClean="0"/>
              <a:t>BD WG</a:t>
            </a:r>
            <a:r>
              <a:rPr lang="en-US" sz="2400" dirty="0" smtClean="0"/>
              <a:t> </a:t>
            </a:r>
            <a:r>
              <a:rPr lang="en-US" sz="2400" dirty="0" smtClean="0"/>
              <a:t>meeting </a:t>
            </a:r>
          </a:p>
          <a:p>
            <a:pPr algn="r"/>
            <a:r>
              <a:rPr lang="en-US" sz="2400" smtClean="0"/>
              <a:t>21.05.2015</a:t>
            </a:r>
            <a:endParaRPr lang="en-US" sz="2400" dirty="0" smtClean="0"/>
          </a:p>
          <a:p>
            <a:pPr algn="l"/>
            <a:endParaRPr lang="en-GB" sz="2400" dirty="0"/>
          </a:p>
        </p:txBody>
      </p:sp>
    </p:spTree>
    <p:extLst>
      <p:ext uri="{BB962C8B-B14F-4D97-AF65-F5344CB8AC3E}">
        <p14:creationId xmlns:p14="http://schemas.microsoft.com/office/powerpoint/2010/main" val="561726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Summary</a:t>
            </a:r>
            <a:endParaRPr lang="en-GB" dirty="0">
              <a:solidFill>
                <a:srgbClr val="0000FF"/>
              </a:solidFill>
            </a:endParaRPr>
          </a:p>
        </p:txBody>
      </p:sp>
      <p:sp>
        <p:nvSpPr>
          <p:cNvPr id="3" name="Content Placeholder 2"/>
          <p:cNvSpPr>
            <a:spLocks noGrp="1"/>
          </p:cNvSpPr>
          <p:nvPr>
            <p:ph idx="1"/>
          </p:nvPr>
        </p:nvSpPr>
        <p:spPr/>
        <p:txBody>
          <a:bodyPr>
            <a:normAutofit fontScale="92500" lnSpcReduction="10000"/>
          </a:bodyPr>
          <a:lstStyle/>
          <a:p>
            <a:r>
              <a:rPr lang="en-US" sz="2800" dirty="0" smtClean="0"/>
              <a:t>Isolated flanges should be preserved where they are already installed</a:t>
            </a:r>
            <a:r>
              <a:rPr lang="en-GB" sz="2800" dirty="0"/>
              <a:t> </a:t>
            </a:r>
            <a:r>
              <a:rPr lang="en-GB" sz="2800" dirty="0" smtClean="0"/>
              <a:t>unless another equivalent solution is implemented via grounding cables (as for new MOPOS system or transverse damper - tbc)</a:t>
            </a:r>
          </a:p>
          <a:p>
            <a:r>
              <a:rPr lang="en-US" sz="2800" dirty="0"/>
              <a:t>E</a:t>
            </a:r>
            <a:r>
              <a:rPr lang="en-US" sz="2800" dirty="0" smtClean="0"/>
              <a:t>xisting shielding of isolating flanges is not necessary should be removed if another isolating flange is kept and then grounding loop is avoided by other means</a:t>
            </a:r>
          </a:p>
          <a:p>
            <a:r>
              <a:rPr lang="en-US" sz="2800" dirty="0" smtClean="0"/>
              <a:t>Type of shielding of existing isolating flanges near BPM </a:t>
            </a:r>
            <a:r>
              <a:rPr lang="en-US" sz="2800" dirty="0"/>
              <a:t>c</a:t>
            </a:r>
            <a:r>
              <a:rPr lang="en-US" sz="2800" dirty="0" smtClean="0"/>
              <a:t>ould be decided after some additional tests </a:t>
            </a:r>
          </a:p>
          <a:p>
            <a:r>
              <a:rPr lang="en-US" sz="2800" dirty="0" smtClean="0"/>
              <a:t>“Cleaning” of the SPS ring (layouts, grounding loops, isolation) could help for future operation and diagnostics</a:t>
            </a:r>
          </a:p>
        </p:txBody>
      </p:sp>
    </p:spTree>
    <p:extLst>
      <p:ext uri="{BB962C8B-B14F-4D97-AF65-F5344CB8AC3E}">
        <p14:creationId xmlns:p14="http://schemas.microsoft.com/office/powerpoint/2010/main" val="460827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a:bodyPr>
          <a:lstStyle/>
          <a:p>
            <a:r>
              <a:rPr lang="en-GB" sz="3600" dirty="0" smtClean="0">
                <a:solidFill>
                  <a:srgbClr val="0000FF"/>
                </a:solidFill>
              </a:rPr>
              <a:t>Impedance of vacuum flanges</a:t>
            </a:r>
            <a:endParaRPr lang="en-GB" sz="3600" dirty="0">
              <a:solidFill>
                <a:srgbClr val="0000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975986414"/>
              </p:ext>
            </p:extLst>
          </p:nvPr>
        </p:nvGraphicFramePr>
        <p:xfrm>
          <a:off x="35496" y="897984"/>
          <a:ext cx="9108504" cy="5411338"/>
        </p:xfrm>
        <a:graphic>
          <a:graphicData uri="http://schemas.openxmlformats.org/drawingml/2006/table">
            <a:tbl>
              <a:tblPr firstRow="1" bandRow="1">
                <a:tableStyleId>{5C22544A-7EE6-4342-B048-85BDC9FD1C3A}</a:tableStyleId>
              </a:tblPr>
              <a:tblGrid>
                <a:gridCol w="3168352"/>
                <a:gridCol w="585771"/>
                <a:gridCol w="576064"/>
                <a:gridCol w="1080120"/>
                <a:gridCol w="792088"/>
                <a:gridCol w="792088"/>
                <a:gridCol w="864096"/>
                <a:gridCol w="1249925"/>
              </a:tblGrid>
              <a:tr h="369719">
                <a:tc>
                  <a:txBody>
                    <a:bodyPr/>
                    <a:lstStyle/>
                    <a:p>
                      <a:pPr algn="ctr"/>
                      <a:r>
                        <a:rPr lang="en-GB" sz="1600" dirty="0" smtClean="0"/>
                        <a:t>Element</a:t>
                      </a:r>
                      <a:endParaRPr lang="en-GB" sz="1600" dirty="0"/>
                    </a:p>
                  </a:txBody>
                  <a:tcPr anchor="ctr"/>
                </a:tc>
                <a:tc>
                  <a:txBody>
                    <a:bodyPr/>
                    <a:lstStyle/>
                    <a:p>
                      <a:pPr algn="ctr"/>
                      <a:r>
                        <a:rPr lang="en-GB" sz="1200" dirty="0" err="1" smtClean="0"/>
                        <a:t>Enam</a:t>
                      </a:r>
                      <a:endParaRPr lang="en-GB" sz="1200" dirty="0"/>
                    </a:p>
                  </a:txBody>
                  <a:tcPr anchor="ctr"/>
                </a:tc>
                <a:tc>
                  <a:txBody>
                    <a:bodyPr/>
                    <a:lstStyle/>
                    <a:p>
                      <a:pPr algn="ctr"/>
                      <a:r>
                        <a:rPr lang="en-GB" sz="1200" dirty="0" smtClean="0"/>
                        <a:t>Res. </a:t>
                      </a:r>
                      <a:r>
                        <a:rPr lang="en-GB" sz="1200" dirty="0" smtClean="0">
                          <a:solidFill>
                            <a:srgbClr val="FF0000"/>
                          </a:solidFill>
                        </a:rPr>
                        <a:t>*</a:t>
                      </a:r>
                      <a:endParaRPr lang="en-GB" sz="1200" dirty="0">
                        <a:solidFill>
                          <a:srgbClr val="FF0000"/>
                        </a:solidFill>
                      </a:endParaRPr>
                    </a:p>
                  </a:txBody>
                  <a:tcPr anchor="ctr"/>
                </a:tc>
                <a:tc>
                  <a:txBody>
                    <a:bodyPr/>
                    <a:lstStyle/>
                    <a:p>
                      <a:pPr algn="ctr"/>
                      <a:r>
                        <a:rPr lang="en-GB" sz="1200" dirty="0" smtClean="0"/>
                        <a:t>Num.</a:t>
                      </a:r>
                      <a:endParaRPr lang="en-GB" sz="1200" dirty="0"/>
                    </a:p>
                  </a:txBody>
                  <a:tcPr anchor="ctr"/>
                </a:tc>
                <a:tc>
                  <a:txBody>
                    <a:bodyPr/>
                    <a:lstStyle/>
                    <a:p>
                      <a:pPr algn="ctr"/>
                      <a:r>
                        <a:rPr lang="en-GB" sz="1200" dirty="0" smtClean="0"/>
                        <a:t>f [GHz]</a:t>
                      </a:r>
                      <a:endParaRPr lang="en-GB" sz="1200" dirty="0"/>
                    </a:p>
                  </a:txBody>
                  <a:tcPr anchor="ctr"/>
                </a:tc>
                <a:tc>
                  <a:txBody>
                    <a:bodyPr/>
                    <a:lstStyle/>
                    <a:p>
                      <a:pPr algn="ctr"/>
                      <a:r>
                        <a:rPr lang="en-GB" sz="1200" dirty="0" smtClean="0"/>
                        <a:t>Z [k</a:t>
                      </a:r>
                      <a:r>
                        <a:rPr lang="el-GR" sz="1200" dirty="0" smtClean="0"/>
                        <a:t>Ω</a:t>
                      </a:r>
                      <a:r>
                        <a:rPr lang="en-GB" sz="1200" dirty="0" smtClean="0"/>
                        <a:t>]</a:t>
                      </a:r>
                      <a:endParaRPr lang="en-GB" sz="1200" dirty="0"/>
                    </a:p>
                  </a:txBody>
                  <a:tcPr anchor="ctr"/>
                </a:tc>
                <a:tc>
                  <a:txBody>
                    <a:bodyPr/>
                    <a:lstStyle/>
                    <a:p>
                      <a:pPr algn="ctr"/>
                      <a:r>
                        <a:rPr lang="en-GB" sz="1600" dirty="0" smtClean="0"/>
                        <a:t>Q</a:t>
                      </a:r>
                      <a:endParaRPr lang="en-GB" sz="1600" dirty="0"/>
                    </a:p>
                  </a:txBody>
                  <a:tcPr anchor="ctr"/>
                </a:tc>
                <a:tc>
                  <a:txBody>
                    <a:bodyPr/>
                    <a:lstStyle/>
                    <a:p>
                      <a:pPr algn="ctr"/>
                      <a:r>
                        <a:rPr lang="en-GB" sz="1600" dirty="0" smtClean="0"/>
                        <a:t>R/Q [</a:t>
                      </a:r>
                      <a:r>
                        <a:rPr lang="el-GR" sz="1600" dirty="0" smtClean="0"/>
                        <a:t>Ω</a:t>
                      </a:r>
                      <a:r>
                        <a:rPr lang="en-GB" sz="1600" dirty="0" smtClean="0"/>
                        <a:t>]</a:t>
                      </a:r>
                      <a:endParaRPr lang="en-GB" sz="1600" dirty="0"/>
                    </a:p>
                  </a:txBody>
                  <a:tcPr anchor="ctr"/>
                </a:tc>
              </a:tr>
              <a:tr h="336108">
                <a:tc rowSpan="14">
                  <a:txBody>
                    <a:bodyPr/>
                    <a:lstStyle/>
                    <a:p>
                      <a:pPr algn="ctr"/>
                      <a:r>
                        <a:rPr lang="en-GB" sz="1800" dirty="0" smtClean="0">
                          <a:solidFill>
                            <a:schemeClr val="tx1"/>
                          </a:solidFill>
                        </a:rPr>
                        <a:t>Flanges</a:t>
                      </a:r>
                    </a:p>
                    <a:p>
                      <a:pPr algn="ctr"/>
                      <a:r>
                        <a:rPr lang="en-GB" sz="1200" dirty="0" smtClean="0">
                          <a:solidFill>
                            <a:schemeClr val="tx1"/>
                          </a:solidFill>
                        </a:rPr>
                        <a:t>[ Simulation Table ]</a:t>
                      </a:r>
                    </a:p>
                    <a:p>
                      <a:pPr algn="ctr"/>
                      <a:endParaRPr lang="en-GB" sz="12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FF0000"/>
                          </a:solidFill>
                        </a:rPr>
                        <a:t>*</a:t>
                      </a:r>
                      <a:r>
                        <a:rPr lang="en-GB" sz="1200" dirty="0" smtClean="0">
                          <a:solidFill>
                            <a:schemeClr val="tx1"/>
                          </a:solidFill>
                        </a:rPr>
                        <a:t> </a:t>
                      </a:r>
                      <a:r>
                        <a:rPr lang="en-GB" sz="1200" baseline="0" dirty="0" smtClean="0">
                          <a:solidFill>
                            <a:schemeClr val="tx1"/>
                          </a:solidFill>
                        </a:rPr>
                        <a:t>Damping Resistors have not been included in Simulations. This column states whether or not the flange </a:t>
                      </a:r>
                      <a:r>
                        <a:rPr lang="en-GB" sz="1200" baseline="0" dirty="0" smtClean="0">
                          <a:solidFill>
                            <a:srgbClr val="C00000"/>
                          </a:solidFill>
                        </a:rPr>
                        <a:t>SHOULD</a:t>
                      </a:r>
                      <a:r>
                        <a:rPr lang="en-GB" sz="1200" baseline="0" dirty="0" smtClean="0">
                          <a:solidFill>
                            <a:schemeClr val="tx1"/>
                          </a:solidFill>
                        </a:rPr>
                        <a:t> have a damping resistor inside (and its type).</a:t>
                      </a:r>
                      <a:endParaRPr lang="en-GB" sz="1200" dirty="0" smtClean="0">
                        <a:solidFill>
                          <a:schemeClr val="tx1"/>
                        </a:solidFill>
                      </a:endParaRPr>
                    </a:p>
                    <a:p>
                      <a:pPr algn="ctr"/>
                      <a:endParaRPr lang="en-GB" sz="1200" dirty="0" smtClean="0">
                        <a:solidFill>
                          <a:schemeClr val="tx1"/>
                        </a:solidFill>
                      </a:endParaRPr>
                    </a:p>
                    <a:p>
                      <a:pPr algn="ctr"/>
                      <a:r>
                        <a:rPr lang="en-GB" sz="1200" dirty="0" smtClean="0">
                          <a:solidFill>
                            <a:srgbClr val="FF0000"/>
                          </a:solidFill>
                        </a:rPr>
                        <a:t>** </a:t>
                      </a:r>
                      <a:r>
                        <a:rPr lang="en-GB" sz="1200" dirty="0" smtClean="0">
                          <a:solidFill>
                            <a:schemeClr val="tx1"/>
                          </a:solidFill>
                        </a:rPr>
                        <a:t>The enamelled QF-MBA case</a:t>
                      </a:r>
                      <a:r>
                        <a:rPr lang="en-GB" sz="1200" baseline="0" dirty="0" smtClean="0">
                          <a:solidFill>
                            <a:schemeClr val="tx1"/>
                          </a:solidFill>
                        </a:rPr>
                        <a:t> is assumed to be identical to the measured enamelled MBA-MBA flange. Should be very close in reality.</a:t>
                      </a:r>
                      <a:endParaRPr lang="en-GB" sz="1200" dirty="0" smtClean="0">
                        <a:solidFill>
                          <a:schemeClr val="tx1"/>
                        </a:solidFill>
                      </a:endParaRPr>
                    </a:p>
                    <a:p>
                      <a:pPr algn="ctr"/>
                      <a:endParaRPr lang="en-GB" sz="1200" dirty="0" smtClean="0">
                        <a:solidFill>
                          <a:schemeClr val="tx1"/>
                        </a:solidFill>
                      </a:endParaRPr>
                    </a:p>
                    <a:p>
                      <a:pPr algn="ctr"/>
                      <a:r>
                        <a:rPr lang="en-GB" sz="1200" dirty="0" smtClean="0">
                          <a:solidFill>
                            <a:srgbClr val="FF0000"/>
                          </a:solidFill>
                        </a:rPr>
                        <a:t>***</a:t>
                      </a:r>
                      <a:r>
                        <a:rPr lang="en-GB" sz="1200" dirty="0" smtClean="0">
                          <a:solidFill>
                            <a:schemeClr val="tx1"/>
                          </a:solidFill>
                        </a:rPr>
                        <a:t> </a:t>
                      </a:r>
                      <a:r>
                        <a:rPr lang="en-GB" sz="1200" baseline="0" dirty="0" smtClean="0">
                          <a:solidFill>
                            <a:schemeClr val="tx1"/>
                          </a:solidFill>
                        </a:rPr>
                        <a:t>Survey by Jose A. Ferreira (</a:t>
                      </a:r>
                      <a:r>
                        <a:rPr lang="en-GB" sz="1200" b="0" baseline="0" dirty="0" smtClean="0">
                          <a:solidFill>
                            <a:schemeClr val="tx1"/>
                          </a:solidFill>
                        </a:rPr>
                        <a:t>18/26 flanges surveyed</a:t>
                      </a:r>
                      <a:r>
                        <a:rPr lang="en-GB" sz="1200" baseline="0" dirty="0" smtClean="0">
                          <a:solidFill>
                            <a:schemeClr val="tx1"/>
                          </a:solidFill>
                        </a:rPr>
                        <a:t>).</a:t>
                      </a:r>
                    </a:p>
                    <a:p>
                      <a:pPr algn="ctr"/>
                      <a:endParaRPr lang="en-GB" sz="1200" dirty="0" smtClean="0">
                        <a:solidFill>
                          <a:schemeClr val="tx1"/>
                        </a:solidFill>
                      </a:endParaRPr>
                    </a:p>
                    <a:p>
                      <a:pPr algn="ctr"/>
                      <a:r>
                        <a:rPr lang="en-GB" sz="1200" dirty="0" smtClean="0">
                          <a:solidFill>
                            <a:srgbClr val="FF0000"/>
                          </a:solidFill>
                        </a:rPr>
                        <a:t>!</a:t>
                      </a:r>
                      <a:r>
                        <a:rPr lang="en-GB" sz="1200" dirty="0" smtClean="0">
                          <a:solidFill>
                            <a:schemeClr val="tx1"/>
                          </a:solidFill>
                        </a:rPr>
                        <a:t> Damping resistor presence percentage</a:t>
                      </a:r>
                      <a:r>
                        <a:rPr lang="en-GB" sz="1200" baseline="0" dirty="0" smtClean="0">
                          <a:solidFill>
                            <a:schemeClr val="tx1"/>
                          </a:solidFill>
                        </a:rPr>
                        <a:t> is assumed to be identical to the </a:t>
                      </a:r>
                      <a:r>
                        <a:rPr lang="en-GB" sz="1200" baseline="0" dirty="0" smtClean="0">
                          <a:solidFill>
                            <a:srgbClr val="FF0000"/>
                          </a:solidFill>
                        </a:rPr>
                        <a:t>***</a:t>
                      </a:r>
                      <a:r>
                        <a:rPr lang="en-GB" sz="1200" baseline="0" dirty="0" smtClean="0">
                          <a:solidFill>
                            <a:schemeClr val="tx1"/>
                          </a:solidFill>
                        </a:rPr>
                        <a:t> case.</a:t>
                      </a:r>
                    </a:p>
                    <a:p>
                      <a:pPr algn="ctr"/>
                      <a:endParaRPr lang="en-GB" sz="1200" dirty="0" smtClean="0">
                        <a:solidFill>
                          <a:schemeClr val="tx1"/>
                        </a:solidFill>
                      </a:endParaRPr>
                    </a:p>
                    <a:p>
                      <a:pPr algn="ctr"/>
                      <a:r>
                        <a:rPr lang="en-GB" sz="1200" dirty="0" smtClean="0">
                          <a:solidFill>
                            <a:srgbClr val="FF0000"/>
                          </a:solidFill>
                        </a:rPr>
                        <a:t>!!</a:t>
                      </a:r>
                      <a:r>
                        <a:rPr lang="en-GB" sz="1200" dirty="0" smtClean="0">
                          <a:solidFill>
                            <a:schemeClr val="tx1"/>
                          </a:solidFill>
                        </a:rPr>
                        <a:t> The effect of the LONG</a:t>
                      </a:r>
                      <a:r>
                        <a:rPr lang="en-GB" sz="1200" baseline="0" dirty="0" smtClean="0">
                          <a:solidFill>
                            <a:schemeClr val="tx1"/>
                          </a:solidFill>
                        </a:rPr>
                        <a:t> damping resistors has not been estimated. In this table, it is assumed to be identical to a SHORT damping resistor.</a:t>
                      </a:r>
                    </a:p>
                    <a:p>
                      <a:pPr algn="ctr"/>
                      <a:endParaRPr lang="en-GB" sz="1200" baseline="0" dirty="0" smtClean="0">
                        <a:solidFill>
                          <a:schemeClr val="tx1"/>
                        </a:solidFill>
                      </a:endParaRPr>
                    </a:p>
                    <a:p>
                      <a:pPr algn="ctr"/>
                      <a:r>
                        <a:rPr lang="en-GB" sz="800" baseline="0" dirty="0" smtClean="0">
                          <a:solidFill>
                            <a:srgbClr val="FF0000"/>
                          </a:solidFill>
                        </a:rPr>
                        <a:t>m</a:t>
                      </a:r>
                      <a:r>
                        <a:rPr lang="en-GB" sz="1200" baseline="0" dirty="0" smtClean="0">
                          <a:solidFill>
                            <a:schemeClr val="tx1"/>
                          </a:solidFill>
                        </a:rPr>
                        <a:t> Indicated entries that have been measured in the lab.</a:t>
                      </a:r>
                      <a:endParaRPr lang="en-GB" sz="1200" dirty="0" smtClean="0">
                        <a:solidFill>
                          <a:schemeClr val="tx1"/>
                        </a:solidFill>
                      </a:endParaRPr>
                    </a:p>
                  </a:txBody>
                  <a:tcPr anchor="ctr">
                    <a:solidFill>
                      <a:schemeClr val="accent1">
                        <a:lumMod val="20000"/>
                        <a:lumOff val="80000"/>
                      </a:schemeClr>
                    </a:solidFill>
                  </a:tcPr>
                </a:tc>
                <a:tc>
                  <a:txBody>
                    <a:bodyPr/>
                    <a:lstStyle/>
                    <a:p>
                      <a:pPr algn="ctr"/>
                      <a:r>
                        <a:rPr lang="en-GB" sz="1400" dirty="0" smtClean="0">
                          <a:solidFill>
                            <a:schemeClr val="tx1"/>
                          </a:solidFill>
                        </a:rPr>
                        <a:t>Yes</a:t>
                      </a:r>
                    </a:p>
                  </a:txBody>
                  <a:tcPr anchor="ctr">
                    <a:solidFill>
                      <a:schemeClr val="accent3">
                        <a:lumMod val="40000"/>
                        <a:lumOff val="60000"/>
                      </a:schemeClr>
                    </a:solidFill>
                  </a:tcPr>
                </a:tc>
                <a:tc>
                  <a:txBody>
                    <a:bodyPr/>
                    <a:lstStyle/>
                    <a:p>
                      <a:pPr algn="ctr"/>
                      <a:r>
                        <a:rPr lang="en-GB" sz="1400" dirty="0" smtClean="0">
                          <a:solidFill>
                            <a:schemeClr val="tx1"/>
                          </a:solidFill>
                        </a:rPr>
                        <a:t>No</a:t>
                      </a:r>
                    </a:p>
                  </a:txBody>
                  <a:tcPr anchor="ctr">
                    <a:solidFill>
                      <a:schemeClr val="accent3">
                        <a:lumMod val="40000"/>
                        <a:lumOff val="60000"/>
                      </a:schemeClr>
                    </a:solidFill>
                  </a:tcPr>
                </a:tc>
                <a:tc>
                  <a:txBody>
                    <a:bodyPr/>
                    <a:lstStyle/>
                    <a:p>
                      <a:pPr algn="ctr"/>
                      <a:r>
                        <a:rPr lang="en-GB" sz="1200" dirty="0" smtClean="0">
                          <a:solidFill>
                            <a:schemeClr val="tx1"/>
                          </a:solidFill>
                        </a:rPr>
                        <a:t>90</a:t>
                      </a:r>
                    </a:p>
                  </a:txBody>
                  <a:tcPr anchor="ctr">
                    <a:solidFill>
                      <a:schemeClr val="accent3">
                        <a:lumMod val="40000"/>
                        <a:lumOff val="60000"/>
                      </a:schemeClr>
                    </a:solidFill>
                  </a:tcPr>
                </a:tc>
                <a:tc>
                  <a:txBody>
                    <a:bodyPr/>
                    <a:lstStyle/>
                    <a:p>
                      <a:pPr algn="ctr"/>
                      <a:r>
                        <a:rPr lang="en-GB" sz="1400" dirty="0" smtClean="0">
                          <a:solidFill>
                            <a:schemeClr val="tx1"/>
                          </a:solidFill>
                        </a:rPr>
                        <a:t>1.210</a:t>
                      </a:r>
                    </a:p>
                  </a:txBody>
                  <a:tcPr anchor="ctr">
                    <a:solidFill>
                      <a:schemeClr val="accent3">
                        <a:lumMod val="40000"/>
                        <a:lumOff val="60000"/>
                      </a:schemeClr>
                    </a:solidFill>
                  </a:tcPr>
                </a:tc>
                <a:tc>
                  <a:txBody>
                    <a:bodyPr/>
                    <a:lstStyle/>
                    <a:p>
                      <a:pPr algn="ctr"/>
                      <a:r>
                        <a:rPr lang="en-GB" sz="1400" dirty="0" smtClean="0">
                          <a:solidFill>
                            <a:schemeClr val="tx1"/>
                          </a:solidFill>
                        </a:rPr>
                        <a:t>633</a:t>
                      </a:r>
                      <a:endParaRPr lang="en-GB" sz="1400" dirty="0">
                        <a:solidFill>
                          <a:schemeClr val="tx1"/>
                        </a:solidFill>
                      </a:endParaRPr>
                    </a:p>
                  </a:txBody>
                  <a:tcPr anchor="ctr">
                    <a:solidFill>
                      <a:schemeClr val="accent3">
                        <a:lumMod val="40000"/>
                        <a:lumOff val="60000"/>
                      </a:schemeClr>
                    </a:solidFill>
                  </a:tcPr>
                </a:tc>
                <a:tc>
                  <a:txBody>
                    <a:bodyPr/>
                    <a:lstStyle/>
                    <a:p>
                      <a:pPr algn="ctr"/>
                      <a:r>
                        <a:rPr lang="en-GB" sz="1400" dirty="0" smtClean="0">
                          <a:solidFill>
                            <a:schemeClr val="tx1"/>
                          </a:solidFill>
                        </a:rPr>
                        <a:t>315</a:t>
                      </a:r>
                      <a:endParaRPr lang="en-GB" sz="1400" dirty="0">
                        <a:solidFill>
                          <a:schemeClr val="tx1"/>
                        </a:solidFill>
                      </a:endParaRPr>
                    </a:p>
                  </a:txBody>
                  <a:tcPr anchor="ctr">
                    <a:solidFill>
                      <a:schemeClr val="accent3">
                        <a:lumMod val="40000"/>
                        <a:lumOff val="60000"/>
                      </a:schemeClr>
                    </a:solidFill>
                  </a:tcPr>
                </a:tc>
                <a:tc>
                  <a:txBody>
                    <a:bodyPr/>
                    <a:lstStyle/>
                    <a:p>
                      <a:pPr algn="ctr"/>
                      <a:r>
                        <a:rPr lang="en-GB" sz="1400" dirty="0" smtClean="0">
                          <a:solidFill>
                            <a:schemeClr val="tx1"/>
                          </a:solidFill>
                        </a:rPr>
                        <a:t>2010</a:t>
                      </a:r>
                      <a:endParaRPr lang="en-GB" sz="1400" dirty="0">
                        <a:solidFill>
                          <a:schemeClr val="tx1"/>
                        </a:solidFill>
                      </a:endParaRPr>
                    </a:p>
                  </a:txBody>
                  <a:tcPr anchor="ctr">
                    <a:solidFill>
                      <a:schemeClr val="accent3">
                        <a:lumMod val="40000"/>
                        <a:lumOff val="60000"/>
                      </a:schemeClr>
                    </a:solidFill>
                  </a:tcPr>
                </a:tc>
              </a:tr>
              <a:tr h="336108">
                <a:tc vMerge="1">
                  <a:txBody>
                    <a:bodyPr/>
                    <a:lstStyle/>
                    <a:p>
                      <a:pPr algn="ctr"/>
                      <a:endParaRPr lang="en-GB" sz="900" dirty="0" smtClean="0">
                        <a:solidFill>
                          <a:schemeClr val="tx1"/>
                        </a:solidFill>
                      </a:endParaRPr>
                    </a:p>
                  </a:txBody>
                  <a:tcPr anchor="ctr">
                    <a:solidFill>
                      <a:schemeClr val="accent1">
                        <a:lumMod val="20000"/>
                        <a:lumOff val="80000"/>
                      </a:schemeClr>
                    </a:solidFill>
                  </a:tcPr>
                </a:tc>
                <a:tc>
                  <a:txBody>
                    <a:bodyPr/>
                    <a:lstStyle/>
                    <a:p>
                      <a:pPr algn="ctr"/>
                      <a:r>
                        <a:rPr lang="en-GB" sz="1400" dirty="0" smtClean="0">
                          <a:solidFill>
                            <a:schemeClr val="tx1"/>
                          </a:solidFill>
                        </a:rPr>
                        <a:t>Yes</a:t>
                      </a:r>
                    </a:p>
                  </a:txBody>
                  <a:tcPr anchor="ctr">
                    <a:solidFill>
                      <a:schemeClr val="accent2">
                        <a:lumMod val="20000"/>
                        <a:lumOff val="80000"/>
                      </a:schemeClr>
                    </a:solidFill>
                  </a:tcPr>
                </a:tc>
                <a:tc>
                  <a:txBody>
                    <a:bodyPr/>
                    <a:lstStyle/>
                    <a:p>
                      <a:pPr algn="ctr"/>
                      <a:r>
                        <a:rPr lang="en-GB" sz="1400" dirty="0" smtClean="0">
                          <a:solidFill>
                            <a:srgbClr val="FF0000"/>
                          </a:solidFill>
                        </a:rPr>
                        <a:t>Long</a:t>
                      </a:r>
                    </a:p>
                  </a:txBody>
                  <a:tcPr anchor="ctr">
                    <a:solidFill>
                      <a:schemeClr val="accent2">
                        <a:lumMod val="20000"/>
                        <a:lumOff val="80000"/>
                      </a:schemeClr>
                    </a:solidFill>
                  </a:tcPr>
                </a:tc>
                <a:tc>
                  <a:txBody>
                    <a:bodyPr/>
                    <a:lstStyle/>
                    <a:p>
                      <a:pPr algn="ctr"/>
                      <a:r>
                        <a:rPr lang="en-GB" sz="1200" dirty="0" smtClean="0">
                          <a:solidFill>
                            <a:schemeClr val="tx1"/>
                          </a:solidFill>
                        </a:rPr>
                        <a:t>39</a:t>
                      </a:r>
                    </a:p>
                  </a:txBody>
                  <a:tcPr anchor="ctr">
                    <a:solidFill>
                      <a:schemeClr val="accent2">
                        <a:lumMod val="20000"/>
                        <a:lumOff val="80000"/>
                      </a:schemeClr>
                    </a:solidFill>
                  </a:tcPr>
                </a:tc>
                <a:tc>
                  <a:txBody>
                    <a:bodyPr/>
                    <a:lstStyle/>
                    <a:p>
                      <a:pPr algn="ctr"/>
                      <a:r>
                        <a:rPr lang="en-GB" sz="1400" dirty="0" smtClean="0">
                          <a:solidFill>
                            <a:schemeClr val="tx1"/>
                          </a:solidFill>
                        </a:rPr>
                        <a:t>1.280</a:t>
                      </a:r>
                    </a:p>
                  </a:txBody>
                  <a:tcPr anchor="ctr">
                    <a:solidFill>
                      <a:schemeClr val="accent2">
                        <a:lumMod val="20000"/>
                        <a:lumOff val="80000"/>
                      </a:schemeClr>
                    </a:solidFill>
                  </a:tcPr>
                </a:tc>
                <a:tc>
                  <a:txBody>
                    <a:bodyPr/>
                    <a:lstStyle/>
                    <a:p>
                      <a:pPr algn="ctr"/>
                      <a:r>
                        <a:rPr lang="en-GB" sz="1400" dirty="0" smtClean="0">
                          <a:solidFill>
                            <a:schemeClr val="tx1"/>
                          </a:solidFill>
                        </a:rPr>
                        <a:t>499</a:t>
                      </a:r>
                      <a:endParaRPr lang="en-GB" sz="1400" dirty="0">
                        <a:solidFill>
                          <a:schemeClr val="tx1"/>
                        </a:solidFill>
                      </a:endParaRPr>
                    </a:p>
                  </a:txBody>
                  <a:tcPr anchor="ctr">
                    <a:solidFill>
                      <a:schemeClr val="accent2">
                        <a:lumMod val="20000"/>
                        <a:lumOff val="80000"/>
                      </a:schemeClr>
                    </a:solidFill>
                  </a:tcPr>
                </a:tc>
                <a:tc>
                  <a:txBody>
                    <a:bodyPr/>
                    <a:lstStyle/>
                    <a:p>
                      <a:pPr algn="ctr"/>
                      <a:r>
                        <a:rPr lang="en-GB" sz="1400" dirty="0" smtClean="0">
                          <a:solidFill>
                            <a:srgbClr val="FF0000"/>
                          </a:solidFill>
                        </a:rPr>
                        <a:t>200 !!</a:t>
                      </a:r>
                      <a:endParaRPr lang="en-GB" sz="1400" dirty="0">
                        <a:solidFill>
                          <a:srgbClr val="FF0000"/>
                        </a:solidFill>
                      </a:endParaRPr>
                    </a:p>
                  </a:txBody>
                  <a:tcPr anchor="ctr">
                    <a:solidFill>
                      <a:schemeClr val="accent2">
                        <a:lumMod val="20000"/>
                        <a:lumOff val="80000"/>
                      </a:schemeClr>
                    </a:solidFill>
                  </a:tcPr>
                </a:tc>
                <a:tc>
                  <a:txBody>
                    <a:bodyPr/>
                    <a:lstStyle/>
                    <a:p>
                      <a:pPr algn="ctr"/>
                      <a:r>
                        <a:rPr lang="en-GB" sz="1400" dirty="0" smtClean="0">
                          <a:solidFill>
                            <a:schemeClr val="tx1"/>
                          </a:solidFill>
                        </a:rPr>
                        <a:t>2495</a:t>
                      </a:r>
                      <a:endParaRPr lang="en-GB" sz="1400" dirty="0">
                        <a:solidFill>
                          <a:schemeClr val="tx1"/>
                        </a:solidFill>
                      </a:endParaRPr>
                    </a:p>
                  </a:txBody>
                  <a:tcPr anchor="ctr">
                    <a:solidFill>
                      <a:schemeClr val="accent2">
                        <a:lumMod val="20000"/>
                        <a:lumOff val="80000"/>
                      </a:schemeClr>
                    </a:solidFill>
                  </a:tcPr>
                </a:tc>
              </a:tr>
              <a:tr h="336108">
                <a:tc vMerge="1">
                  <a:txBody>
                    <a:bodyPr/>
                    <a:lstStyle/>
                    <a:p>
                      <a:pPr algn="ctr"/>
                      <a:endParaRPr lang="en-GB" sz="900" dirty="0" smtClean="0">
                        <a:solidFill>
                          <a:schemeClr val="tx1"/>
                        </a:solidFill>
                      </a:endParaRPr>
                    </a:p>
                  </a:txBody>
                  <a:tcPr anchor="ctr">
                    <a:solidFill>
                      <a:schemeClr val="accent1">
                        <a:lumMod val="20000"/>
                        <a:lumOff val="80000"/>
                      </a:schemeClr>
                    </a:solidFill>
                  </a:tcPr>
                </a:tc>
                <a:tc>
                  <a:txBody>
                    <a:bodyPr/>
                    <a:lstStyle/>
                    <a:p>
                      <a:pPr algn="ctr"/>
                      <a:r>
                        <a:rPr lang="en-GB" sz="1400" dirty="0" smtClean="0">
                          <a:solidFill>
                            <a:schemeClr val="tx1"/>
                          </a:solidFill>
                        </a:rPr>
                        <a:t>Yes</a:t>
                      </a:r>
                    </a:p>
                  </a:txBody>
                  <a:tcPr anchor="ctr">
                    <a:solidFill>
                      <a:schemeClr val="accent2">
                        <a:lumMod val="20000"/>
                        <a:lumOff val="80000"/>
                      </a:schemeClr>
                    </a:solidFill>
                  </a:tcPr>
                </a:tc>
                <a:tc>
                  <a:txBody>
                    <a:bodyPr/>
                    <a:lstStyle/>
                    <a:p>
                      <a:pPr algn="ctr"/>
                      <a:r>
                        <a:rPr lang="en-GB" sz="1400" dirty="0" smtClean="0">
                          <a:solidFill>
                            <a:schemeClr val="tx1"/>
                          </a:solidFill>
                        </a:rPr>
                        <a:t>Short</a:t>
                      </a:r>
                    </a:p>
                  </a:txBody>
                  <a:tcPr anchor="ctr">
                    <a:solidFill>
                      <a:schemeClr val="accent2">
                        <a:lumMod val="20000"/>
                        <a:lumOff val="80000"/>
                      </a:schemeClr>
                    </a:solidFill>
                  </a:tcPr>
                </a:tc>
                <a:tc>
                  <a:txBody>
                    <a:bodyPr/>
                    <a:lstStyle/>
                    <a:p>
                      <a:pPr algn="ctr"/>
                      <a:r>
                        <a:rPr lang="en-GB" sz="1200" dirty="0" smtClean="0">
                          <a:solidFill>
                            <a:srgbClr val="FF0000"/>
                          </a:solidFill>
                        </a:rPr>
                        <a:t>90% of 83 !</a:t>
                      </a:r>
                    </a:p>
                  </a:txBody>
                  <a:tcPr anchor="ctr">
                    <a:solidFill>
                      <a:schemeClr val="accent2">
                        <a:lumMod val="20000"/>
                        <a:lumOff val="80000"/>
                      </a:schemeClr>
                    </a:solidFill>
                  </a:tcPr>
                </a:tc>
                <a:tc>
                  <a:txBody>
                    <a:bodyPr/>
                    <a:lstStyle/>
                    <a:p>
                      <a:pPr algn="ctr"/>
                      <a:r>
                        <a:rPr lang="en-GB" sz="1400" b="1" dirty="0" smtClean="0">
                          <a:solidFill>
                            <a:schemeClr val="tx2"/>
                          </a:solidFill>
                        </a:rPr>
                        <a:t>1.415</a:t>
                      </a:r>
                      <a:r>
                        <a:rPr lang="en-GB" sz="1400" b="0" dirty="0" smtClean="0">
                          <a:solidFill>
                            <a:srgbClr val="FF0000"/>
                          </a:solidFill>
                        </a:rPr>
                        <a:t>**</a:t>
                      </a:r>
                      <a:endParaRPr lang="en-GB" sz="1400" b="1" dirty="0" smtClean="0">
                        <a:solidFill>
                          <a:schemeClr val="tx2"/>
                        </a:solidFill>
                      </a:endParaRPr>
                    </a:p>
                  </a:txBody>
                  <a:tcPr anchor="ctr">
                    <a:solidFill>
                      <a:schemeClr val="accent2">
                        <a:lumMod val="20000"/>
                        <a:lumOff val="80000"/>
                      </a:schemeClr>
                    </a:solidFill>
                  </a:tcPr>
                </a:tc>
                <a:tc>
                  <a:txBody>
                    <a:bodyPr/>
                    <a:lstStyle/>
                    <a:p>
                      <a:pPr algn="ctr"/>
                      <a:r>
                        <a:rPr lang="en-GB" sz="1400" b="1" dirty="0" smtClean="0">
                          <a:solidFill>
                            <a:schemeClr val="tx2"/>
                          </a:solidFill>
                        </a:rPr>
                        <a:t>364</a:t>
                      </a:r>
                      <a:endParaRPr lang="en-GB" sz="1400" b="1" dirty="0">
                        <a:solidFill>
                          <a:schemeClr val="tx2"/>
                        </a:solidFill>
                      </a:endParaRPr>
                    </a:p>
                  </a:txBody>
                  <a:tcPr anchor="ctr">
                    <a:solidFill>
                      <a:schemeClr val="accent2">
                        <a:lumMod val="20000"/>
                        <a:lumOff val="80000"/>
                      </a:schemeClr>
                    </a:solidFill>
                  </a:tcPr>
                </a:tc>
                <a:tc>
                  <a:txBody>
                    <a:bodyPr/>
                    <a:lstStyle/>
                    <a:p>
                      <a:pPr algn="ctr"/>
                      <a:r>
                        <a:rPr lang="en-GB" sz="1400" b="1" dirty="0" smtClean="0">
                          <a:solidFill>
                            <a:schemeClr val="tx2"/>
                          </a:solidFill>
                        </a:rPr>
                        <a:t>75 </a:t>
                      </a:r>
                      <a:r>
                        <a:rPr lang="en-GB" sz="1400" b="0" dirty="0" smtClean="0">
                          <a:solidFill>
                            <a:srgbClr val="FF0000"/>
                          </a:solidFill>
                        </a:rPr>
                        <a:t>**</a:t>
                      </a:r>
                      <a:endParaRPr lang="en-GB" sz="1400" b="0" dirty="0">
                        <a:solidFill>
                          <a:srgbClr val="FF0000"/>
                        </a:solidFill>
                      </a:endParaRPr>
                    </a:p>
                  </a:txBody>
                  <a:tcPr anchor="ctr">
                    <a:solidFill>
                      <a:schemeClr val="accent2">
                        <a:lumMod val="20000"/>
                        <a:lumOff val="80000"/>
                      </a:schemeClr>
                    </a:solidFill>
                  </a:tcPr>
                </a:tc>
                <a:tc>
                  <a:txBody>
                    <a:bodyPr/>
                    <a:lstStyle/>
                    <a:p>
                      <a:pPr algn="ctr"/>
                      <a:r>
                        <a:rPr lang="en-GB" sz="1400" b="1" dirty="0" smtClean="0">
                          <a:solidFill>
                            <a:schemeClr val="tx2"/>
                          </a:solidFill>
                        </a:rPr>
                        <a:t>4856</a:t>
                      </a:r>
                      <a:r>
                        <a:rPr lang="en-GB" sz="1400" b="0" dirty="0" smtClean="0">
                          <a:solidFill>
                            <a:srgbClr val="FF0000"/>
                          </a:solidFill>
                        </a:rPr>
                        <a:t>**</a:t>
                      </a:r>
                      <a:r>
                        <a:rPr lang="en-GB" sz="1400" b="1" dirty="0" smtClean="0">
                          <a:solidFill>
                            <a:schemeClr val="tx2"/>
                          </a:solidFill>
                        </a:rPr>
                        <a:t> ± 5%</a:t>
                      </a:r>
                      <a:endParaRPr lang="en-GB" sz="1400" b="1" dirty="0">
                        <a:solidFill>
                          <a:schemeClr val="tx2"/>
                        </a:solidFill>
                      </a:endParaRPr>
                    </a:p>
                  </a:txBody>
                  <a:tcPr anchor="ctr">
                    <a:solidFill>
                      <a:schemeClr val="accent2">
                        <a:lumMod val="20000"/>
                        <a:lumOff val="80000"/>
                      </a:schemeClr>
                    </a:solidFill>
                  </a:tcPr>
                </a:tc>
              </a:tr>
              <a:tr h="336108">
                <a:tc vMerge="1">
                  <a:txBody>
                    <a:bodyPr/>
                    <a:lstStyle/>
                    <a:p>
                      <a:pPr algn="ctr"/>
                      <a:endParaRPr lang="en-GB" sz="900" dirty="0" smtClean="0">
                        <a:solidFill>
                          <a:schemeClr val="tx1"/>
                        </a:solidFill>
                      </a:endParaRPr>
                    </a:p>
                  </a:txBody>
                  <a:tcPr anchor="ctr">
                    <a:solidFill>
                      <a:schemeClr val="accent1">
                        <a:lumMod val="20000"/>
                        <a:lumOff val="80000"/>
                      </a:schemeClr>
                    </a:solidFill>
                  </a:tcPr>
                </a:tc>
                <a:tc>
                  <a:txBody>
                    <a:bodyPr/>
                    <a:lstStyle/>
                    <a:p>
                      <a:pPr algn="ctr"/>
                      <a:r>
                        <a:rPr lang="en-GB" sz="1400" dirty="0" smtClean="0">
                          <a:solidFill>
                            <a:schemeClr val="tx1"/>
                          </a:solidFill>
                        </a:rPr>
                        <a:t>Yes</a:t>
                      </a:r>
                    </a:p>
                  </a:txBody>
                  <a:tcPr anchor="ctr">
                    <a:solidFill>
                      <a:schemeClr val="accent2">
                        <a:lumMod val="20000"/>
                        <a:lumOff val="80000"/>
                      </a:schemeClr>
                    </a:solidFill>
                  </a:tcPr>
                </a:tc>
                <a:tc>
                  <a:txBody>
                    <a:bodyPr/>
                    <a:lstStyle/>
                    <a:p>
                      <a:pPr algn="ctr"/>
                      <a:r>
                        <a:rPr lang="en-GB" sz="1400" dirty="0" smtClean="0">
                          <a:solidFill>
                            <a:schemeClr val="tx1"/>
                          </a:solidFill>
                        </a:rPr>
                        <a:t>No</a:t>
                      </a:r>
                    </a:p>
                  </a:txBody>
                  <a:tcPr anchor="ctr">
                    <a:solidFill>
                      <a:schemeClr val="accent2">
                        <a:lumMod val="20000"/>
                        <a:lumOff val="80000"/>
                      </a:schemeClr>
                    </a:solidFill>
                  </a:tcPr>
                </a:tc>
                <a:tc>
                  <a:txBody>
                    <a:bodyPr/>
                    <a:lstStyle/>
                    <a:p>
                      <a:pPr algn="ctr"/>
                      <a:r>
                        <a:rPr lang="en-GB" sz="1200" dirty="0" smtClean="0">
                          <a:solidFill>
                            <a:srgbClr val="FF0000"/>
                          </a:solidFill>
                        </a:rPr>
                        <a:t>10% of 83 !</a:t>
                      </a:r>
                    </a:p>
                  </a:txBody>
                  <a:tcPr anchor="ctr">
                    <a:solidFill>
                      <a:schemeClr val="accent2">
                        <a:lumMod val="20000"/>
                        <a:lumOff val="80000"/>
                      </a:schemeClr>
                    </a:solidFill>
                  </a:tcPr>
                </a:tc>
                <a:tc>
                  <a:txBody>
                    <a:bodyPr/>
                    <a:lstStyle/>
                    <a:p>
                      <a:pPr algn="ctr"/>
                      <a:r>
                        <a:rPr lang="en-GB" sz="1400" b="1" dirty="0" smtClean="0">
                          <a:solidFill>
                            <a:schemeClr val="tx2"/>
                          </a:solidFill>
                        </a:rPr>
                        <a:t>1.415</a:t>
                      </a:r>
                      <a:r>
                        <a:rPr lang="en-GB" sz="1400" b="0" dirty="0" smtClean="0">
                          <a:solidFill>
                            <a:srgbClr val="FF0000"/>
                          </a:solidFill>
                        </a:rPr>
                        <a:t>**</a:t>
                      </a:r>
                      <a:endParaRPr lang="en-GB" sz="1400" b="1" dirty="0" smtClean="0">
                        <a:solidFill>
                          <a:schemeClr val="tx2"/>
                        </a:solidFill>
                      </a:endParaRPr>
                    </a:p>
                  </a:txBody>
                  <a:tcPr anchor="ctr">
                    <a:solidFill>
                      <a:schemeClr val="accent2">
                        <a:lumMod val="20000"/>
                        <a:lumOff val="80000"/>
                      </a:schemeClr>
                    </a:solidFill>
                  </a:tcPr>
                </a:tc>
                <a:tc>
                  <a:txBody>
                    <a:bodyPr/>
                    <a:lstStyle/>
                    <a:p>
                      <a:pPr algn="ctr"/>
                      <a:r>
                        <a:rPr lang="en-GB" sz="1400" b="1" dirty="0" smtClean="0">
                          <a:solidFill>
                            <a:schemeClr val="tx2"/>
                          </a:solidFill>
                        </a:rPr>
                        <a:t>177</a:t>
                      </a:r>
                      <a:endParaRPr lang="en-GB" sz="1400" b="1" dirty="0">
                        <a:solidFill>
                          <a:schemeClr val="tx2"/>
                        </a:solidFill>
                      </a:endParaRPr>
                    </a:p>
                  </a:txBody>
                  <a:tcPr anchor="ctr">
                    <a:solidFill>
                      <a:schemeClr val="accent2">
                        <a:lumMod val="20000"/>
                        <a:lumOff val="80000"/>
                      </a:schemeClr>
                    </a:solidFill>
                  </a:tcPr>
                </a:tc>
                <a:tc>
                  <a:txBody>
                    <a:bodyPr/>
                    <a:lstStyle/>
                    <a:p>
                      <a:pPr algn="ctr"/>
                      <a:r>
                        <a:rPr lang="en-GB" sz="1400" b="1" dirty="0" smtClean="0">
                          <a:solidFill>
                            <a:schemeClr val="tx2"/>
                          </a:solidFill>
                        </a:rPr>
                        <a:t>270 </a:t>
                      </a:r>
                      <a:r>
                        <a:rPr lang="en-GB" sz="1400" b="0" dirty="0" smtClean="0">
                          <a:solidFill>
                            <a:srgbClr val="FF0000"/>
                          </a:solidFill>
                        </a:rPr>
                        <a:t>**</a:t>
                      </a:r>
                      <a:endParaRPr lang="en-GB" sz="1400" b="0" dirty="0">
                        <a:solidFill>
                          <a:srgbClr val="FF0000"/>
                        </a:solidFill>
                      </a:endParaRPr>
                    </a:p>
                  </a:txBody>
                  <a:tcPr anchor="ctr">
                    <a:solidFill>
                      <a:schemeClr val="accent2">
                        <a:lumMod val="20000"/>
                        <a:lumOff val="80000"/>
                      </a:schemeClr>
                    </a:solidFill>
                  </a:tcPr>
                </a:tc>
                <a:tc>
                  <a:txBody>
                    <a:bodyPr/>
                    <a:lstStyle/>
                    <a:p>
                      <a:pPr algn="ctr"/>
                      <a:r>
                        <a:rPr lang="en-GB" sz="1400" b="1" dirty="0" smtClean="0">
                          <a:solidFill>
                            <a:schemeClr val="tx2"/>
                          </a:solidFill>
                        </a:rPr>
                        <a:t>656</a:t>
                      </a:r>
                      <a:r>
                        <a:rPr lang="en-GB" sz="1400" b="0" dirty="0" smtClean="0">
                          <a:solidFill>
                            <a:srgbClr val="FF0000"/>
                          </a:solidFill>
                        </a:rPr>
                        <a:t>**</a:t>
                      </a:r>
                      <a:r>
                        <a:rPr lang="en-GB" sz="1400" b="1" dirty="0" smtClean="0">
                          <a:solidFill>
                            <a:schemeClr val="tx2"/>
                          </a:solidFill>
                        </a:rPr>
                        <a:t> ± 5%</a:t>
                      </a:r>
                      <a:endParaRPr lang="en-GB" sz="1400" b="1" dirty="0">
                        <a:solidFill>
                          <a:schemeClr val="tx2"/>
                        </a:solidFill>
                      </a:endParaRPr>
                    </a:p>
                  </a:txBody>
                  <a:tcPr anchor="ctr">
                    <a:solidFill>
                      <a:schemeClr val="accent2">
                        <a:lumMod val="20000"/>
                        <a:lumOff val="80000"/>
                      </a:schemeClr>
                    </a:solidFill>
                  </a:tcPr>
                </a:tc>
              </a:tr>
              <a:tr h="336108">
                <a:tc vMerge="1">
                  <a:txBody>
                    <a:bodyPr/>
                    <a:lstStyle/>
                    <a:p>
                      <a:pPr algn="ctr"/>
                      <a:endParaRPr lang="en-GB" sz="900" dirty="0" smtClean="0">
                        <a:solidFill>
                          <a:schemeClr val="tx1"/>
                        </a:solidFill>
                      </a:endParaRPr>
                    </a:p>
                  </a:txBody>
                  <a:tcPr anchor="ctr">
                    <a:solidFill>
                      <a:schemeClr val="accent1">
                        <a:lumMod val="20000"/>
                        <a:lumOff val="80000"/>
                      </a:schemeClr>
                    </a:solidFill>
                  </a:tcPr>
                </a:tc>
                <a:tc>
                  <a:txBody>
                    <a:bodyPr/>
                    <a:lstStyle/>
                    <a:p>
                      <a:pPr algn="ctr"/>
                      <a:r>
                        <a:rPr lang="en-GB" sz="1400" dirty="0" smtClean="0">
                          <a:solidFill>
                            <a:schemeClr val="tx1"/>
                          </a:solidFill>
                        </a:rPr>
                        <a:t>Yes</a:t>
                      </a:r>
                    </a:p>
                  </a:txBody>
                  <a:tcPr anchor="ctr">
                    <a:solidFill>
                      <a:schemeClr val="tx2">
                        <a:lumMod val="20000"/>
                        <a:lumOff val="80000"/>
                      </a:schemeClr>
                    </a:solidFill>
                  </a:tcPr>
                </a:tc>
                <a:tc>
                  <a:txBody>
                    <a:bodyPr/>
                    <a:lstStyle/>
                    <a:p>
                      <a:pPr algn="ctr"/>
                      <a:r>
                        <a:rPr lang="en-GB" sz="1400" dirty="0" smtClean="0">
                          <a:solidFill>
                            <a:schemeClr val="tx1"/>
                          </a:solidFill>
                        </a:rPr>
                        <a:t>Short</a:t>
                      </a:r>
                    </a:p>
                  </a:txBody>
                  <a:tcPr anchor="ctr">
                    <a:solidFill>
                      <a:schemeClr val="tx2">
                        <a:lumMod val="20000"/>
                        <a:lumOff val="80000"/>
                      </a:schemeClr>
                    </a:solidFill>
                  </a:tcPr>
                </a:tc>
                <a:tc>
                  <a:txBody>
                    <a:bodyPr/>
                    <a:lstStyle/>
                    <a:p>
                      <a:pPr algn="ctr"/>
                      <a:r>
                        <a:rPr lang="en-GB" sz="1200" dirty="0" smtClean="0">
                          <a:solidFill>
                            <a:srgbClr val="FF0000"/>
                          </a:solidFill>
                        </a:rPr>
                        <a:t>90% of 14 !</a:t>
                      </a:r>
                    </a:p>
                  </a:txBody>
                  <a:tcPr anchor="ctr">
                    <a:solidFill>
                      <a:schemeClr val="accent2">
                        <a:lumMod val="20000"/>
                        <a:lumOff val="80000"/>
                      </a:schemeClr>
                    </a:solidFill>
                  </a:tcPr>
                </a:tc>
                <a:tc>
                  <a:txBody>
                    <a:bodyPr/>
                    <a:lstStyle/>
                    <a:p>
                      <a:pPr algn="ctr"/>
                      <a:r>
                        <a:rPr lang="en-GB" sz="1400" b="1" dirty="0" smtClean="0">
                          <a:solidFill>
                            <a:schemeClr val="tx2"/>
                          </a:solidFill>
                        </a:rPr>
                        <a:t>1.415</a:t>
                      </a:r>
                      <a:r>
                        <a:rPr lang="en-GB" sz="800" b="1" dirty="0" smtClean="0">
                          <a:solidFill>
                            <a:srgbClr val="FF0000"/>
                          </a:solidFill>
                        </a:rPr>
                        <a:t>m</a:t>
                      </a:r>
                      <a:endParaRPr lang="en-GB" sz="1400" b="1" dirty="0" smtClean="0">
                        <a:solidFill>
                          <a:srgbClr val="FF0000"/>
                        </a:solidFill>
                      </a:endParaRPr>
                    </a:p>
                  </a:txBody>
                  <a:tcPr anchor="ctr">
                    <a:solidFill>
                      <a:schemeClr val="tx2">
                        <a:lumMod val="20000"/>
                        <a:lumOff val="80000"/>
                      </a:schemeClr>
                    </a:solidFill>
                  </a:tcPr>
                </a:tc>
                <a:tc>
                  <a:txBody>
                    <a:bodyPr/>
                    <a:lstStyle/>
                    <a:p>
                      <a:pPr algn="ctr"/>
                      <a:r>
                        <a:rPr lang="en-GB" sz="1400" b="1" dirty="0" smtClean="0">
                          <a:solidFill>
                            <a:schemeClr val="tx2"/>
                          </a:solidFill>
                        </a:rPr>
                        <a:t>61.4</a:t>
                      </a:r>
                      <a:endParaRPr lang="en-GB" sz="1400" b="1" dirty="0">
                        <a:solidFill>
                          <a:schemeClr val="tx2"/>
                        </a:solidFill>
                      </a:endParaRPr>
                    </a:p>
                  </a:txBody>
                  <a:tcPr anchor="ctr">
                    <a:solidFill>
                      <a:schemeClr val="tx2">
                        <a:lumMod val="20000"/>
                        <a:lumOff val="80000"/>
                      </a:schemeClr>
                    </a:solidFill>
                  </a:tcPr>
                </a:tc>
                <a:tc>
                  <a:txBody>
                    <a:bodyPr/>
                    <a:lstStyle/>
                    <a:p>
                      <a:pPr algn="ctr"/>
                      <a:r>
                        <a:rPr lang="en-GB" sz="1400" b="1" dirty="0" smtClean="0">
                          <a:solidFill>
                            <a:schemeClr val="tx2"/>
                          </a:solidFill>
                        </a:rPr>
                        <a:t>75</a:t>
                      </a:r>
                      <a:endParaRPr lang="en-GB" sz="1400" b="1" dirty="0">
                        <a:solidFill>
                          <a:schemeClr val="tx2"/>
                        </a:solidFill>
                      </a:endParaRPr>
                    </a:p>
                  </a:txBody>
                  <a:tcPr anchor="ctr">
                    <a:solidFill>
                      <a:schemeClr val="tx2">
                        <a:lumMod val="20000"/>
                        <a:lumOff val="80000"/>
                      </a:schemeClr>
                    </a:solidFill>
                  </a:tcPr>
                </a:tc>
                <a:tc>
                  <a:txBody>
                    <a:bodyPr/>
                    <a:lstStyle/>
                    <a:p>
                      <a:pPr algn="ctr"/>
                      <a:r>
                        <a:rPr lang="en-GB" sz="1400" b="1" dirty="0" smtClean="0">
                          <a:solidFill>
                            <a:schemeClr val="tx2"/>
                          </a:solidFill>
                        </a:rPr>
                        <a:t>819 ± 5%</a:t>
                      </a:r>
                      <a:endParaRPr lang="en-GB" sz="1400" b="1" dirty="0">
                        <a:solidFill>
                          <a:schemeClr val="tx2"/>
                        </a:solidFill>
                      </a:endParaRPr>
                    </a:p>
                  </a:txBody>
                  <a:tcPr anchor="ctr">
                    <a:solidFill>
                      <a:schemeClr val="tx2">
                        <a:lumMod val="20000"/>
                        <a:lumOff val="80000"/>
                      </a:schemeClr>
                    </a:solidFill>
                  </a:tcPr>
                </a:tc>
              </a:tr>
              <a:tr h="336108">
                <a:tc vMerge="1">
                  <a:txBody>
                    <a:bodyPr/>
                    <a:lstStyle/>
                    <a:p>
                      <a:pPr algn="ctr"/>
                      <a:endParaRPr lang="en-GB" sz="900" dirty="0" smtClean="0">
                        <a:solidFill>
                          <a:schemeClr val="tx1"/>
                        </a:solidFill>
                      </a:endParaRPr>
                    </a:p>
                  </a:txBody>
                  <a:tcPr anchor="ctr">
                    <a:solidFill>
                      <a:schemeClr val="accent1">
                        <a:lumMod val="20000"/>
                        <a:lumOff val="80000"/>
                      </a:schemeClr>
                    </a:solidFill>
                  </a:tcPr>
                </a:tc>
                <a:tc>
                  <a:txBody>
                    <a:bodyPr/>
                    <a:lstStyle/>
                    <a:p>
                      <a:pPr algn="ctr"/>
                      <a:r>
                        <a:rPr lang="en-GB" sz="1400" dirty="0" smtClean="0">
                          <a:solidFill>
                            <a:schemeClr val="tx1"/>
                          </a:solidFill>
                        </a:rPr>
                        <a:t>Yes</a:t>
                      </a:r>
                    </a:p>
                  </a:txBody>
                  <a:tcPr anchor="ctr">
                    <a:solidFill>
                      <a:schemeClr val="tx2">
                        <a:lumMod val="20000"/>
                        <a:lumOff val="80000"/>
                      </a:schemeClr>
                    </a:solidFill>
                  </a:tcPr>
                </a:tc>
                <a:tc>
                  <a:txBody>
                    <a:bodyPr/>
                    <a:lstStyle/>
                    <a:p>
                      <a:pPr algn="ctr"/>
                      <a:r>
                        <a:rPr lang="en-GB" sz="1400" dirty="0" smtClean="0">
                          <a:solidFill>
                            <a:schemeClr val="tx1"/>
                          </a:solidFill>
                        </a:rPr>
                        <a:t>No</a:t>
                      </a:r>
                    </a:p>
                  </a:txBody>
                  <a:tcPr anchor="ctr">
                    <a:solidFill>
                      <a:schemeClr val="tx2">
                        <a:lumMod val="20000"/>
                        <a:lumOff val="80000"/>
                      </a:schemeClr>
                    </a:solidFill>
                  </a:tcPr>
                </a:tc>
                <a:tc>
                  <a:txBody>
                    <a:bodyPr/>
                    <a:lstStyle/>
                    <a:p>
                      <a:pPr algn="ctr"/>
                      <a:r>
                        <a:rPr lang="en-GB" sz="1200" dirty="0" smtClean="0">
                          <a:solidFill>
                            <a:srgbClr val="FF0000"/>
                          </a:solidFill>
                        </a:rPr>
                        <a:t>10% of 14 !</a:t>
                      </a:r>
                    </a:p>
                  </a:txBody>
                  <a:tcPr anchor="ctr">
                    <a:solidFill>
                      <a:schemeClr val="accent2">
                        <a:lumMod val="20000"/>
                        <a:lumOff val="80000"/>
                      </a:schemeClr>
                    </a:solidFill>
                  </a:tcPr>
                </a:tc>
                <a:tc>
                  <a:txBody>
                    <a:bodyPr/>
                    <a:lstStyle/>
                    <a:p>
                      <a:pPr algn="ctr"/>
                      <a:r>
                        <a:rPr lang="en-GB" sz="1400" b="1" dirty="0" smtClean="0">
                          <a:solidFill>
                            <a:schemeClr val="tx2"/>
                          </a:solidFill>
                        </a:rPr>
                        <a:t>1.415</a:t>
                      </a:r>
                      <a:r>
                        <a:rPr lang="en-GB" sz="800" b="1" dirty="0" smtClean="0">
                          <a:solidFill>
                            <a:srgbClr val="FF0000"/>
                          </a:solidFill>
                        </a:rPr>
                        <a:t>m</a:t>
                      </a:r>
                    </a:p>
                  </a:txBody>
                  <a:tcPr anchor="ctr">
                    <a:solidFill>
                      <a:schemeClr val="tx2">
                        <a:lumMod val="20000"/>
                        <a:lumOff val="80000"/>
                      </a:schemeClr>
                    </a:solidFill>
                  </a:tcPr>
                </a:tc>
                <a:tc>
                  <a:txBody>
                    <a:bodyPr/>
                    <a:lstStyle/>
                    <a:p>
                      <a:pPr algn="ctr"/>
                      <a:r>
                        <a:rPr lang="en-GB" sz="1400" b="1" dirty="0" smtClean="0">
                          <a:solidFill>
                            <a:schemeClr val="tx2"/>
                          </a:solidFill>
                        </a:rPr>
                        <a:t>29.9</a:t>
                      </a:r>
                      <a:endParaRPr lang="en-GB" sz="1400" b="1" dirty="0">
                        <a:solidFill>
                          <a:schemeClr val="tx2"/>
                        </a:solidFill>
                      </a:endParaRPr>
                    </a:p>
                  </a:txBody>
                  <a:tcPr anchor="ctr">
                    <a:solidFill>
                      <a:schemeClr val="tx2">
                        <a:lumMod val="20000"/>
                        <a:lumOff val="80000"/>
                      </a:schemeClr>
                    </a:solidFill>
                  </a:tcPr>
                </a:tc>
                <a:tc>
                  <a:txBody>
                    <a:bodyPr/>
                    <a:lstStyle/>
                    <a:p>
                      <a:pPr algn="ctr"/>
                      <a:r>
                        <a:rPr lang="en-GB" sz="1400" b="1" dirty="0" smtClean="0">
                          <a:solidFill>
                            <a:schemeClr val="tx2"/>
                          </a:solidFill>
                        </a:rPr>
                        <a:t>270</a:t>
                      </a:r>
                      <a:endParaRPr lang="en-GB" sz="1400" b="1" dirty="0">
                        <a:solidFill>
                          <a:schemeClr val="tx2"/>
                        </a:solidFill>
                      </a:endParaRPr>
                    </a:p>
                  </a:txBody>
                  <a:tcPr anchor="ctr">
                    <a:solidFill>
                      <a:schemeClr val="tx2">
                        <a:lumMod val="20000"/>
                        <a:lumOff val="80000"/>
                      </a:schemeClr>
                    </a:solidFill>
                  </a:tcPr>
                </a:tc>
                <a:tc>
                  <a:txBody>
                    <a:bodyPr/>
                    <a:lstStyle/>
                    <a:p>
                      <a:pPr algn="ctr"/>
                      <a:r>
                        <a:rPr lang="en-GB" sz="1400" b="1" dirty="0" smtClean="0">
                          <a:solidFill>
                            <a:schemeClr val="tx2"/>
                          </a:solidFill>
                        </a:rPr>
                        <a:t>110 ± 5%</a:t>
                      </a:r>
                      <a:endParaRPr lang="en-GB" sz="1400" b="1" dirty="0">
                        <a:solidFill>
                          <a:schemeClr val="tx2"/>
                        </a:solidFill>
                      </a:endParaRPr>
                    </a:p>
                  </a:txBody>
                  <a:tcPr anchor="ctr">
                    <a:solidFill>
                      <a:schemeClr val="tx2">
                        <a:lumMod val="20000"/>
                        <a:lumOff val="80000"/>
                      </a:schemeClr>
                    </a:solidFill>
                  </a:tcPr>
                </a:tc>
              </a:tr>
              <a:tr h="359482">
                <a:tc vMerge="1">
                  <a:txBody>
                    <a:bodyPr/>
                    <a:lstStyle/>
                    <a:p>
                      <a:pPr algn="ctr"/>
                      <a:endParaRPr lang="en-GB" sz="900" dirty="0" smtClean="0">
                        <a:solidFill>
                          <a:schemeClr val="tx1"/>
                        </a:solidFill>
                      </a:endParaRPr>
                    </a:p>
                  </a:txBody>
                  <a:tcPr anchor="ctr">
                    <a:solidFill>
                      <a:schemeClr val="accent1">
                        <a:lumMod val="20000"/>
                        <a:lumOff val="80000"/>
                      </a:schemeClr>
                    </a:solidFill>
                  </a:tcPr>
                </a:tc>
                <a:tc>
                  <a:txBody>
                    <a:bodyPr/>
                    <a:lstStyle/>
                    <a:p>
                      <a:pPr algn="ctr"/>
                      <a:r>
                        <a:rPr lang="en-GB" sz="1400" dirty="0" smtClean="0">
                          <a:solidFill>
                            <a:schemeClr val="tx1"/>
                          </a:solidFill>
                        </a:rPr>
                        <a:t>No</a:t>
                      </a:r>
                    </a:p>
                  </a:txBody>
                  <a:tcPr anchor="ctr">
                    <a:solidFill>
                      <a:schemeClr val="tx2">
                        <a:lumMod val="20000"/>
                        <a:lumOff val="80000"/>
                      </a:schemeClr>
                    </a:solidFill>
                  </a:tcPr>
                </a:tc>
                <a:tc>
                  <a:txBody>
                    <a:bodyPr/>
                    <a:lstStyle/>
                    <a:p>
                      <a:pPr algn="ctr"/>
                      <a:r>
                        <a:rPr lang="en-GB" sz="1400" dirty="0" smtClean="0">
                          <a:solidFill>
                            <a:schemeClr val="tx1"/>
                          </a:solidFill>
                        </a:rPr>
                        <a:t>Short</a:t>
                      </a:r>
                    </a:p>
                  </a:txBody>
                  <a:tcPr anchor="ctr">
                    <a:solidFill>
                      <a:schemeClr val="tx2">
                        <a:lumMod val="20000"/>
                        <a:lumOff val="80000"/>
                      </a:schemeClr>
                    </a:solidFill>
                  </a:tcPr>
                </a:tc>
                <a:tc>
                  <a:txBody>
                    <a:bodyPr/>
                    <a:lstStyle/>
                    <a:p>
                      <a:pPr algn="ctr"/>
                      <a:r>
                        <a:rPr lang="en-GB" sz="1200" dirty="0" smtClean="0">
                          <a:solidFill>
                            <a:schemeClr val="tx1"/>
                          </a:solidFill>
                        </a:rPr>
                        <a:t>90% of 26 </a:t>
                      </a:r>
                      <a:r>
                        <a:rPr lang="en-GB" sz="1200" dirty="0" smtClean="0">
                          <a:solidFill>
                            <a:srgbClr val="FF0000"/>
                          </a:solidFill>
                        </a:rPr>
                        <a:t>***</a:t>
                      </a:r>
                    </a:p>
                  </a:txBody>
                  <a:tcPr anchor="ctr">
                    <a:solidFill>
                      <a:schemeClr val="tx2">
                        <a:lumMod val="20000"/>
                        <a:lumOff val="80000"/>
                      </a:schemeClr>
                    </a:solidFill>
                  </a:tcPr>
                </a:tc>
                <a:tc>
                  <a:txBody>
                    <a:bodyPr/>
                    <a:lstStyle/>
                    <a:p>
                      <a:pPr algn="ctr"/>
                      <a:r>
                        <a:rPr lang="en-GB" sz="1400" b="1" dirty="0" smtClean="0">
                          <a:solidFill>
                            <a:schemeClr val="tx2"/>
                          </a:solidFill>
                        </a:rPr>
                        <a:t>1.395</a:t>
                      </a:r>
                      <a:r>
                        <a:rPr lang="en-GB" sz="800" b="1" dirty="0" smtClean="0">
                          <a:solidFill>
                            <a:srgbClr val="FF0000"/>
                          </a:solidFill>
                        </a:rPr>
                        <a:t>m</a:t>
                      </a:r>
                    </a:p>
                  </a:txBody>
                  <a:tcPr anchor="ctr">
                    <a:solidFill>
                      <a:schemeClr val="tx2">
                        <a:lumMod val="20000"/>
                        <a:lumOff val="80000"/>
                      </a:schemeClr>
                    </a:solidFill>
                  </a:tcPr>
                </a:tc>
                <a:tc>
                  <a:txBody>
                    <a:bodyPr/>
                    <a:lstStyle/>
                    <a:p>
                      <a:pPr algn="ctr"/>
                      <a:r>
                        <a:rPr lang="en-GB" sz="1400" b="1" dirty="0" smtClean="0">
                          <a:solidFill>
                            <a:schemeClr val="tx2"/>
                          </a:solidFill>
                        </a:rPr>
                        <a:t>379</a:t>
                      </a:r>
                      <a:endParaRPr lang="en-GB" sz="1400" b="1" dirty="0">
                        <a:solidFill>
                          <a:schemeClr val="tx2"/>
                        </a:solidFill>
                      </a:endParaRPr>
                    </a:p>
                  </a:txBody>
                  <a:tcPr anchor="ctr">
                    <a:solidFill>
                      <a:schemeClr val="tx2">
                        <a:lumMod val="20000"/>
                        <a:lumOff val="80000"/>
                      </a:schemeClr>
                    </a:solidFill>
                  </a:tcPr>
                </a:tc>
                <a:tc>
                  <a:txBody>
                    <a:bodyPr/>
                    <a:lstStyle/>
                    <a:p>
                      <a:pPr algn="ctr"/>
                      <a:r>
                        <a:rPr lang="en-GB" sz="1400" b="1" dirty="0" smtClean="0">
                          <a:solidFill>
                            <a:schemeClr val="tx2"/>
                          </a:solidFill>
                        </a:rPr>
                        <a:t>200</a:t>
                      </a:r>
                      <a:endParaRPr lang="en-GB" sz="1400" b="1" dirty="0">
                        <a:solidFill>
                          <a:schemeClr val="tx2"/>
                        </a:solidFill>
                      </a:endParaRPr>
                    </a:p>
                  </a:txBody>
                  <a:tcPr anchor="ctr">
                    <a:solidFill>
                      <a:schemeClr val="tx2">
                        <a:lumMod val="20000"/>
                        <a:lumOff val="80000"/>
                      </a:schemeClr>
                    </a:solidFill>
                  </a:tcPr>
                </a:tc>
                <a:tc>
                  <a:txBody>
                    <a:bodyPr/>
                    <a:lstStyle/>
                    <a:p>
                      <a:pPr algn="ctr"/>
                      <a:r>
                        <a:rPr lang="en-GB" sz="1400" b="1" dirty="0" smtClean="0">
                          <a:solidFill>
                            <a:schemeClr val="tx2"/>
                          </a:solidFill>
                        </a:rPr>
                        <a:t>1895 ± 2.5%</a:t>
                      </a:r>
                      <a:endParaRPr lang="en-GB" sz="1400" b="1" dirty="0">
                        <a:solidFill>
                          <a:schemeClr val="tx2"/>
                        </a:solidFill>
                      </a:endParaRPr>
                    </a:p>
                  </a:txBody>
                  <a:tcPr anchor="ctr">
                    <a:solidFill>
                      <a:schemeClr val="tx2">
                        <a:lumMod val="20000"/>
                        <a:lumOff val="80000"/>
                      </a:schemeClr>
                    </a:solidFill>
                  </a:tcPr>
                </a:tc>
              </a:tr>
              <a:tr h="359482">
                <a:tc vMerge="1">
                  <a:txBody>
                    <a:bodyPr/>
                    <a:lstStyle/>
                    <a:p>
                      <a:pPr algn="ctr"/>
                      <a:endParaRPr lang="en-GB" sz="900" dirty="0" smtClean="0">
                        <a:solidFill>
                          <a:schemeClr val="tx1"/>
                        </a:solidFill>
                      </a:endParaRPr>
                    </a:p>
                  </a:txBody>
                  <a:tcPr anchor="ctr">
                    <a:solidFill>
                      <a:schemeClr val="accent1">
                        <a:lumMod val="20000"/>
                        <a:lumOff val="80000"/>
                      </a:schemeClr>
                    </a:solidFill>
                  </a:tcPr>
                </a:tc>
                <a:tc>
                  <a:txBody>
                    <a:bodyPr/>
                    <a:lstStyle/>
                    <a:p>
                      <a:pPr algn="ctr"/>
                      <a:r>
                        <a:rPr lang="en-GB" sz="1400" dirty="0" smtClean="0">
                          <a:solidFill>
                            <a:schemeClr val="tx1"/>
                          </a:solidFill>
                        </a:rPr>
                        <a:t>No</a:t>
                      </a:r>
                    </a:p>
                  </a:txBody>
                  <a:tcPr anchor="ctr">
                    <a:solidFill>
                      <a:schemeClr val="tx2">
                        <a:lumMod val="20000"/>
                        <a:lumOff val="80000"/>
                      </a:schemeClr>
                    </a:solidFill>
                  </a:tcPr>
                </a:tc>
                <a:tc>
                  <a:txBody>
                    <a:bodyPr/>
                    <a:lstStyle/>
                    <a:p>
                      <a:pPr algn="ctr"/>
                      <a:r>
                        <a:rPr lang="en-GB" sz="1400" dirty="0" smtClean="0">
                          <a:solidFill>
                            <a:schemeClr val="tx1"/>
                          </a:solidFill>
                        </a:rPr>
                        <a:t>No</a:t>
                      </a:r>
                    </a:p>
                  </a:txBody>
                  <a:tcPr anchor="ctr">
                    <a:solidFill>
                      <a:schemeClr val="tx2">
                        <a:lumMod val="20000"/>
                        <a:lumOff val="80000"/>
                      </a:schemeClr>
                    </a:solidFill>
                  </a:tcPr>
                </a:tc>
                <a:tc>
                  <a:txBody>
                    <a:bodyPr/>
                    <a:lstStyle/>
                    <a:p>
                      <a:pPr algn="ctr"/>
                      <a:r>
                        <a:rPr lang="en-GB" sz="1200" dirty="0" smtClean="0">
                          <a:solidFill>
                            <a:schemeClr val="tx1"/>
                          </a:solidFill>
                        </a:rPr>
                        <a:t>10% of 26 </a:t>
                      </a:r>
                      <a:r>
                        <a:rPr lang="en-GB" sz="1200" dirty="0" smtClean="0">
                          <a:solidFill>
                            <a:srgbClr val="FF0000"/>
                          </a:solidFill>
                        </a:rPr>
                        <a:t>***</a:t>
                      </a:r>
                    </a:p>
                  </a:txBody>
                  <a:tcPr anchor="ctr">
                    <a:solidFill>
                      <a:schemeClr val="tx2">
                        <a:lumMod val="20000"/>
                        <a:lumOff val="80000"/>
                      </a:schemeClr>
                    </a:solidFill>
                  </a:tcPr>
                </a:tc>
                <a:tc>
                  <a:txBody>
                    <a:bodyPr/>
                    <a:lstStyle/>
                    <a:p>
                      <a:pPr algn="ctr"/>
                      <a:r>
                        <a:rPr lang="en-GB" sz="1400" b="1" dirty="0" smtClean="0">
                          <a:solidFill>
                            <a:schemeClr val="tx2"/>
                          </a:solidFill>
                        </a:rPr>
                        <a:t>1.401</a:t>
                      </a:r>
                      <a:r>
                        <a:rPr lang="en-GB" sz="800" b="1" dirty="0" smtClean="0">
                          <a:solidFill>
                            <a:srgbClr val="FF0000"/>
                          </a:solidFill>
                        </a:rPr>
                        <a:t>m</a:t>
                      </a:r>
                    </a:p>
                  </a:txBody>
                  <a:tcPr anchor="ctr">
                    <a:solidFill>
                      <a:schemeClr val="tx2">
                        <a:lumMod val="20000"/>
                        <a:lumOff val="80000"/>
                      </a:schemeClr>
                    </a:solidFill>
                  </a:tcPr>
                </a:tc>
                <a:tc>
                  <a:txBody>
                    <a:bodyPr/>
                    <a:lstStyle/>
                    <a:p>
                      <a:pPr algn="ctr"/>
                      <a:r>
                        <a:rPr lang="en-GB" sz="1400" b="1" dirty="0" smtClean="0">
                          <a:solidFill>
                            <a:schemeClr val="tx2"/>
                          </a:solidFill>
                        </a:rPr>
                        <a:t>243</a:t>
                      </a:r>
                      <a:endParaRPr lang="en-GB" sz="1400" b="1" dirty="0">
                        <a:solidFill>
                          <a:schemeClr val="tx2"/>
                        </a:solidFill>
                      </a:endParaRPr>
                    </a:p>
                  </a:txBody>
                  <a:tcPr anchor="ctr">
                    <a:solidFill>
                      <a:schemeClr val="tx2">
                        <a:lumMod val="20000"/>
                        <a:lumOff val="80000"/>
                      </a:schemeClr>
                    </a:solidFill>
                  </a:tcPr>
                </a:tc>
                <a:tc>
                  <a:txBody>
                    <a:bodyPr/>
                    <a:lstStyle/>
                    <a:p>
                      <a:pPr algn="ctr"/>
                      <a:r>
                        <a:rPr lang="en-GB" sz="1400" b="1" dirty="0" smtClean="0">
                          <a:solidFill>
                            <a:schemeClr val="tx2"/>
                          </a:solidFill>
                        </a:rPr>
                        <a:t>1100</a:t>
                      </a:r>
                      <a:endParaRPr lang="en-GB" sz="1400" b="1" dirty="0">
                        <a:solidFill>
                          <a:schemeClr val="tx2"/>
                        </a:solidFill>
                      </a:endParaRPr>
                    </a:p>
                  </a:txBody>
                  <a:tcPr anchor="ctr">
                    <a:solidFill>
                      <a:schemeClr val="tx2">
                        <a:lumMod val="20000"/>
                        <a:lumOff val="80000"/>
                      </a:schemeClr>
                    </a:solidFill>
                  </a:tcPr>
                </a:tc>
                <a:tc>
                  <a:txBody>
                    <a:bodyPr/>
                    <a:lstStyle/>
                    <a:p>
                      <a:pPr algn="ctr"/>
                      <a:r>
                        <a:rPr lang="en-GB" sz="1400" b="1" dirty="0" smtClean="0">
                          <a:solidFill>
                            <a:schemeClr val="tx2"/>
                          </a:solidFill>
                        </a:rPr>
                        <a:t>221 ± 2.5%</a:t>
                      </a:r>
                      <a:endParaRPr lang="en-GB" sz="1400" b="1" dirty="0">
                        <a:solidFill>
                          <a:schemeClr val="tx2"/>
                        </a:solidFill>
                      </a:endParaRPr>
                    </a:p>
                  </a:txBody>
                  <a:tcPr anchor="ctr">
                    <a:solidFill>
                      <a:schemeClr val="tx2">
                        <a:lumMod val="20000"/>
                        <a:lumOff val="80000"/>
                      </a:schemeClr>
                    </a:solidFill>
                  </a:tcPr>
                </a:tc>
              </a:tr>
              <a:tr h="336108">
                <a:tc vMerge="1">
                  <a:txBody>
                    <a:bodyPr/>
                    <a:lstStyle/>
                    <a:p>
                      <a:pPr algn="ctr"/>
                      <a:endParaRPr lang="en-GB" sz="900" dirty="0" smtClean="0">
                        <a:solidFill>
                          <a:schemeClr val="tx1"/>
                        </a:solidFill>
                      </a:endParaRPr>
                    </a:p>
                  </a:txBody>
                  <a:tcPr anchor="ctr">
                    <a:solidFill>
                      <a:schemeClr val="accent1">
                        <a:lumMod val="20000"/>
                        <a:lumOff val="80000"/>
                      </a:schemeClr>
                    </a:solidFill>
                  </a:tcPr>
                </a:tc>
                <a:tc>
                  <a:txBody>
                    <a:bodyPr/>
                    <a:lstStyle/>
                    <a:p>
                      <a:pPr algn="ctr"/>
                      <a:r>
                        <a:rPr lang="en-GB" sz="1400" dirty="0" smtClean="0">
                          <a:solidFill>
                            <a:schemeClr val="tx1"/>
                          </a:solidFill>
                        </a:rPr>
                        <a:t>Yes</a:t>
                      </a:r>
                    </a:p>
                  </a:txBody>
                  <a:tcPr anchor="ctr">
                    <a:solidFill>
                      <a:schemeClr val="accent3">
                        <a:lumMod val="40000"/>
                        <a:lumOff val="60000"/>
                      </a:schemeClr>
                    </a:solidFill>
                  </a:tcPr>
                </a:tc>
                <a:tc>
                  <a:txBody>
                    <a:bodyPr/>
                    <a:lstStyle/>
                    <a:p>
                      <a:pPr algn="ctr"/>
                      <a:r>
                        <a:rPr lang="en-GB" sz="1400" dirty="0" smtClean="0">
                          <a:solidFill>
                            <a:schemeClr val="tx1"/>
                          </a:solidFill>
                        </a:rPr>
                        <a:t>No</a:t>
                      </a:r>
                    </a:p>
                  </a:txBody>
                  <a:tcPr anchor="ctr">
                    <a:solidFill>
                      <a:schemeClr val="accent3">
                        <a:lumMod val="40000"/>
                        <a:lumOff val="60000"/>
                      </a:schemeClr>
                    </a:solidFill>
                  </a:tcPr>
                </a:tc>
                <a:tc>
                  <a:txBody>
                    <a:bodyPr/>
                    <a:lstStyle/>
                    <a:p>
                      <a:pPr algn="ctr"/>
                      <a:r>
                        <a:rPr lang="en-GB" sz="1200" dirty="0" smtClean="0">
                          <a:solidFill>
                            <a:schemeClr val="tx1"/>
                          </a:solidFill>
                        </a:rPr>
                        <a:t>99</a:t>
                      </a:r>
                    </a:p>
                  </a:txBody>
                  <a:tcPr anchor="ctr">
                    <a:solidFill>
                      <a:schemeClr val="accent3">
                        <a:lumMod val="40000"/>
                        <a:lumOff val="60000"/>
                      </a:schemeClr>
                    </a:solidFill>
                  </a:tcPr>
                </a:tc>
                <a:tc>
                  <a:txBody>
                    <a:bodyPr/>
                    <a:lstStyle/>
                    <a:p>
                      <a:pPr algn="ctr"/>
                      <a:r>
                        <a:rPr lang="en-GB" sz="1400" dirty="0" smtClean="0">
                          <a:solidFill>
                            <a:schemeClr val="tx1"/>
                          </a:solidFill>
                        </a:rPr>
                        <a:t>1.570</a:t>
                      </a:r>
                    </a:p>
                  </a:txBody>
                  <a:tcPr anchor="ctr">
                    <a:solidFill>
                      <a:schemeClr val="accent3">
                        <a:lumMod val="40000"/>
                        <a:lumOff val="60000"/>
                      </a:schemeClr>
                    </a:solidFill>
                  </a:tcPr>
                </a:tc>
                <a:tc>
                  <a:txBody>
                    <a:bodyPr/>
                    <a:lstStyle/>
                    <a:p>
                      <a:pPr algn="ctr"/>
                      <a:r>
                        <a:rPr lang="en-GB" sz="1400" dirty="0" smtClean="0">
                          <a:solidFill>
                            <a:schemeClr val="tx1"/>
                          </a:solidFill>
                        </a:rPr>
                        <a:t>17.4</a:t>
                      </a:r>
                      <a:endParaRPr lang="en-GB" sz="1400" dirty="0">
                        <a:solidFill>
                          <a:schemeClr val="tx1"/>
                        </a:solidFill>
                      </a:endParaRPr>
                    </a:p>
                  </a:txBody>
                  <a:tcPr anchor="ctr">
                    <a:solidFill>
                      <a:schemeClr val="accent3">
                        <a:lumMod val="40000"/>
                        <a:lumOff val="60000"/>
                      </a:schemeClr>
                    </a:solidFill>
                  </a:tcPr>
                </a:tc>
                <a:tc>
                  <a:txBody>
                    <a:bodyPr/>
                    <a:lstStyle/>
                    <a:p>
                      <a:pPr algn="ctr"/>
                      <a:r>
                        <a:rPr lang="en-GB" sz="1400" dirty="0" smtClean="0">
                          <a:solidFill>
                            <a:schemeClr val="tx1"/>
                          </a:solidFill>
                        </a:rPr>
                        <a:t>55</a:t>
                      </a:r>
                      <a:endParaRPr lang="en-GB" sz="1400" dirty="0">
                        <a:solidFill>
                          <a:schemeClr val="tx1"/>
                        </a:solidFill>
                      </a:endParaRPr>
                    </a:p>
                  </a:txBody>
                  <a:tcPr anchor="ctr">
                    <a:solidFill>
                      <a:schemeClr val="accent3">
                        <a:lumMod val="40000"/>
                        <a:lumOff val="60000"/>
                      </a:schemeClr>
                    </a:solidFill>
                  </a:tcPr>
                </a:tc>
                <a:tc>
                  <a:txBody>
                    <a:bodyPr/>
                    <a:lstStyle/>
                    <a:p>
                      <a:pPr algn="ctr"/>
                      <a:r>
                        <a:rPr lang="en-GB" sz="1400" dirty="0" smtClean="0">
                          <a:solidFill>
                            <a:schemeClr val="tx1"/>
                          </a:solidFill>
                        </a:rPr>
                        <a:t>316</a:t>
                      </a:r>
                      <a:endParaRPr lang="en-GB" sz="1400" dirty="0">
                        <a:solidFill>
                          <a:schemeClr val="tx1"/>
                        </a:solidFill>
                      </a:endParaRPr>
                    </a:p>
                  </a:txBody>
                  <a:tcPr anchor="ctr">
                    <a:solidFill>
                      <a:schemeClr val="accent3">
                        <a:lumMod val="40000"/>
                        <a:lumOff val="60000"/>
                      </a:schemeClr>
                    </a:solidFill>
                  </a:tcPr>
                </a:tc>
              </a:tr>
              <a:tr h="336108">
                <a:tc vMerge="1">
                  <a:txBody>
                    <a:bodyPr/>
                    <a:lstStyle/>
                    <a:p>
                      <a:pPr algn="ctr"/>
                      <a:endParaRPr lang="en-GB" sz="900" dirty="0" smtClean="0">
                        <a:solidFill>
                          <a:schemeClr val="tx1"/>
                        </a:solidFill>
                      </a:endParaRPr>
                    </a:p>
                  </a:txBody>
                  <a:tcPr anchor="ctr">
                    <a:solidFill>
                      <a:schemeClr val="accent1">
                        <a:lumMod val="20000"/>
                        <a:lumOff val="80000"/>
                      </a:schemeClr>
                    </a:solidFill>
                  </a:tcPr>
                </a:tc>
                <a:tc>
                  <a:txBody>
                    <a:bodyPr/>
                    <a:lstStyle/>
                    <a:p>
                      <a:pPr algn="ctr"/>
                      <a:r>
                        <a:rPr lang="en-GB" sz="1400" dirty="0" smtClean="0">
                          <a:solidFill>
                            <a:schemeClr val="tx1"/>
                          </a:solidFill>
                        </a:rPr>
                        <a:t>No</a:t>
                      </a:r>
                    </a:p>
                  </a:txBody>
                  <a:tcPr anchor="ctr">
                    <a:solidFill>
                      <a:schemeClr val="accent3">
                        <a:lumMod val="40000"/>
                        <a:lumOff val="60000"/>
                      </a:schemeClr>
                    </a:solidFill>
                  </a:tcPr>
                </a:tc>
                <a:tc>
                  <a:txBody>
                    <a:bodyPr/>
                    <a:lstStyle/>
                    <a:p>
                      <a:pPr algn="ctr"/>
                      <a:r>
                        <a:rPr lang="en-GB" sz="1400" dirty="0" smtClean="0">
                          <a:solidFill>
                            <a:schemeClr val="tx1"/>
                          </a:solidFill>
                        </a:rPr>
                        <a:t>No</a:t>
                      </a:r>
                    </a:p>
                  </a:txBody>
                  <a:tcPr anchor="ctr">
                    <a:solidFill>
                      <a:schemeClr val="accent3">
                        <a:lumMod val="40000"/>
                        <a:lumOff val="60000"/>
                      </a:schemeClr>
                    </a:solidFill>
                  </a:tcPr>
                </a:tc>
                <a:tc>
                  <a:txBody>
                    <a:bodyPr/>
                    <a:lstStyle/>
                    <a:p>
                      <a:pPr algn="ctr"/>
                      <a:r>
                        <a:rPr lang="en-GB" sz="1200" dirty="0" smtClean="0">
                          <a:solidFill>
                            <a:schemeClr val="tx1"/>
                          </a:solidFill>
                        </a:rPr>
                        <a:t>20</a:t>
                      </a:r>
                    </a:p>
                  </a:txBody>
                  <a:tcPr anchor="ctr">
                    <a:solidFill>
                      <a:schemeClr val="accent3">
                        <a:lumMod val="40000"/>
                        <a:lumOff val="60000"/>
                      </a:schemeClr>
                    </a:solidFill>
                  </a:tcPr>
                </a:tc>
                <a:tc>
                  <a:txBody>
                    <a:bodyPr/>
                    <a:lstStyle/>
                    <a:p>
                      <a:pPr algn="ctr"/>
                      <a:r>
                        <a:rPr lang="en-GB" sz="1400" dirty="0" smtClean="0">
                          <a:solidFill>
                            <a:schemeClr val="tx1"/>
                          </a:solidFill>
                        </a:rPr>
                        <a:t>1.610</a:t>
                      </a:r>
                    </a:p>
                  </a:txBody>
                  <a:tcPr anchor="ctr">
                    <a:solidFill>
                      <a:schemeClr val="accent3">
                        <a:lumMod val="40000"/>
                        <a:lumOff val="60000"/>
                      </a:schemeClr>
                    </a:solidFill>
                  </a:tcPr>
                </a:tc>
                <a:tc>
                  <a:txBody>
                    <a:bodyPr/>
                    <a:lstStyle/>
                    <a:p>
                      <a:pPr algn="ctr"/>
                      <a:r>
                        <a:rPr lang="en-GB" sz="1400" dirty="0" smtClean="0">
                          <a:solidFill>
                            <a:schemeClr val="tx1"/>
                          </a:solidFill>
                        </a:rPr>
                        <a:t>588</a:t>
                      </a:r>
                      <a:endParaRPr lang="en-GB" sz="1400" dirty="0">
                        <a:solidFill>
                          <a:schemeClr val="tx1"/>
                        </a:solidFill>
                      </a:endParaRPr>
                    </a:p>
                  </a:txBody>
                  <a:tcPr anchor="ctr">
                    <a:solidFill>
                      <a:schemeClr val="accent3">
                        <a:lumMod val="40000"/>
                        <a:lumOff val="60000"/>
                      </a:schemeClr>
                    </a:solidFill>
                  </a:tcPr>
                </a:tc>
                <a:tc>
                  <a:txBody>
                    <a:bodyPr/>
                    <a:lstStyle/>
                    <a:p>
                      <a:pPr algn="ctr"/>
                      <a:r>
                        <a:rPr lang="en-GB" sz="1400" dirty="0" smtClean="0">
                          <a:solidFill>
                            <a:schemeClr val="tx1"/>
                          </a:solidFill>
                        </a:rPr>
                        <a:t>980</a:t>
                      </a:r>
                      <a:endParaRPr lang="en-GB" sz="1400" dirty="0">
                        <a:solidFill>
                          <a:schemeClr val="tx1"/>
                        </a:solidFill>
                      </a:endParaRPr>
                    </a:p>
                  </a:txBody>
                  <a:tcPr anchor="ctr">
                    <a:solidFill>
                      <a:schemeClr val="accent3">
                        <a:lumMod val="40000"/>
                        <a:lumOff val="60000"/>
                      </a:schemeClr>
                    </a:solidFill>
                  </a:tcPr>
                </a:tc>
                <a:tc>
                  <a:txBody>
                    <a:bodyPr/>
                    <a:lstStyle/>
                    <a:p>
                      <a:pPr algn="ctr"/>
                      <a:r>
                        <a:rPr lang="en-GB" sz="1400" dirty="0" smtClean="0">
                          <a:solidFill>
                            <a:schemeClr val="tx1"/>
                          </a:solidFill>
                        </a:rPr>
                        <a:t>600</a:t>
                      </a:r>
                      <a:endParaRPr lang="en-GB" sz="1400" dirty="0">
                        <a:solidFill>
                          <a:schemeClr val="tx1"/>
                        </a:solidFill>
                      </a:endParaRPr>
                    </a:p>
                  </a:txBody>
                  <a:tcPr anchor="ctr">
                    <a:solidFill>
                      <a:schemeClr val="accent3">
                        <a:lumMod val="40000"/>
                        <a:lumOff val="60000"/>
                      </a:schemeClr>
                    </a:solidFill>
                  </a:tcPr>
                </a:tc>
              </a:tr>
              <a:tr h="336108">
                <a:tc vMerge="1">
                  <a:txBody>
                    <a:bodyPr/>
                    <a:lstStyle/>
                    <a:p>
                      <a:pPr algn="ctr"/>
                      <a:endParaRPr lang="en-GB" sz="900" dirty="0" smtClean="0">
                        <a:solidFill>
                          <a:schemeClr val="tx1"/>
                        </a:solidFill>
                      </a:endParaRPr>
                    </a:p>
                  </a:txBody>
                  <a:tcPr anchor="ctr">
                    <a:solidFill>
                      <a:schemeClr val="accent1">
                        <a:lumMod val="20000"/>
                        <a:lumOff val="80000"/>
                      </a:schemeClr>
                    </a:solidFill>
                  </a:tcPr>
                </a:tc>
                <a:tc>
                  <a:txBody>
                    <a:bodyPr/>
                    <a:lstStyle/>
                    <a:p>
                      <a:pPr algn="ctr"/>
                      <a:r>
                        <a:rPr lang="en-GB" sz="1400" dirty="0" smtClean="0">
                          <a:solidFill>
                            <a:schemeClr val="tx1"/>
                          </a:solidFill>
                        </a:rPr>
                        <a:t>Yes</a:t>
                      </a:r>
                    </a:p>
                  </a:txBody>
                  <a:tcPr anchor="ctr">
                    <a:solidFill>
                      <a:schemeClr val="accent2">
                        <a:lumMod val="20000"/>
                        <a:lumOff val="80000"/>
                      </a:schemeClr>
                    </a:solidFill>
                  </a:tcPr>
                </a:tc>
                <a:tc>
                  <a:txBody>
                    <a:bodyPr/>
                    <a:lstStyle/>
                    <a:p>
                      <a:pPr algn="ctr"/>
                      <a:r>
                        <a:rPr lang="en-GB" sz="1400" dirty="0" smtClean="0">
                          <a:solidFill>
                            <a:srgbClr val="FF0000"/>
                          </a:solidFill>
                        </a:rPr>
                        <a:t>Long</a:t>
                      </a:r>
                    </a:p>
                  </a:txBody>
                  <a:tcPr anchor="ctr">
                    <a:solidFill>
                      <a:schemeClr val="accent2">
                        <a:lumMod val="20000"/>
                        <a:lumOff val="80000"/>
                      </a:schemeClr>
                    </a:solidFill>
                  </a:tcPr>
                </a:tc>
                <a:tc>
                  <a:txBody>
                    <a:bodyPr/>
                    <a:lstStyle/>
                    <a:p>
                      <a:pPr algn="ctr"/>
                      <a:r>
                        <a:rPr lang="en-GB" sz="1200" dirty="0" smtClean="0">
                          <a:solidFill>
                            <a:schemeClr val="tx1"/>
                          </a:solidFill>
                        </a:rPr>
                        <a:t>39</a:t>
                      </a:r>
                    </a:p>
                  </a:txBody>
                  <a:tcPr anchor="ctr">
                    <a:solidFill>
                      <a:schemeClr val="accent2">
                        <a:lumMod val="20000"/>
                        <a:lumOff val="80000"/>
                      </a:schemeClr>
                    </a:solidFill>
                  </a:tcPr>
                </a:tc>
                <a:tc>
                  <a:txBody>
                    <a:bodyPr/>
                    <a:lstStyle/>
                    <a:p>
                      <a:pPr algn="ctr"/>
                      <a:r>
                        <a:rPr lang="en-GB" sz="1400" dirty="0" smtClean="0">
                          <a:solidFill>
                            <a:schemeClr val="tx1"/>
                          </a:solidFill>
                        </a:rPr>
                        <a:t>1.620</a:t>
                      </a:r>
                    </a:p>
                  </a:txBody>
                  <a:tcPr anchor="ctr">
                    <a:solidFill>
                      <a:schemeClr val="accent2">
                        <a:lumMod val="20000"/>
                        <a:lumOff val="80000"/>
                      </a:schemeClr>
                    </a:solidFill>
                  </a:tcPr>
                </a:tc>
                <a:tc>
                  <a:txBody>
                    <a:bodyPr/>
                    <a:lstStyle/>
                    <a:p>
                      <a:pPr algn="ctr"/>
                      <a:r>
                        <a:rPr lang="en-GB" sz="1400" dirty="0" smtClean="0">
                          <a:solidFill>
                            <a:schemeClr val="tx1"/>
                          </a:solidFill>
                        </a:rPr>
                        <a:t>61</a:t>
                      </a:r>
                      <a:endParaRPr lang="en-GB" sz="1400" dirty="0">
                        <a:solidFill>
                          <a:schemeClr val="tx1"/>
                        </a:solidFill>
                      </a:endParaRPr>
                    </a:p>
                  </a:txBody>
                  <a:tcPr anchor="ctr">
                    <a:solidFill>
                      <a:schemeClr val="accent2">
                        <a:lumMod val="20000"/>
                        <a:lumOff val="80000"/>
                      </a:schemeClr>
                    </a:solidFill>
                  </a:tcPr>
                </a:tc>
                <a:tc>
                  <a:txBody>
                    <a:bodyPr/>
                    <a:lstStyle/>
                    <a:p>
                      <a:pPr algn="ctr"/>
                      <a:r>
                        <a:rPr lang="en-GB" sz="1400" dirty="0" smtClean="0">
                          <a:solidFill>
                            <a:srgbClr val="FF0000"/>
                          </a:solidFill>
                        </a:rPr>
                        <a:t>60 !!</a:t>
                      </a:r>
                      <a:endParaRPr lang="en-GB" sz="1400" dirty="0">
                        <a:solidFill>
                          <a:srgbClr val="FF0000"/>
                        </a:solidFill>
                      </a:endParaRPr>
                    </a:p>
                  </a:txBody>
                  <a:tcPr anchor="ctr">
                    <a:solidFill>
                      <a:schemeClr val="accent2">
                        <a:lumMod val="20000"/>
                        <a:lumOff val="80000"/>
                      </a:schemeClr>
                    </a:solidFill>
                  </a:tcPr>
                </a:tc>
                <a:tc>
                  <a:txBody>
                    <a:bodyPr/>
                    <a:lstStyle/>
                    <a:p>
                      <a:pPr algn="ctr"/>
                      <a:r>
                        <a:rPr lang="en-GB" sz="1400" dirty="0" smtClean="0">
                          <a:solidFill>
                            <a:schemeClr val="tx1"/>
                          </a:solidFill>
                        </a:rPr>
                        <a:t>1016</a:t>
                      </a:r>
                      <a:endParaRPr lang="en-GB" sz="1400" dirty="0">
                        <a:solidFill>
                          <a:schemeClr val="tx1"/>
                        </a:solidFill>
                      </a:endParaRPr>
                    </a:p>
                  </a:txBody>
                  <a:tcPr anchor="ctr">
                    <a:solidFill>
                      <a:schemeClr val="accent2">
                        <a:lumMod val="20000"/>
                        <a:lumOff val="80000"/>
                      </a:schemeClr>
                    </a:solidFill>
                  </a:tcPr>
                </a:tc>
              </a:tr>
              <a:tr h="336108">
                <a:tc vMerge="1">
                  <a:txBody>
                    <a:bodyPr/>
                    <a:lstStyle/>
                    <a:p>
                      <a:pPr algn="ctr"/>
                      <a:endParaRPr lang="en-GB" sz="900" dirty="0" smtClean="0">
                        <a:solidFill>
                          <a:schemeClr val="tx1"/>
                        </a:solidFill>
                      </a:endParaRPr>
                    </a:p>
                  </a:txBody>
                  <a:tcPr anchor="ctr">
                    <a:solidFill>
                      <a:schemeClr val="accent1">
                        <a:lumMod val="20000"/>
                        <a:lumOff val="80000"/>
                      </a:schemeClr>
                    </a:solidFill>
                  </a:tcPr>
                </a:tc>
                <a:tc>
                  <a:txBody>
                    <a:bodyPr/>
                    <a:lstStyle/>
                    <a:p>
                      <a:pPr algn="ctr"/>
                      <a:r>
                        <a:rPr lang="en-GB" sz="1400" b="1" dirty="0" smtClean="0">
                          <a:solidFill>
                            <a:schemeClr val="tx2"/>
                          </a:solidFill>
                        </a:rPr>
                        <a:t>No</a:t>
                      </a:r>
                    </a:p>
                  </a:txBody>
                  <a:tcPr anchor="ctr">
                    <a:solidFill>
                      <a:schemeClr val="accent3">
                        <a:lumMod val="40000"/>
                        <a:lumOff val="60000"/>
                      </a:schemeClr>
                    </a:solidFill>
                  </a:tcPr>
                </a:tc>
                <a:tc>
                  <a:txBody>
                    <a:bodyPr/>
                    <a:lstStyle/>
                    <a:p>
                      <a:pPr algn="ctr"/>
                      <a:r>
                        <a:rPr lang="en-GB" sz="1400" b="1" dirty="0" smtClean="0">
                          <a:solidFill>
                            <a:schemeClr val="tx2"/>
                          </a:solidFill>
                        </a:rPr>
                        <a:t>Yes</a:t>
                      </a:r>
                    </a:p>
                  </a:txBody>
                  <a:tcPr anchor="ctr">
                    <a:solidFill>
                      <a:schemeClr val="accent3">
                        <a:lumMod val="40000"/>
                        <a:lumOff val="60000"/>
                      </a:schemeClr>
                    </a:solidFill>
                  </a:tcPr>
                </a:tc>
                <a:tc>
                  <a:txBody>
                    <a:bodyPr/>
                    <a:lstStyle/>
                    <a:p>
                      <a:pPr algn="ctr"/>
                      <a:r>
                        <a:rPr lang="en-GB" sz="1200" b="1" dirty="0" smtClean="0">
                          <a:solidFill>
                            <a:schemeClr val="tx2"/>
                          </a:solidFill>
                        </a:rPr>
                        <a:t>75</a:t>
                      </a:r>
                    </a:p>
                  </a:txBody>
                  <a:tcPr anchor="ctr">
                    <a:solidFill>
                      <a:schemeClr val="accent3">
                        <a:lumMod val="40000"/>
                        <a:lumOff val="60000"/>
                      </a:schemeClr>
                    </a:solidFill>
                  </a:tcPr>
                </a:tc>
                <a:tc>
                  <a:txBody>
                    <a:bodyPr/>
                    <a:lstStyle/>
                    <a:p>
                      <a:pPr algn="ctr"/>
                      <a:r>
                        <a:rPr lang="en-GB" sz="1400" b="1" dirty="0" smtClean="0">
                          <a:solidFill>
                            <a:schemeClr val="tx2"/>
                          </a:solidFill>
                        </a:rPr>
                        <a:t>1.861</a:t>
                      </a:r>
                    </a:p>
                  </a:txBody>
                  <a:tcPr anchor="ctr">
                    <a:solidFill>
                      <a:schemeClr val="accent3">
                        <a:lumMod val="40000"/>
                        <a:lumOff val="60000"/>
                      </a:schemeClr>
                    </a:solidFill>
                  </a:tcPr>
                </a:tc>
                <a:tc>
                  <a:txBody>
                    <a:bodyPr/>
                    <a:lstStyle/>
                    <a:p>
                      <a:pPr algn="ctr"/>
                      <a:r>
                        <a:rPr lang="en-GB" sz="1400" b="1" dirty="0" smtClean="0">
                          <a:solidFill>
                            <a:schemeClr val="tx2"/>
                          </a:solidFill>
                        </a:rPr>
                        <a:t>771</a:t>
                      </a:r>
                      <a:endParaRPr lang="en-GB" sz="1400" b="1" dirty="0">
                        <a:solidFill>
                          <a:schemeClr val="tx2"/>
                        </a:solidFill>
                      </a:endParaRPr>
                    </a:p>
                  </a:txBody>
                  <a:tcPr anchor="ctr">
                    <a:solidFill>
                      <a:schemeClr val="accent3">
                        <a:lumMod val="40000"/>
                        <a:lumOff val="60000"/>
                      </a:schemeClr>
                    </a:solidFill>
                  </a:tcPr>
                </a:tc>
                <a:tc>
                  <a:txBody>
                    <a:bodyPr/>
                    <a:lstStyle/>
                    <a:p>
                      <a:pPr algn="ctr"/>
                      <a:r>
                        <a:rPr lang="en-GB" sz="1400" b="1" dirty="0" smtClean="0">
                          <a:solidFill>
                            <a:schemeClr val="tx2"/>
                          </a:solidFill>
                        </a:rPr>
                        <a:t>810</a:t>
                      </a:r>
                      <a:endParaRPr lang="en-GB" sz="1400" b="1" dirty="0">
                        <a:solidFill>
                          <a:schemeClr val="tx2"/>
                        </a:solidFill>
                      </a:endParaRPr>
                    </a:p>
                  </a:txBody>
                  <a:tcPr anchor="ctr">
                    <a:solidFill>
                      <a:schemeClr val="accent3">
                        <a:lumMod val="40000"/>
                        <a:lumOff val="60000"/>
                      </a:schemeClr>
                    </a:solidFill>
                  </a:tcPr>
                </a:tc>
                <a:tc>
                  <a:txBody>
                    <a:bodyPr/>
                    <a:lstStyle/>
                    <a:p>
                      <a:pPr algn="ctr"/>
                      <a:r>
                        <a:rPr lang="en-GB" sz="1400" b="1" dirty="0" smtClean="0">
                          <a:solidFill>
                            <a:schemeClr val="tx2"/>
                          </a:solidFill>
                        </a:rPr>
                        <a:t>952</a:t>
                      </a:r>
                      <a:endParaRPr lang="en-GB" sz="1400" b="1" dirty="0">
                        <a:solidFill>
                          <a:schemeClr val="tx2"/>
                        </a:solidFill>
                      </a:endParaRPr>
                    </a:p>
                  </a:txBody>
                  <a:tcPr anchor="ctr">
                    <a:solidFill>
                      <a:schemeClr val="accent3">
                        <a:lumMod val="40000"/>
                        <a:lumOff val="60000"/>
                      </a:schemeClr>
                    </a:solidFill>
                  </a:tcPr>
                </a:tc>
              </a:tr>
              <a:tr h="578762">
                <a:tc vMerge="1">
                  <a:txBody>
                    <a:bodyPr/>
                    <a:lstStyle/>
                    <a:p>
                      <a:pPr algn="ctr"/>
                      <a:endParaRPr lang="en-GB" sz="900" dirty="0" smtClean="0">
                        <a:solidFill>
                          <a:schemeClr val="tx1"/>
                        </a:solidFill>
                      </a:endParaRPr>
                    </a:p>
                  </a:txBody>
                  <a:tcPr anchor="ctr">
                    <a:solidFill>
                      <a:schemeClr val="accent1">
                        <a:lumMod val="20000"/>
                        <a:lumOff val="80000"/>
                      </a:schemeClr>
                    </a:solidFill>
                  </a:tcPr>
                </a:tc>
                <a:tc>
                  <a:txBody>
                    <a:bodyPr/>
                    <a:lstStyle/>
                    <a:p>
                      <a:pPr algn="ctr"/>
                      <a:r>
                        <a:rPr lang="en-GB" sz="1400" dirty="0" smtClean="0">
                          <a:solidFill>
                            <a:schemeClr val="tx1"/>
                          </a:solidFill>
                        </a:rPr>
                        <a:t>Yes</a:t>
                      </a:r>
                    </a:p>
                  </a:txBody>
                  <a:tcPr anchor="ctr">
                    <a:solidFill>
                      <a:schemeClr val="accent3">
                        <a:lumMod val="40000"/>
                        <a:lumOff val="60000"/>
                      </a:schemeClr>
                    </a:solidFill>
                  </a:tcPr>
                </a:tc>
                <a:tc>
                  <a:txBody>
                    <a:bodyPr/>
                    <a:lstStyle/>
                    <a:p>
                      <a:pPr algn="ctr"/>
                      <a:r>
                        <a:rPr lang="en-GB" sz="1400" dirty="0" smtClean="0">
                          <a:solidFill>
                            <a:schemeClr val="tx1"/>
                          </a:solidFill>
                        </a:rPr>
                        <a:t>No</a:t>
                      </a:r>
                    </a:p>
                  </a:txBody>
                  <a:tcPr anchor="ctr">
                    <a:solidFill>
                      <a:schemeClr val="accent3">
                        <a:lumMod val="40000"/>
                        <a:lumOff val="60000"/>
                      </a:schemeClr>
                    </a:solidFill>
                  </a:tcPr>
                </a:tc>
                <a:tc>
                  <a:txBody>
                    <a:bodyPr/>
                    <a:lstStyle/>
                    <a:p>
                      <a:pPr algn="ctr"/>
                      <a:r>
                        <a:rPr lang="en-GB" sz="1200" dirty="0" smtClean="0">
                          <a:solidFill>
                            <a:schemeClr val="tx1"/>
                          </a:solidFill>
                        </a:rPr>
                        <a:t>99</a:t>
                      </a:r>
                    </a:p>
                  </a:txBody>
                  <a:tcPr anchor="ctr">
                    <a:solidFill>
                      <a:schemeClr val="accent3">
                        <a:lumMod val="40000"/>
                        <a:lumOff val="60000"/>
                      </a:schemeClr>
                    </a:solidFill>
                  </a:tcPr>
                </a:tc>
                <a:tc>
                  <a:txBody>
                    <a:bodyPr/>
                    <a:lstStyle/>
                    <a:p>
                      <a:pPr algn="ctr"/>
                      <a:r>
                        <a:rPr lang="en-GB" sz="1400" dirty="0" smtClean="0">
                          <a:solidFill>
                            <a:schemeClr val="tx1"/>
                          </a:solidFill>
                        </a:rPr>
                        <a:t>1.890</a:t>
                      </a:r>
                    </a:p>
                  </a:txBody>
                  <a:tcPr anchor="ctr">
                    <a:solidFill>
                      <a:schemeClr val="accent3">
                        <a:lumMod val="40000"/>
                        <a:lumOff val="60000"/>
                      </a:schemeClr>
                    </a:solidFill>
                  </a:tcPr>
                </a:tc>
                <a:tc>
                  <a:txBody>
                    <a:bodyPr/>
                    <a:lstStyle/>
                    <a:p>
                      <a:pPr algn="ctr"/>
                      <a:r>
                        <a:rPr lang="en-GB" sz="1400" dirty="0" smtClean="0">
                          <a:solidFill>
                            <a:schemeClr val="tx1"/>
                          </a:solidFill>
                        </a:rPr>
                        <a:t>187</a:t>
                      </a:r>
                      <a:endParaRPr lang="en-GB" sz="1400" dirty="0">
                        <a:solidFill>
                          <a:schemeClr val="tx1"/>
                        </a:solidFill>
                      </a:endParaRPr>
                    </a:p>
                  </a:txBody>
                  <a:tcPr anchor="ctr">
                    <a:solidFill>
                      <a:schemeClr val="accent3">
                        <a:lumMod val="40000"/>
                        <a:lumOff val="60000"/>
                      </a:schemeClr>
                    </a:solidFill>
                  </a:tcPr>
                </a:tc>
                <a:tc>
                  <a:txBody>
                    <a:bodyPr/>
                    <a:lstStyle/>
                    <a:p>
                      <a:pPr algn="ctr"/>
                      <a:r>
                        <a:rPr lang="en-GB" sz="1400" dirty="0" smtClean="0">
                          <a:solidFill>
                            <a:schemeClr val="tx1"/>
                          </a:solidFill>
                        </a:rPr>
                        <a:t>175</a:t>
                      </a:r>
                      <a:endParaRPr lang="en-GB" sz="1400" dirty="0">
                        <a:solidFill>
                          <a:schemeClr val="tx1"/>
                        </a:solidFill>
                      </a:endParaRPr>
                    </a:p>
                  </a:txBody>
                  <a:tcPr anchor="ctr">
                    <a:solidFill>
                      <a:schemeClr val="accent3">
                        <a:lumMod val="40000"/>
                        <a:lumOff val="60000"/>
                      </a:schemeClr>
                    </a:solidFill>
                  </a:tcPr>
                </a:tc>
                <a:tc>
                  <a:txBody>
                    <a:bodyPr/>
                    <a:lstStyle/>
                    <a:p>
                      <a:pPr algn="ctr"/>
                      <a:r>
                        <a:rPr lang="en-GB" sz="1400" dirty="0" smtClean="0">
                          <a:solidFill>
                            <a:schemeClr val="tx1"/>
                          </a:solidFill>
                        </a:rPr>
                        <a:t>1070</a:t>
                      </a:r>
                      <a:endParaRPr lang="en-GB" sz="1400" dirty="0">
                        <a:solidFill>
                          <a:schemeClr val="tx1"/>
                        </a:solidFill>
                      </a:endParaRPr>
                    </a:p>
                  </a:txBody>
                  <a:tcPr anchor="ctr">
                    <a:solidFill>
                      <a:schemeClr val="accent3">
                        <a:lumMod val="40000"/>
                        <a:lumOff val="60000"/>
                      </a:schemeClr>
                    </a:solidFill>
                  </a:tcPr>
                </a:tc>
              </a:tr>
              <a:tr h="382813">
                <a:tc vMerge="1">
                  <a:txBody>
                    <a:bodyPr/>
                    <a:lstStyle/>
                    <a:p>
                      <a:pPr algn="ctr"/>
                      <a:endParaRPr lang="en-GB" sz="1200" dirty="0" smtClean="0">
                        <a:solidFill>
                          <a:schemeClr val="tx1"/>
                        </a:solidFill>
                      </a:endParaRPr>
                    </a:p>
                  </a:txBody>
                  <a:tcPr anchor="ctr">
                    <a:solidFill>
                      <a:schemeClr val="accent1">
                        <a:lumMod val="20000"/>
                        <a:lumOff val="80000"/>
                      </a:schemeClr>
                    </a:solidFill>
                  </a:tcPr>
                </a:tc>
                <a:tc>
                  <a:txBody>
                    <a:bodyPr/>
                    <a:lstStyle/>
                    <a:p>
                      <a:pPr algn="ctr"/>
                      <a:r>
                        <a:rPr lang="en-GB" sz="1400" b="1" dirty="0" smtClean="0">
                          <a:solidFill>
                            <a:schemeClr val="tx2"/>
                          </a:solidFill>
                        </a:rPr>
                        <a:t>No</a:t>
                      </a:r>
                    </a:p>
                  </a:txBody>
                  <a:tcPr anchor="ctr">
                    <a:solidFill>
                      <a:schemeClr val="tx2">
                        <a:lumMod val="20000"/>
                        <a:lumOff val="80000"/>
                      </a:schemeClr>
                    </a:solidFill>
                  </a:tcPr>
                </a:tc>
                <a:tc>
                  <a:txBody>
                    <a:bodyPr/>
                    <a:lstStyle/>
                    <a:p>
                      <a:pPr algn="ctr"/>
                      <a:r>
                        <a:rPr lang="en-GB" sz="1400" b="1" dirty="0" smtClean="0">
                          <a:solidFill>
                            <a:schemeClr val="tx2"/>
                          </a:solidFill>
                        </a:rPr>
                        <a:t>Yes</a:t>
                      </a:r>
                    </a:p>
                  </a:txBody>
                  <a:tcPr anchor="ctr">
                    <a:solidFill>
                      <a:schemeClr val="tx2">
                        <a:lumMod val="20000"/>
                        <a:lumOff val="80000"/>
                      </a:schemeClr>
                    </a:solidFill>
                  </a:tcPr>
                </a:tc>
                <a:tc>
                  <a:txBody>
                    <a:bodyPr/>
                    <a:lstStyle/>
                    <a:p>
                      <a:pPr algn="ctr"/>
                      <a:r>
                        <a:rPr lang="en-GB" sz="1200" b="1" dirty="0" smtClean="0">
                          <a:solidFill>
                            <a:schemeClr val="tx2"/>
                          </a:solidFill>
                        </a:rPr>
                        <a:t>75</a:t>
                      </a:r>
                    </a:p>
                  </a:txBody>
                  <a:tcPr anchor="ctr">
                    <a:solidFill>
                      <a:schemeClr val="tx2">
                        <a:lumMod val="20000"/>
                        <a:lumOff val="80000"/>
                      </a:schemeClr>
                    </a:solidFill>
                  </a:tcPr>
                </a:tc>
                <a:tc>
                  <a:txBody>
                    <a:bodyPr/>
                    <a:lstStyle/>
                    <a:p>
                      <a:pPr algn="ctr"/>
                      <a:r>
                        <a:rPr lang="en-GB" sz="1400" b="1" dirty="0" smtClean="0">
                          <a:solidFill>
                            <a:schemeClr val="tx2"/>
                          </a:solidFill>
                        </a:rPr>
                        <a:t>2.495</a:t>
                      </a:r>
                    </a:p>
                  </a:txBody>
                  <a:tcPr anchor="ctr">
                    <a:solidFill>
                      <a:schemeClr val="tx2">
                        <a:lumMod val="20000"/>
                        <a:lumOff val="80000"/>
                      </a:schemeClr>
                    </a:solidFill>
                  </a:tcPr>
                </a:tc>
                <a:tc>
                  <a:txBody>
                    <a:bodyPr/>
                    <a:lstStyle/>
                    <a:p>
                      <a:pPr algn="ctr"/>
                      <a:r>
                        <a:rPr lang="en-GB" sz="1400" b="1" dirty="0" smtClean="0">
                          <a:solidFill>
                            <a:schemeClr val="tx2"/>
                          </a:solidFill>
                        </a:rPr>
                        <a:t>814</a:t>
                      </a:r>
                      <a:endParaRPr lang="en-GB" sz="1400" b="1" dirty="0">
                        <a:solidFill>
                          <a:schemeClr val="tx2"/>
                        </a:solidFill>
                      </a:endParaRPr>
                    </a:p>
                  </a:txBody>
                  <a:tcPr anchor="ctr">
                    <a:solidFill>
                      <a:schemeClr val="tx2">
                        <a:lumMod val="20000"/>
                        <a:lumOff val="80000"/>
                      </a:schemeClr>
                    </a:solidFill>
                  </a:tcPr>
                </a:tc>
                <a:tc>
                  <a:txBody>
                    <a:bodyPr/>
                    <a:lstStyle/>
                    <a:p>
                      <a:pPr algn="ctr"/>
                      <a:r>
                        <a:rPr lang="en-GB" sz="1400" b="1" dirty="0" smtClean="0">
                          <a:solidFill>
                            <a:schemeClr val="tx2"/>
                          </a:solidFill>
                        </a:rPr>
                        <a:t>1190</a:t>
                      </a:r>
                      <a:endParaRPr lang="en-GB" sz="1400" b="1" dirty="0">
                        <a:solidFill>
                          <a:schemeClr val="tx2"/>
                        </a:solidFill>
                      </a:endParaRPr>
                    </a:p>
                  </a:txBody>
                  <a:tcPr anchor="ctr">
                    <a:solidFill>
                      <a:schemeClr val="tx2">
                        <a:lumMod val="20000"/>
                        <a:lumOff val="80000"/>
                      </a:schemeClr>
                    </a:solidFill>
                  </a:tcPr>
                </a:tc>
                <a:tc>
                  <a:txBody>
                    <a:bodyPr/>
                    <a:lstStyle/>
                    <a:p>
                      <a:pPr algn="ctr"/>
                      <a:r>
                        <a:rPr lang="en-GB" sz="1400" b="1" dirty="0" smtClean="0">
                          <a:solidFill>
                            <a:schemeClr val="tx2"/>
                          </a:solidFill>
                        </a:rPr>
                        <a:t>685</a:t>
                      </a:r>
                      <a:endParaRPr lang="en-GB" sz="1400" b="1" dirty="0">
                        <a:solidFill>
                          <a:schemeClr val="tx2"/>
                        </a:solidFill>
                      </a:endParaRPr>
                    </a:p>
                  </a:txBody>
                  <a:tcPr anchor="ctr">
                    <a:solidFill>
                      <a:schemeClr val="tx2">
                        <a:lumMod val="20000"/>
                        <a:lumOff val="80000"/>
                      </a:schemeClr>
                    </a:solidFill>
                  </a:tcPr>
                </a:tc>
              </a:tr>
            </a:tbl>
          </a:graphicData>
        </a:graphic>
      </p:graphicFrame>
      <p:sp>
        <p:nvSpPr>
          <p:cNvPr id="3" name="TextBox 2"/>
          <p:cNvSpPr txBox="1"/>
          <p:nvPr/>
        </p:nvSpPr>
        <p:spPr>
          <a:xfrm>
            <a:off x="6372200" y="6284992"/>
            <a:ext cx="2016224" cy="369332"/>
          </a:xfrm>
          <a:prstGeom prst="rect">
            <a:avLst/>
          </a:prstGeom>
          <a:noFill/>
        </p:spPr>
        <p:txBody>
          <a:bodyPr wrap="square" rtlCol="0">
            <a:spAutoFit/>
          </a:bodyPr>
          <a:lstStyle/>
          <a:p>
            <a:r>
              <a:rPr lang="en-US" dirty="0" smtClean="0"/>
              <a:t>data from J. Varela</a:t>
            </a:r>
            <a:endParaRPr lang="en-GB" dirty="0"/>
          </a:p>
        </p:txBody>
      </p:sp>
    </p:spTree>
    <p:extLst>
      <p:ext uri="{BB962C8B-B14F-4D97-AF65-F5344CB8AC3E}">
        <p14:creationId xmlns:p14="http://schemas.microsoft.com/office/powerpoint/2010/main" val="1863736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Outline </a:t>
            </a:r>
            <a:endParaRPr lang="en-GB" dirty="0">
              <a:solidFill>
                <a:srgbClr val="0000FF"/>
              </a:solidFill>
            </a:endParaRPr>
          </a:p>
        </p:txBody>
      </p:sp>
      <p:sp>
        <p:nvSpPr>
          <p:cNvPr id="3" name="Content Placeholder 2"/>
          <p:cNvSpPr>
            <a:spLocks noGrp="1"/>
          </p:cNvSpPr>
          <p:nvPr>
            <p:ph idx="1"/>
          </p:nvPr>
        </p:nvSpPr>
        <p:spPr/>
        <p:txBody>
          <a:bodyPr>
            <a:normAutofit/>
          </a:bodyPr>
          <a:lstStyle/>
          <a:p>
            <a:pPr marL="0" lvl="0" indent="0">
              <a:buNone/>
            </a:pPr>
            <a:endParaRPr lang="en-US" dirty="0" smtClean="0">
              <a:solidFill>
                <a:srgbClr val="C00000"/>
              </a:solidFill>
            </a:endParaRPr>
          </a:p>
          <a:p>
            <a:r>
              <a:rPr lang="en-US" sz="2800" dirty="0" smtClean="0"/>
              <a:t>SPS impedance model (reminder)</a:t>
            </a:r>
            <a:endParaRPr lang="en-GB" sz="2800" dirty="0" smtClean="0"/>
          </a:p>
          <a:p>
            <a:r>
              <a:rPr lang="en-US" sz="2800" dirty="0" smtClean="0"/>
              <a:t>What do we understand </a:t>
            </a:r>
            <a:endParaRPr lang="en-US" sz="2400" dirty="0" smtClean="0"/>
          </a:p>
          <a:p>
            <a:r>
              <a:rPr lang="en-US" sz="2800" dirty="0" smtClean="0"/>
              <a:t>What do we need to study</a:t>
            </a:r>
          </a:p>
        </p:txBody>
      </p:sp>
    </p:spTree>
    <p:extLst>
      <p:ext uri="{BB962C8B-B14F-4D97-AF65-F5344CB8AC3E}">
        <p14:creationId xmlns:p14="http://schemas.microsoft.com/office/powerpoint/2010/main" val="1997699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00FF"/>
                </a:solidFill>
              </a:rPr>
              <a:t>Present SPS longitudinal impedance model</a:t>
            </a:r>
            <a:endParaRPr lang="en-GB" sz="3200" dirty="0">
              <a:solidFill>
                <a:srgbClr val="0000FF"/>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061" y="1331173"/>
            <a:ext cx="5688632" cy="4330075"/>
          </a:xfrm>
          <a:prstGeom prst="rect">
            <a:avLst/>
          </a:prstGeom>
        </p:spPr>
      </p:pic>
      <p:sp>
        <p:nvSpPr>
          <p:cNvPr id="6" name="TextBox 5"/>
          <p:cNvSpPr txBox="1"/>
          <p:nvPr/>
        </p:nvSpPr>
        <p:spPr>
          <a:xfrm>
            <a:off x="5796136" y="1124744"/>
            <a:ext cx="3240360" cy="5386090"/>
          </a:xfrm>
          <a:prstGeom prst="rect">
            <a:avLst/>
          </a:prstGeom>
          <a:noFill/>
        </p:spPr>
        <p:txBody>
          <a:bodyPr wrap="square" rtlCol="0">
            <a:spAutoFit/>
          </a:bodyPr>
          <a:lstStyle/>
          <a:p>
            <a:r>
              <a:rPr lang="en-GB" sz="2000" b="1" dirty="0">
                <a:solidFill>
                  <a:srgbClr val="C00000"/>
                </a:solidFill>
              </a:rPr>
              <a:t>M</a:t>
            </a:r>
            <a:r>
              <a:rPr lang="en-GB" sz="2000" b="1" dirty="0" smtClean="0">
                <a:solidFill>
                  <a:srgbClr val="C00000"/>
                </a:solidFill>
              </a:rPr>
              <a:t>odel includes:</a:t>
            </a:r>
          </a:p>
          <a:p>
            <a:pPr marL="285750" indent="-285750">
              <a:buFont typeface="Arial" panose="020B0604020202020204" pitchFamily="34" charset="0"/>
              <a:buChar char="•"/>
            </a:pPr>
            <a:r>
              <a:rPr lang="en-GB" dirty="0" smtClean="0"/>
              <a:t>200 MHz cavities (2+2)</a:t>
            </a:r>
          </a:p>
          <a:p>
            <a:pPr marL="742950" lvl="1" indent="-285750">
              <a:buFont typeface="Arial" panose="020B0604020202020204" pitchFamily="34" charset="0"/>
              <a:buChar char="•"/>
            </a:pPr>
            <a:r>
              <a:rPr lang="en-GB" dirty="0" smtClean="0"/>
              <a:t>628 MHz HOM</a:t>
            </a:r>
          </a:p>
          <a:p>
            <a:pPr marL="285750" indent="-285750">
              <a:buFont typeface="Arial" panose="020B0604020202020204" pitchFamily="34" charset="0"/>
              <a:buChar char="•"/>
            </a:pPr>
            <a:r>
              <a:rPr lang="en-GB" dirty="0" smtClean="0"/>
              <a:t>800 MHz cavities (2)</a:t>
            </a:r>
          </a:p>
          <a:p>
            <a:pPr marL="285750" indent="-285750">
              <a:buFont typeface="Arial" panose="020B0604020202020204" pitchFamily="34" charset="0"/>
              <a:buChar char="•"/>
            </a:pPr>
            <a:r>
              <a:rPr lang="en-GB" dirty="0" smtClean="0">
                <a:solidFill>
                  <a:srgbClr val="0000FF"/>
                </a:solidFill>
              </a:rPr>
              <a:t>Kicker magnets  (8 MKEs,</a:t>
            </a:r>
          </a:p>
          <a:p>
            <a:r>
              <a:rPr lang="en-US" dirty="0" smtClean="0">
                <a:solidFill>
                  <a:srgbClr val="0000FF"/>
                </a:solidFill>
              </a:rPr>
              <a:t>     </a:t>
            </a:r>
            <a:r>
              <a:rPr lang="en-US" dirty="0">
                <a:solidFill>
                  <a:srgbClr val="0000FF"/>
                </a:solidFill>
              </a:rPr>
              <a:t>4</a:t>
            </a:r>
            <a:r>
              <a:rPr lang="en-US" dirty="0" smtClean="0">
                <a:solidFill>
                  <a:srgbClr val="0000FF"/>
                </a:solidFill>
              </a:rPr>
              <a:t> MKPs, 5 MKDs, 2 MKQs)</a:t>
            </a:r>
            <a:endParaRPr lang="en-GB" dirty="0" smtClean="0">
              <a:solidFill>
                <a:srgbClr val="0000FF"/>
              </a:solidFill>
            </a:endParaRPr>
          </a:p>
          <a:p>
            <a:pPr marL="285750" indent="-285750">
              <a:buFont typeface="Arial" panose="020B0604020202020204" pitchFamily="34" charset="0"/>
              <a:buChar char="•"/>
            </a:pPr>
            <a:r>
              <a:rPr lang="en-GB" dirty="0" smtClean="0"/>
              <a:t>Vacuum flanges (~500) + DR</a:t>
            </a:r>
          </a:p>
          <a:p>
            <a:pPr marL="285750" indent="-285750">
              <a:buFont typeface="Arial" panose="020B0604020202020204" pitchFamily="34" charset="0"/>
              <a:buChar char="•"/>
            </a:pPr>
            <a:r>
              <a:rPr lang="en-GB" dirty="0" smtClean="0"/>
              <a:t>BPMs: BPH&amp;BPV (~200)</a:t>
            </a:r>
          </a:p>
          <a:p>
            <a:pPr marL="285750" indent="-285750">
              <a:buFont typeface="Arial" panose="020B0604020202020204" pitchFamily="34" charset="0"/>
              <a:buChar char="•"/>
            </a:pPr>
            <a:r>
              <a:rPr lang="en-GB" dirty="0" smtClean="0"/>
              <a:t>Unshielded pumping ports   (~ 16 similar + 24 various) </a:t>
            </a:r>
            <a:endParaRPr lang="en-GB" dirty="0"/>
          </a:p>
          <a:p>
            <a:pPr lvl="1"/>
            <a:r>
              <a:rPr lang="en-GB" sz="1600" dirty="0" smtClean="0"/>
              <a:t>- non-conformal assumed 0</a:t>
            </a:r>
          </a:p>
          <a:p>
            <a:pPr marL="285750" indent="-285750">
              <a:buFont typeface="Arial" panose="020B0604020202020204" pitchFamily="34" charset="0"/>
              <a:buChar char="•"/>
            </a:pPr>
            <a:r>
              <a:rPr lang="en-GB" dirty="0" smtClean="0"/>
              <a:t>Y–chambers (2 COLDEX + 1)</a:t>
            </a:r>
          </a:p>
          <a:p>
            <a:pPr marL="285750" indent="-285750">
              <a:buFont typeface="Arial" panose="020B0604020202020204" pitchFamily="34" charset="0"/>
              <a:buChar char="•"/>
            </a:pPr>
            <a:r>
              <a:rPr lang="en-GB" dirty="0" smtClean="0"/>
              <a:t>Beam scrappers (3 S + 4 UA9)</a:t>
            </a:r>
          </a:p>
          <a:p>
            <a:pPr marL="285750" indent="-285750">
              <a:buFont typeface="Arial" panose="020B0604020202020204" pitchFamily="34" charset="0"/>
              <a:buChar char="•"/>
            </a:pPr>
            <a:r>
              <a:rPr lang="en-GB" dirty="0" smtClean="0">
                <a:solidFill>
                  <a:srgbClr val="0000FF"/>
                </a:solidFill>
              </a:rPr>
              <a:t>Resistive wall</a:t>
            </a:r>
          </a:p>
          <a:p>
            <a:pPr marL="285750" indent="-285750">
              <a:buFont typeface="Arial" panose="020B0604020202020204" pitchFamily="34" charset="0"/>
              <a:buChar char="•"/>
            </a:pPr>
            <a:r>
              <a:rPr lang="en-GB" dirty="0" smtClean="0"/>
              <a:t>AEPs (RF phase PUs, 2) ~ 0</a:t>
            </a:r>
          </a:p>
          <a:p>
            <a:r>
              <a:rPr lang="en-GB" sz="2000" b="1" dirty="0">
                <a:solidFill>
                  <a:srgbClr val="C00000"/>
                </a:solidFill>
              </a:rPr>
              <a:t>M</a:t>
            </a:r>
            <a:r>
              <a:rPr lang="en-GB" sz="2000" b="1" dirty="0" smtClean="0">
                <a:solidFill>
                  <a:srgbClr val="C00000"/>
                </a:solidFill>
              </a:rPr>
              <a:t>odel doesn’t include:</a:t>
            </a:r>
          </a:p>
          <a:p>
            <a:pPr marL="342900" indent="-342900">
              <a:buFont typeface="Arial" panose="020B0604020202020204" pitchFamily="34" charset="0"/>
              <a:buChar char="•"/>
            </a:pPr>
            <a:r>
              <a:rPr lang="en-US" dirty="0" smtClean="0"/>
              <a:t>6 ZSs + PMs</a:t>
            </a:r>
          </a:p>
          <a:p>
            <a:pPr marL="342900" indent="-342900">
              <a:buFont typeface="Arial" panose="020B0604020202020204" pitchFamily="34" charset="0"/>
              <a:buChar char="•"/>
            </a:pPr>
            <a:r>
              <a:rPr lang="en-US" dirty="0" smtClean="0"/>
              <a:t>25 MSE/MST + PMs</a:t>
            </a:r>
          </a:p>
          <a:p>
            <a:pPr marL="342900" indent="-342900">
              <a:buFont typeface="Arial" panose="020B0604020202020204" pitchFamily="34" charset="0"/>
              <a:buChar char="•"/>
            </a:pPr>
            <a:r>
              <a:rPr lang="en-US" dirty="0" smtClean="0">
                <a:solidFill>
                  <a:srgbClr val="C00000"/>
                </a:solidFill>
              </a:rPr>
              <a:t>HOMs 200 MHz &amp; 800 MHz</a:t>
            </a:r>
            <a:endParaRPr lang="en-GB" dirty="0" smtClean="0">
              <a:solidFill>
                <a:srgbClr val="C00000"/>
              </a:solidFill>
            </a:endParaRPr>
          </a:p>
        </p:txBody>
      </p:sp>
      <p:sp>
        <p:nvSpPr>
          <p:cNvPr id="7" name="TextBox 6"/>
          <p:cNvSpPr txBox="1"/>
          <p:nvPr/>
        </p:nvSpPr>
        <p:spPr>
          <a:xfrm>
            <a:off x="827584" y="1700808"/>
            <a:ext cx="432048" cy="338554"/>
          </a:xfrm>
          <a:prstGeom prst="rect">
            <a:avLst/>
          </a:prstGeom>
          <a:noFill/>
        </p:spPr>
        <p:txBody>
          <a:bodyPr wrap="square" rtlCol="0">
            <a:spAutoFit/>
          </a:bodyPr>
          <a:lstStyle/>
          <a:p>
            <a:r>
              <a:rPr lang="en-US" sz="1600" dirty="0" smtClean="0"/>
              <a:t>RF</a:t>
            </a:r>
            <a:endParaRPr lang="en-GB" sz="1600" dirty="0"/>
          </a:p>
        </p:txBody>
      </p:sp>
      <p:sp>
        <p:nvSpPr>
          <p:cNvPr id="8" name="TextBox 7"/>
          <p:cNvSpPr txBox="1"/>
          <p:nvPr/>
        </p:nvSpPr>
        <p:spPr>
          <a:xfrm>
            <a:off x="1719949" y="2039362"/>
            <a:ext cx="432048" cy="338554"/>
          </a:xfrm>
          <a:prstGeom prst="rect">
            <a:avLst/>
          </a:prstGeom>
          <a:noFill/>
        </p:spPr>
        <p:txBody>
          <a:bodyPr wrap="square" rtlCol="0">
            <a:spAutoFit/>
          </a:bodyPr>
          <a:lstStyle/>
          <a:p>
            <a:r>
              <a:rPr lang="en-US" sz="1600" dirty="0" smtClean="0"/>
              <a:t>RF</a:t>
            </a:r>
            <a:endParaRPr lang="en-GB" sz="1600" dirty="0"/>
          </a:p>
        </p:txBody>
      </p:sp>
      <p:sp>
        <p:nvSpPr>
          <p:cNvPr id="9" name="TextBox 8"/>
          <p:cNvSpPr txBox="1"/>
          <p:nvPr/>
        </p:nvSpPr>
        <p:spPr>
          <a:xfrm>
            <a:off x="1187624" y="2639339"/>
            <a:ext cx="720080" cy="338554"/>
          </a:xfrm>
          <a:prstGeom prst="rect">
            <a:avLst/>
          </a:prstGeom>
          <a:noFill/>
        </p:spPr>
        <p:txBody>
          <a:bodyPr wrap="square" rtlCol="0">
            <a:spAutoFit/>
          </a:bodyPr>
          <a:lstStyle/>
          <a:p>
            <a:r>
              <a:rPr lang="en-US" sz="1600" dirty="0" smtClean="0"/>
              <a:t>HOM</a:t>
            </a:r>
            <a:endParaRPr lang="en-GB" sz="1600" dirty="0"/>
          </a:p>
        </p:txBody>
      </p:sp>
      <p:sp>
        <p:nvSpPr>
          <p:cNvPr id="10" name="TextBox 9"/>
          <p:cNvSpPr txBox="1"/>
          <p:nvPr/>
        </p:nvSpPr>
        <p:spPr>
          <a:xfrm>
            <a:off x="1575933" y="3843843"/>
            <a:ext cx="576064" cy="338554"/>
          </a:xfrm>
          <a:prstGeom prst="rect">
            <a:avLst/>
          </a:prstGeom>
          <a:noFill/>
        </p:spPr>
        <p:txBody>
          <a:bodyPr wrap="square" rtlCol="0">
            <a:spAutoFit/>
          </a:bodyPr>
          <a:lstStyle/>
          <a:p>
            <a:r>
              <a:rPr lang="en-US" sz="1600" dirty="0" smtClean="0"/>
              <a:t>Y-c</a:t>
            </a:r>
            <a:endParaRPr lang="en-GB" sz="1600" dirty="0"/>
          </a:p>
        </p:txBody>
      </p:sp>
      <p:sp>
        <p:nvSpPr>
          <p:cNvPr id="11" name="TextBox 10"/>
          <p:cNvSpPr txBox="1"/>
          <p:nvPr/>
        </p:nvSpPr>
        <p:spPr>
          <a:xfrm>
            <a:off x="2105637" y="3705343"/>
            <a:ext cx="576064" cy="307777"/>
          </a:xfrm>
          <a:prstGeom prst="rect">
            <a:avLst/>
          </a:prstGeom>
          <a:noFill/>
        </p:spPr>
        <p:txBody>
          <a:bodyPr wrap="square" rtlCol="0">
            <a:spAutoFit/>
          </a:bodyPr>
          <a:lstStyle/>
          <a:p>
            <a:r>
              <a:rPr lang="en-US" sz="1400" dirty="0" smtClean="0"/>
              <a:t>BPM</a:t>
            </a:r>
            <a:endParaRPr lang="en-GB" sz="1400" dirty="0"/>
          </a:p>
        </p:txBody>
      </p:sp>
      <p:sp>
        <p:nvSpPr>
          <p:cNvPr id="12" name="TextBox 11"/>
          <p:cNvSpPr txBox="1"/>
          <p:nvPr/>
        </p:nvSpPr>
        <p:spPr>
          <a:xfrm>
            <a:off x="179512" y="5661248"/>
            <a:ext cx="5688632" cy="923330"/>
          </a:xfrm>
          <a:prstGeom prst="rect">
            <a:avLst/>
          </a:prstGeom>
          <a:noFill/>
        </p:spPr>
        <p:txBody>
          <a:bodyPr wrap="square" rtlCol="0">
            <a:spAutoFit/>
          </a:bodyPr>
          <a:lstStyle/>
          <a:p>
            <a:r>
              <a:rPr lang="en-US" dirty="0" smtClean="0"/>
              <a:t>EM simulations of J. Varela &amp; </a:t>
            </a:r>
            <a:r>
              <a:rPr lang="en-US" dirty="0" smtClean="0">
                <a:solidFill>
                  <a:srgbClr val="0000FF"/>
                </a:solidFill>
              </a:rPr>
              <a:t>C. Zannini</a:t>
            </a:r>
          </a:p>
          <a:p>
            <a:r>
              <a:rPr lang="en-US" dirty="0" smtClean="0"/>
              <a:t>+ Lab measurements for 200 MHz, PPs, VFs (J. Varela et al.)</a:t>
            </a:r>
          </a:p>
          <a:p>
            <a:r>
              <a:rPr lang="en-US" dirty="0" smtClean="0"/>
              <a:t> </a:t>
            </a:r>
            <a:endParaRPr lang="en-GB" dirty="0"/>
          </a:p>
        </p:txBody>
      </p:sp>
      <p:sp>
        <p:nvSpPr>
          <p:cNvPr id="13" name="TextBox 12"/>
          <p:cNvSpPr txBox="1"/>
          <p:nvPr/>
        </p:nvSpPr>
        <p:spPr>
          <a:xfrm>
            <a:off x="2807804" y="2401082"/>
            <a:ext cx="432048" cy="338554"/>
          </a:xfrm>
          <a:prstGeom prst="rect">
            <a:avLst/>
          </a:prstGeom>
          <a:noFill/>
        </p:spPr>
        <p:txBody>
          <a:bodyPr wrap="square" rtlCol="0">
            <a:spAutoFit/>
          </a:bodyPr>
          <a:lstStyle/>
          <a:p>
            <a:r>
              <a:rPr lang="en-US" sz="1600" dirty="0"/>
              <a:t>V</a:t>
            </a:r>
            <a:r>
              <a:rPr lang="en-US" sz="1600" dirty="0" smtClean="0"/>
              <a:t>F</a:t>
            </a:r>
            <a:endParaRPr lang="en-GB" sz="1600" dirty="0"/>
          </a:p>
        </p:txBody>
      </p:sp>
      <p:sp>
        <p:nvSpPr>
          <p:cNvPr id="14" name="TextBox 13"/>
          <p:cNvSpPr txBox="1"/>
          <p:nvPr/>
        </p:nvSpPr>
        <p:spPr>
          <a:xfrm>
            <a:off x="4427984" y="2613909"/>
            <a:ext cx="432048" cy="338554"/>
          </a:xfrm>
          <a:prstGeom prst="rect">
            <a:avLst/>
          </a:prstGeom>
          <a:noFill/>
        </p:spPr>
        <p:txBody>
          <a:bodyPr wrap="square" rtlCol="0">
            <a:spAutoFit/>
          </a:bodyPr>
          <a:lstStyle/>
          <a:p>
            <a:r>
              <a:rPr lang="en-US" sz="1600" dirty="0"/>
              <a:t>V</a:t>
            </a:r>
            <a:r>
              <a:rPr lang="en-US" sz="1600" dirty="0" smtClean="0"/>
              <a:t>F</a:t>
            </a:r>
            <a:endParaRPr lang="en-GB" sz="1600" dirty="0"/>
          </a:p>
        </p:txBody>
      </p:sp>
      <p:sp>
        <p:nvSpPr>
          <p:cNvPr id="15" name="TextBox 14"/>
          <p:cNvSpPr txBox="1"/>
          <p:nvPr/>
        </p:nvSpPr>
        <p:spPr>
          <a:xfrm>
            <a:off x="1935972" y="2570359"/>
            <a:ext cx="691811" cy="338554"/>
          </a:xfrm>
          <a:prstGeom prst="rect">
            <a:avLst/>
          </a:prstGeom>
          <a:noFill/>
        </p:spPr>
        <p:txBody>
          <a:bodyPr wrap="square" rtlCol="0">
            <a:spAutoFit/>
          </a:bodyPr>
          <a:lstStyle/>
          <a:p>
            <a:r>
              <a:rPr lang="en-US" sz="1600" dirty="0" smtClean="0"/>
              <a:t>Scrap.</a:t>
            </a:r>
            <a:endParaRPr lang="en-GB" sz="1600" dirty="0"/>
          </a:p>
        </p:txBody>
      </p:sp>
      <p:sp>
        <p:nvSpPr>
          <p:cNvPr id="5" name="Right Brace 4"/>
          <p:cNvSpPr/>
          <p:nvPr/>
        </p:nvSpPr>
        <p:spPr>
          <a:xfrm rot="16200000">
            <a:off x="2946104" y="2282436"/>
            <a:ext cx="155448" cy="9144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803178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a:normAutofit/>
          </a:bodyPr>
          <a:lstStyle/>
          <a:p>
            <a:r>
              <a:rPr lang="en-GB" sz="4000" dirty="0" smtClean="0">
                <a:solidFill>
                  <a:srgbClr val="0000FF"/>
                </a:solidFill>
              </a:rPr>
              <a:t>The SPS </a:t>
            </a:r>
            <a:r>
              <a:rPr lang="en-GB" sz="4000" dirty="0">
                <a:solidFill>
                  <a:srgbClr val="0000FF"/>
                </a:solidFill>
              </a:rPr>
              <a:t>v</a:t>
            </a:r>
            <a:r>
              <a:rPr lang="en-GB" sz="4000" dirty="0" smtClean="0">
                <a:solidFill>
                  <a:srgbClr val="0000FF"/>
                </a:solidFill>
              </a:rPr>
              <a:t>acuum </a:t>
            </a:r>
            <a:r>
              <a:rPr lang="en-GB" sz="4000" dirty="0">
                <a:solidFill>
                  <a:srgbClr val="0000FF"/>
                </a:solidFill>
              </a:rPr>
              <a:t>f</a:t>
            </a:r>
            <a:r>
              <a:rPr lang="en-GB" sz="4000" dirty="0" smtClean="0">
                <a:solidFill>
                  <a:srgbClr val="0000FF"/>
                </a:solidFill>
              </a:rPr>
              <a:t>langes</a:t>
            </a:r>
            <a:endParaRPr lang="en-GB" sz="4000" dirty="0">
              <a:solidFill>
                <a:srgbClr val="0000FF"/>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 y="1226369"/>
            <a:ext cx="4002925" cy="163182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7885" y="1215612"/>
            <a:ext cx="4211960" cy="173013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5255" y="691967"/>
            <a:ext cx="2223782" cy="2381738"/>
          </a:xfrm>
          <a:prstGeom prst="rect">
            <a:avLst/>
          </a:prstGeom>
        </p:spPr>
      </p:pic>
      <p:sp>
        <p:nvSpPr>
          <p:cNvPr id="7" name="TextBox 6"/>
          <p:cNvSpPr txBox="1"/>
          <p:nvPr/>
        </p:nvSpPr>
        <p:spPr>
          <a:xfrm>
            <a:off x="-121157" y="2828453"/>
            <a:ext cx="3299522" cy="369332"/>
          </a:xfrm>
          <a:prstGeom prst="rect">
            <a:avLst/>
          </a:prstGeom>
          <a:solidFill>
            <a:schemeClr val="bg1"/>
          </a:solidFill>
        </p:spPr>
        <p:txBody>
          <a:bodyPr wrap="square" rtlCol="0">
            <a:spAutoFit/>
          </a:bodyPr>
          <a:lstStyle/>
          <a:p>
            <a:pPr algn="ctr"/>
            <a:r>
              <a:rPr lang="en-GB" dirty="0" smtClean="0"/>
              <a:t>Non-enamelled QF - QF </a:t>
            </a:r>
            <a:r>
              <a:rPr lang="en-GB" b="1" dirty="0" smtClean="0">
                <a:solidFill>
                  <a:srgbClr val="C00000"/>
                </a:solidFill>
              </a:rPr>
              <a:t>≈ 26</a:t>
            </a:r>
            <a:endParaRPr lang="en-GB" b="1" dirty="0">
              <a:solidFill>
                <a:srgbClr val="C00000"/>
              </a:solidFill>
            </a:endParaRPr>
          </a:p>
        </p:txBody>
      </p:sp>
      <p:sp>
        <p:nvSpPr>
          <p:cNvPr id="11" name="TextBox 10"/>
          <p:cNvSpPr txBox="1"/>
          <p:nvPr/>
        </p:nvSpPr>
        <p:spPr>
          <a:xfrm>
            <a:off x="3178365" y="2872584"/>
            <a:ext cx="3620695" cy="369332"/>
          </a:xfrm>
          <a:prstGeom prst="rect">
            <a:avLst/>
          </a:prstGeom>
          <a:solidFill>
            <a:schemeClr val="bg1"/>
          </a:solidFill>
        </p:spPr>
        <p:txBody>
          <a:bodyPr wrap="square" rtlCol="0">
            <a:spAutoFit/>
          </a:bodyPr>
          <a:lstStyle/>
          <a:p>
            <a:pPr algn="ctr"/>
            <a:r>
              <a:rPr lang="en-GB" b="1" dirty="0">
                <a:solidFill>
                  <a:srgbClr val="C00000"/>
                </a:solidFill>
              </a:rPr>
              <a:t>E</a:t>
            </a:r>
            <a:r>
              <a:rPr lang="en-GB" b="1" dirty="0" smtClean="0">
                <a:solidFill>
                  <a:srgbClr val="C00000"/>
                </a:solidFill>
              </a:rPr>
              <a:t>namelled</a:t>
            </a:r>
            <a:r>
              <a:rPr lang="en-GB" dirty="0" smtClean="0"/>
              <a:t> QF - MBA </a:t>
            </a:r>
            <a:r>
              <a:rPr lang="en-GB" b="1" dirty="0" smtClean="0">
                <a:solidFill>
                  <a:srgbClr val="C00000"/>
                </a:solidFill>
              </a:rPr>
              <a:t>≈ 97</a:t>
            </a:r>
            <a:endParaRPr lang="en-GB" b="1" dirty="0">
              <a:solidFill>
                <a:srgbClr val="C00000"/>
              </a:solidFill>
            </a:endParaRPr>
          </a:p>
        </p:txBody>
      </p:sp>
      <p:sp>
        <p:nvSpPr>
          <p:cNvPr id="12" name="TextBox 11"/>
          <p:cNvSpPr txBox="1"/>
          <p:nvPr/>
        </p:nvSpPr>
        <p:spPr>
          <a:xfrm>
            <a:off x="6564395" y="2872584"/>
            <a:ext cx="2598963" cy="923330"/>
          </a:xfrm>
          <a:prstGeom prst="rect">
            <a:avLst/>
          </a:prstGeom>
          <a:solidFill>
            <a:schemeClr val="bg1"/>
          </a:solidFill>
        </p:spPr>
        <p:txBody>
          <a:bodyPr wrap="square" rtlCol="0">
            <a:spAutoFit/>
          </a:bodyPr>
          <a:lstStyle/>
          <a:p>
            <a:pPr algn="ctr"/>
            <a:r>
              <a:rPr lang="en-GB" dirty="0" smtClean="0"/>
              <a:t>Non-shielded, </a:t>
            </a:r>
            <a:r>
              <a:rPr lang="en-GB" b="1" dirty="0" smtClean="0">
                <a:solidFill>
                  <a:srgbClr val="C00000"/>
                </a:solidFill>
              </a:rPr>
              <a:t>enamelled </a:t>
            </a:r>
            <a:r>
              <a:rPr lang="en-GB" dirty="0" smtClean="0"/>
              <a:t>BPH - QF </a:t>
            </a:r>
            <a:r>
              <a:rPr lang="en-GB" b="1" dirty="0" smtClean="0">
                <a:solidFill>
                  <a:srgbClr val="C00000"/>
                </a:solidFill>
              </a:rPr>
              <a:t>≈ 39</a:t>
            </a:r>
          </a:p>
          <a:p>
            <a:pPr algn="ctr"/>
            <a:r>
              <a:rPr lang="en-US" b="1" dirty="0" smtClean="0">
                <a:solidFill>
                  <a:srgbClr val="C00000"/>
                </a:solidFill>
              </a:rPr>
              <a:t>+ 64 shielded </a:t>
            </a:r>
            <a:endParaRPr lang="en-GB" b="1" dirty="0" smtClean="0">
              <a:solidFill>
                <a:srgbClr val="C00000"/>
              </a:solidFill>
            </a:endParaRPr>
          </a:p>
        </p:txBody>
      </p:sp>
      <p:sp>
        <p:nvSpPr>
          <p:cNvPr id="8" name="TextBox 7"/>
          <p:cNvSpPr txBox="1"/>
          <p:nvPr/>
        </p:nvSpPr>
        <p:spPr>
          <a:xfrm>
            <a:off x="-358" y="764704"/>
            <a:ext cx="9144000" cy="461665"/>
          </a:xfrm>
          <a:prstGeom prst="rect">
            <a:avLst/>
          </a:prstGeom>
          <a:noFill/>
        </p:spPr>
        <p:txBody>
          <a:bodyPr wrap="square" rtlCol="0">
            <a:spAutoFit/>
          </a:bodyPr>
          <a:lstStyle/>
          <a:p>
            <a:pPr algn="ctr"/>
            <a:r>
              <a:rPr lang="en-GB" sz="2400" b="1" dirty="0" smtClean="0">
                <a:solidFill>
                  <a:srgbClr val="0000FF"/>
                </a:solidFill>
              </a:rPr>
              <a:t>Group I – 1.4 GHz</a:t>
            </a:r>
            <a:endParaRPr lang="en-GB" sz="2400" b="1" dirty="0">
              <a:solidFill>
                <a:srgbClr val="0000FF"/>
              </a:solidFill>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869" y="4239798"/>
            <a:ext cx="3672408" cy="1631824"/>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7945" y="3754331"/>
            <a:ext cx="2597162" cy="2117291"/>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17812" y="3789040"/>
            <a:ext cx="2369375" cy="2163342"/>
          </a:xfrm>
          <a:prstGeom prst="rect">
            <a:avLst/>
          </a:prstGeom>
        </p:spPr>
      </p:pic>
      <p:sp>
        <p:nvSpPr>
          <p:cNvPr id="18" name="TextBox 17"/>
          <p:cNvSpPr txBox="1"/>
          <p:nvPr/>
        </p:nvSpPr>
        <p:spPr>
          <a:xfrm>
            <a:off x="0" y="5948693"/>
            <a:ext cx="3672408" cy="369332"/>
          </a:xfrm>
          <a:prstGeom prst="rect">
            <a:avLst/>
          </a:prstGeom>
          <a:noFill/>
        </p:spPr>
        <p:txBody>
          <a:bodyPr wrap="square" rtlCol="0">
            <a:spAutoFit/>
          </a:bodyPr>
          <a:lstStyle/>
          <a:p>
            <a:pPr algn="ctr"/>
            <a:r>
              <a:rPr lang="en-GB" dirty="0" smtClean="0"/>
              <a:t>Non-enamelled QD - QD </a:t>
            </a:r>
            <a:r>
              <a:rPr lang="en-GB" b="1" dirty="0" smtClean="0">
                <a:solidFill>
                  <a:srgbClr val="C00000"/>
                </a:solidFill>
              </a:rPr>
              <a:t>≈ 75</a:t>
            </a:r>
            <a:endParaRPr lang="en-GB" b="1" dirty="0">
              <a:solidFill>
                <a:srgbClr val="C00000"/>
              </a:solidFill>
            </a:endParaRPr>
          </a:p>
        </p:txBody>
      </p:sp>
      <p:sp>
        <p:nvSpPr>
          <p:cNvPr id="19" name="TextBox 18"/>
          <p:cNvSpPr txBox="1"/>
          <p:nvPr/>
        </p:nvSpPr>
        <p:spPr>
          <a:xfrm>
            <a:off x="3882903" y="5940685"/>
            <a:ext cx="2597162" cy="369332"/>
          </a:xfrm>
          <a:prstGeom prst="rect">
            <a:avLst/>
          </a:prstGeom>
          <a:noFill/>
        </p:spPr>
        <p:txBody>
          <a:bodyPr wrap="square" rtlCol="0">
            <a:spAutoFit/>
          </a:bodyPr>
          <a:lstStyle/>
          <a:p>
            <a:pPr algn="ctr"/>
            <a:r>
              <a:rPr lang="en-GB" b="1" dirty="0">
                <a:solidFill>
                  <a:srgbClr val="C00000"/>
                </a:solidFill>
              </a:rPr>
              <a:t>E</a:t>
            </a:r>
            <a:r>
              <a:rPr lang="en-GB" b="1" dirty="0" smtClean="0">
                <a:solidFill>
                  <a:srgbClr val="C00000"/>
                </a:solidFill>
              </a:rPr>
              <a:t>namelled</a:t>
            </a:r>
            <a:r>
              <a:rPr lang="en-GB" dirty="0" smtClean="0"/>
              <a:t> QD - QD </a:t>
            </a:r>
            <a:r>
              <a:rPr lang="en-GB" b="1" dirty="0" smtClean="0">
                <a:solidFill>
                  <a:srgbClr val="C00000"/>
                </a:solidFill>
              </a:rPr>
              <a:t>≈ 99</a:t>
            </a:r>
            <a:endParaRPr lang="en-GB" b="1" dirty="0">
              <a:solidFill>
                <a:srgbClr val="C00000"/>
              </a:solidFill>
            </a:endParaRPr>
          </a:p>
        </p:txBody>
      </p:sp>
      <p:sp>
        <p:nvSpPr>
          <p:cNvPr id="20" name="TextBox 19"/>
          <p:cNvSpPr txBox="1"/>
          <p:nvPr/>
        </p:nvSpPr>
        <p:spPr>
          <a:xfrm>
            <a:off x="6565036" y="5940685"/>
            <a:ext cx="2397850" cy="369332"/>
          </a:xfrm>
          <a:prstGeom prst="rect">
            <a:avLst/>
          </a:prstGeom>
          <a:noFill/>
        </p:spPr>
        <p:txBody>
          <a:bodyPr wrap="square" rtlCol="0">
            <a:spAutoFit/>
          </a:bodyPr>
          <a:lstStyle/>
          <a:p>
            <a:pPr algn="ctr"/>
            <a:r>
              <a:rPr lang="en-GB" b="1" dirty="0" smtClean="0">
                <a:solidFill>
                  <a:srgbClr val="C00000"/>
                </a:solidFill>
              </a:rPr>
              <a:t>Enamelled</a:t>
            </a:r>
            <a:r>
              <a:rPr lang="en-GB" dirty="0" smtClean="0"/>
              <a:t> BPV - Q </a:t>
            </a:r>
            <a:r>
              <a:rPr lang="en-GB" b="1" dirty="0" smtClean="0">
                <a:solidFill>
                  <a:srgbClr val="C00000"/>
                </a:solidFill>
              </a:rPr>
              <a:t>≈ 90</a:t>
            </a:r>
          </a:p>
        </p:txBody>
      </p:sp>
      <p:sp>
        <p:nvSpPr>
          <p:cNvPr id="21" name="TextBox 20"/>
          <p:cNvSpPr txBox="1"/>
          <p:nvPr/>
        </p:nvSpPr>
        <p:spPr>
          <a:xfrm>
            <a:off x="2483410" y="3292666"/>
            <a:ext cx="4176464" cy="461665"/>
          </a:xfrm>
          <a:prstGeom prst="rect">
            <a:avLst/>
          </a:prstGeom>
          <a:noFill/>
        </p:spPr>
        <p:txBody>
          <a:bodyPr wrap="square" rtlCol="0">
            <a:spAutoFit/>
          </a:bodyPr>
          <a:lstStyle/>
          <a:p>
            <a:pPr algn="ctr"/>
            <a:r>
              <a:rPr lang="en-GB" sz="2400" b="1" dirty="0" smtClean="0">
                <a:solidFill>
                  <a:srgbClr val="0000FF"/>
                </a:solidFill>
              </a:rPr>
              <a:t>Group II</a:t>
            </a:r>
            <a:endParaRPr lang="en-GB" sz="2400" b="1" dirty="0">
              <a:solidFill>
                <a:srgbClr val="0000FF"/>
              </a:solidFill>
            </a:endParaRPr>
          </a:p>
        </p:txBody>
      </p:sp>
    </p:spTree>
    <p:extLst>
      <p:ext uri="{BB962C8B-B14F-4D97-AF65-F5344CB8AC3E}">
        <p14:creationId xmlns:p14="http://schemas.microsoft.com/office/powerpoint/2010/main" val="2051881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a:noAutofit/>
          </a:bodyPr>
          <a:lstStyle/>
          <a:p>
            <a:r>
              <a:rPr lang="en-GB" sz="4000" dirty="0" smtClean="0">
                <a:solidFill>
                  <a:srgbClr val="0000FF"/>
                </a:solidFill>
              </a:rPr>
              <a:t>The SPS vacuum </a:t>
            </a:r>
            <a:r>
              <a:rPr lang="en-GB" sz="4000" dirty="0">
                <a:solidFill>
                  <a:srgbClr val="0000FF"/>
                </a:solidFill>
              </a:rPr>
              <a:t>f</a:t>
            </a:r>
            <a:r>
              <a:rPr lang="en-GB" sz="4000" dirty="0" smtClean="0">
                <a:solidFill>
                  <a:srgbClr val="0000FF"/>
                </a:solidFill>
              </a:rPr>
              <a:t>langes</a:t>
            </a:r>
            <a:endParaRPr lang="en-GB" sz="4000" dirty="0">
              <a:solidFill>
                <a:srgbClr val="0000FF"/>
              </a:solidFill>
            </a:endParaRPr>
          </a:p>
        </p:txBody>
      </p:sp>
      <p:sp>
        <p:nvSpPr>
          <p:cNvPr id="11" name="TextBox 10"/>
          <p:cNvSpPr txBox="1"/>
          <p:nvPr/>
        </p:nvSpPr>
        <p:spPr>
          <a:xfrm>
            <a:off x="5305069" y="6143446"/>
            <a:ext cx="3065198" cy="369332"/>
          </a:xfrm>
          <a:prstGeom prst="rect">
            <a:avLst/>
          </a:prstGeom>
          <a:noFill/>
        </p:spPr>
        <p:txBody>
          <a:bodyPr wrap="none" rtlCol="0">
            <a:spAutoFit/>
          </a:bodyPr>
          <a:lstStyle/>
          <a:p>
            <a:pPr algn="ctr"/>
            <a:r>
              <a:rPr lang="en-GB" dirty="0" smtClean="0"/>
              <a:t>Scattered resonances, J. Varela</a:t>
            </a:r>
            <a:endParaRPr lang="en-GB" b="1" dirty="0">
              <a:solidFill>
                <a:srgbClr val="C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980728"/>
            <a:ext cx="7056784" cy="5162718"/>
          </a:xfrm>
          <a:prstGeom prst="rect">
            <a:avLst/>
          </a:prstGeom>
        </p:spPr>
      </p:pic>
    </p:spTree>
    <p:extLst>
      <p:ext uri="{BB962C8B-B14F-4D97-AF65-F5344CB8AC3E}">
        <p14:creationId xmlns:p14="http://schemas.microsoft.com/office/powerpoint/2010/main" val="4181801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0000FF"/>
                </a:solidFill>
              </a:rPr>
              <a:t>Insulating (Enamel) flanges in the SPS:</a:t>
            </a:r>
            <a:br>
              <a:rPr lang="en-US" sz="3600" dirty="0" smtClean="0">
                <a:solidFill>
                  <a:srgbClr val="0000FF"/>
                </a:solidFill>
              </a:rPr>
            </a:br>
            <a:r>
              <a:rPr lang="en-US" sz="3600" dirty="0" smtClean="0">
                <a:solidFill>
                  <a:srgbClr val="0000FF"/>
                </a:solidFill>
              </a:rPr>
              <a:t>motivation</a:t>
            </a:r>
            <a:endParaRPr lang="en-GB" sz="3600" dirty="0">
              <a:solidFill>
                <a:srgbClr val="0000FF"/>
              </a:solidFill>
            </a:endParaRPr>
          </a:p>
        </p:txBody>
      </p:sp>
      <p:sp>
        <p:nvSpPr>
          <p:cNvPr id="3" name="Content Placeholder 2"/>
          <p:cNvSpPr>
            <a:spLocks noGrp="1"/>
          </p:cNvSpPr>
          <p:nvPr>
            <p:ph idx="1"/>
          </p:nvPr>
        </p:nvSpPr>
        <p:spPr/>
        <p:txBody>
          <a:bodyPr>
            <a:normAutofit fontScale="70000" lnSpcReduction="20000"/>
          </a:bodyPr>
          <a:lstStyle/>
          <a:p>
            <a:pPr lvl="0"/>
            <a:r>
              <a:rPr lang="en-US" dirty="0" smtClean="0"/>
              <a:t>The </a:t>
            </a:r>
            <a:r>
              <a:rPr lang="en-US" dirty="0"/>
              <a:t>impact of eddy currents on the beam is </a:t>
            </a:r>
            <a:r>
              <a:rPr lang="en-US" dirty="0" smtClean="0"/>
              <a:t>seen </a:t>
            </a:r>
            <a:r>
              <a:rPr lang="en-US" dirty="0"/>
              <a:t>in </a:t>
            </a:r>
            <a:r>
              <a:rPr lang="en-US" dirty="0" smtClean="0"/>
              <a:t>chromaticity </a:t>
            </a:r>
            <a:r>
              <a:rPr lang="en-US" dirty="0"/>
              <a:t>variation along the ramp and </a:t>
            </a:r>
            <a:r>
              <a:rPr lang="en-US" dirty="0" smtClean="0"/>
              <a:t>its decay </a:t>
            </a:r>
            <a:r>
              <a:rPr lang="en-US" dirty="0"/>
              <a:t>at the injection plateau. </a:t>
            </a:r>
            <a:r>
              <a:rPr lang="en-US" dirty="0" smtClean="0"/>
              <a:t>However it is not clear if this effect is mainly connected to </a:t>
            </a:r>
            <a:r>
              <a:rPr lang="en-US" b="1" dirty="0" smtClean="0">
                <a:solidFill>
                  <a:srgbClr val="C00000"/>
                </a:solidFill>
              </a:rPr>
              <a:t>eddy currents </a:t>
            </a:r>
            <a:r>
              <a:rPr lang="en-US" dirty="0" smtClean="0"/>
              <a:t>in </a:t>
            </a:r>
            <a:r>
              <a:rPr lang="en-US" dirty="0" smtClean="0">
                <a:solidFill>
                  <a:srgbClr val="C00000"/>
                </a:solidFill>
              </a:rPr>
              <a:t>beam pipes </a:t>
            </a:r>
            <a:r>
              <a:rPr lang="en-US" dirty="0" smtClean="0"/>
              <a:t>or in </a:t>
            </a:r>
            <a:r>
              <a:rPr lang="en-US" dirty="0" smtClean="0">
                <a:solidFill>
                  <a:srgbClr val="C00000"/>
                </a:solidFill>
              </a:rPr>
              <a:t>grounding loops</a:t>
            </a:r>
          </a:p>
          <a:p>
            <a:r>
              <a:rPr lang="en-US" dirty="0"/>
              <a:t>Insulating flanges </a:t>
            </a:r>
            <a:r>
              <a:rPr lang="en-US" dirty="0" smtClean="0"/>
              <a:t>were installed </a:t>
            </a:r>
            <a:r>
              <a:rPr lang="en-US" dirty="0"/>
              <a:t>to avoid eddy-current in the loops formed by grounding </a:t>
            </a:r>
            <a:r>
              <a:rPr lang="en-US" dirty="0" smtClean="0"/>
              <a:t>cables (one at each last dipole in ½ cell) </a:t>
            </a:r>
            <a:endParaRPr lang="en-US" dirty="0" smtClean="0">
              <a:solidFill>
                <a:srgbClr val="C00000"/>
              </a:solidFill>
            </a:endParaRPr>
          </a:p>
          <a:p>
            <a:pPr lvl="0"/>
            <a:r>
              <a:rPr lang="en-US" dirty="0" smtClean="0"/>
              <a:t>If existing </a:t>
            </a:r>
            <a:r>
              <a:rPr lang="en-US" dirty="0"/>
              <a:t>insulated flanges are short-circuited, </a:t>
            </a:r>
            <a:r>
              <a:rPr lang="en-US" dirty="0" smtClean="0"/>
              <a:t>the </a:t>
            </a:r>
            <a:r>
              <a:rPr lang="en-US" dirty="0"/>
              <a:t>dynamic effect of eddy currents </a:t>
            </a:r>
            <a:r>
              <a:rPr lang="en-US" dirty="0" smtClean="0"/>
              <a:t>could </a:t>
            </a:r>
            <a:r>
              <a:rPr lang="en-US" dirty="0"/>
              <a:t>be </a:t>
            </a:r>
            <a:r>
              <a:rPr lang="en-US" dirty="0" smtClean="0"/>
              <a:t>enhanced</a:t>
            </a:r>
            <a:r>
              <a:rPr lang="en-US" dirty="0"/>
              <a:t> </a:t>
            </a:r>
            <a:r>
              <a:rPr lang="en-US" dirty="0" smtClean="0"/>
              <a:t>due to grounding loops</a:t>
            </a:r>
          </a:p>
          <a:p>
            <a:pPr lvl="0"/>
            <a:r>
              <a:rPr lang="en-US" dirty="0" smtClean="0"/>
              <a:t>Checks during LS1 (OP, VAC, RF) show that new layouts often don’t have information about isolation flanges and groundings (as well as for damping resistors) and don’t correspond to reality </a:t>
            </a:r>
          </a:p>
          <a:p>
            <a:r>
              <a:rPr lang="en-US" dirty="0" smtClean="0"/>
              <a:t>Isolating flange together with grounding loop forms </a:t>
            </a:r>
            <a:r>
              <a:rPr lang="en-GB" b="1" dirty="0" smtClean="0"/>
              <a:t>a resonator </a:t>
            </a:r>
            <a:r>
              <a:rPr lang="en-GB" dirty="0" smtClean="0"/>
              <a:t>               (</a:t>
            </a:r>
            <a:r>
              <a:rPr lang="en-GB" b="1" dirty="0" smtClean="0">
                <a:solidFill>
                  <a:srgbClr val="C00000"/>
                </a:solidFill>
              </a:rPr>
              <a:t>PS</a:t>
            </a:r>
            <a:r>
              <a:rPr lang="en-GB" dirty="0" smtClean="0"/>
              <a:t>: </a:t>
            </a:r>
            <a:r>
              <a:rPr lang="en-GB" dirty="0" err="1" smtClean="0"/>
              <a:t>f</a:t>
            </a:r>
            <a:r>
              <a:rPr lang="en-GB" baseline="-25000" dirty="0" err="1" smtClean="0"/>
              <a:t>res</a:t>
            </a:r>
            <a:r>
              <a:rPr lang="en-GB" dirty="0" smtClean="0">
                <a:latin typeface="Tahoma"/>
                <a:ea typeface="Tahoma"/>
                <a:cs typeface="Tahoma"/>
              </a:rPr>
              <a:t>≈</a:t>
            </a:r>
            <a:r>
              <a:rPr lang="en-GB" dirty="0" smtClean="0"/>
              <a:t> </a:t>
            </a:r>
            <a:r>
              <a:rPr lang="en-GB" dirty="0" smtClean="0">
                <a:sym typeface="Symbol" pitchFamily="18" charset="2"/>
              </a:rPr>
              <a:t>1.5 MHz, Q </a:t>
            </a:r>
            <a:r>
              <a:rPr lang="en-GB" dirty="0" smtClean="0">
                <a:latin typeface="Tahoma"/>
                <a:ea typeface="Tahoma"/>
                <a:cs typeface="Tahoma"/>
                <a:sym typeface="Symbol" pitchFamily="18" charset="2"/>
              </a:rPr>
              <a:t>≈ </a:t>
            </a:r>
            <a:r>
              <a:rPr lang="en-GB" dirty="0" smtClean="0">
                <a:sym typeface="Symbol" pitchFamily="18" charset="2"/>
              </a:rPr>
              <a:t>1, n </a:t>
            </a:r>
            <a:r>
              <a:rPr lang="en-GB" dirty="0" smtClean="0">
                <a:latin typeface="Tahoma"/>
                <a:ea typeface="Tahoma"/>
                <a:cs typeface="Tahoma"/>
                <a:sym typeface="Symbol" pitchFamily="18" charset="2"/>
              </a:rPr>
              <a:t>≈ </a:t>
            </a:r>
            <a:r>
              <a:rPr lang="en-GB" dirty="0" smtClean="0">
                <a:sym typeface="Symbol" pitchFamily="18" charset="2"/>
              </a:rPr>
              <a:t>200 - a huge source of PS impedance cured by </a:t>
            </a:r>
            <a:r>
              <a:rPr lang="en-GB" dirty="0" smtClean="0">
                <a:solidFill>
                  <a:srgbClr val="C00000"/>
                </a:solidFill>
                <a:sym typeface="Symbol" pitchFamily="18" charset="2"/>
              </a:rPr>
              <a:t>RF by-pass</a:t>
            </a:r>
            <a:r>
              <a:rPr lang="en-GB" dirty="0" smtClean="0">
                <a:sym typeface="Symbol" pitchFamily="18" charset="2"/>
              </a:rPr>
              <a:t>). Preliminary measurements were also done in the SPS (F. Caspers, 2013): </a:t>
            </a:r>
            <a:r>
              <a:rPr lang="en-GB" dirty="0" err="1" smtClean="0">
                <a:sym typeface="Symbol" pitchFamily="18" charset="2"/>
              </a:rPr>
              <a:t>f</a:t>
            </a:r>
            <a:r>
              <a:rPr lang="en-GB" baseline="-25000" dirty="0" err="1" smtClean="0">
                <a:sym typeface="Symbol" pitchFamily="18" charset="2"/>
              </a:rPr>
              <a:t>res</a:t>
            </a:r>
            <a:r>
              <a:rPr lang="en-GB" dirty="0" smtClean="0">
                <a:sym typeface="Symbol" pitchFamily="18" charset="2"/>
              </a:rPr>
              <a:t> ~ 25 MHz (?), impedance not known</a:t>
            </a:r>
            <a:endParaRPr lang="en-US" dirty="0" smtClean="0"/>
          </a:p>
        </p:txBody>
      </p:sp>
    </p:spTree>
    <p:extLst>
      <p:ext uri="{BB962C8B-B14F-4D97-AF65-F5344CB8AC3E}">
        <p14:creationId xmlns:p14="http://schemas.microsoft.com/office/powerpoint/2010/main" val="3794633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00FF"/>
                </a:solidFill>
              </a:rPr>
              <a:t>Isolating flanges around BPMs</a:t>
            </a:r>
            <a:endParaRPr lang="en-GB" sz="4000" dirty="0">
              <a:solidFill>
                <a:srgbClr val="0000FF"/>
              </a:solidFill>
            </a:endParaRPr>
          </a:p>
        </p:txBody>
      </p:sp>
      <p:pic>
        <p:nvPicPr>
          <p:cNvPr id="4" name="Picture 2" descr="C:\Users\federman\AppData\Local\Microsoft\Windows\Temporary Internet Files\Content.Outlook\6HGC5QI0\QF32010 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3140968"/>
            <a:ext cx="900100" cy="523220"/>
          </a:xfrm>
          <a:prstGeom prst="rect">
            <a:avLst/>
          </a:prstGeom>
          <a:solidFill>
            <a:schemeClr val="bg1"/>
          </a:solidFill>
        </p:spPr>
        <p:txBody>
          <a:bodyPr wrap="square" rtlCol="0">
            <a:spAutoFit/>
          </a:bodyPr>
          <a:lstStyle/>
          <a:p>
            <a:r>
              <a:rPr lang="en-GB" sz="2800" dirty="0" smtClean="0">
                <a:solidFill>
                  <a:srgbClr val="FF0000"/>
                </a:solidFill>
              </a:rPr>
              <a:t>BPM</a:t>
            </a:r>
            <a:endParaRPr lang="en-GB" sz="2800" dirty="0">
              <a:solidFill>
                <a:srgbClr val="FF0000"/>
              </a:solidFill>
            </a:endParaRPr>
          </a:p>
        </p:txBody>
      </p:sp>
      <p:sp>
        <p:nvSpPr>
          <p:cNvPr id="6" name="Line 167"/>
          <p:cNvSpPr>
            <a:spLocks noChangeShapeType="1"/>
          </p:cNvSpPr>
          <p:nvPr/>
        </p:nvSpPr>
        <p:spPr bwMode="auto">
          <a:xfrm>
            <a:off x="1043608" y="2420888"/>
            <a:ext cx="3000272" cy="1152128"/>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cxnSp>
        <p:nvCxnSpPr>
          <p:cNvPr id="7" name="Straight Arrow Connector 6"/>
          <p:cNvCxnSpPr/>
          <p:nvPr/>
        </p:nvCxnSpPr>
        <p:spPr>
          <a:xfrm>
            <a:off x="1331640" y="3402578"/>
            <a:ext cx="1872208" cy="53717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3528" y="2159278"/>
            <a:ext cx="900100" cy="523220"/>
          </a:xfrm>
          <a:prstGeom prst="rect">
            <a:avLst/>
          </a:prstGeom>
          <a:solidFill>
            <a:schemeClr val="bg1"/>
          </a:solidFill>
        </p:spPr>
        <p:txBody>
          <a:bodyPr wrap="square" rtlCol="0">
            <a:spAutoFit/>
          </a:bodyPr>
          <a:lstStyle/>
          <a:p>
            <a:r>
              <a:rPr lang="en-US" sz="2800" dirty="0" smtClean="0">
                <a:solidFill>
                  <a:srgbClr val="FF0000"/>
                </a:solidFill>
              </a:rPr>
              <a:t>VF</a:t>
            </a:r>
            <a:endParaRPr lang="en-GB" sz="2800" dirty="0">
              <a:solidFill>
                <a:srgbClr val="FF0000"/>
              </a:solidFill>
            </a:endParaRPr>
          </a:p>
        </p:txBody>
      </p:sp>
      <p:sp>
        <p:nvSpPr>
          <p:cNvPr id="11" name="TextBox 10"/>
          <p:cNvSpPr txBox="1"/>
          <p:nvPr/>
        </p:nvSpPr>
        <p:spPr>
          <a:xfrm>
            <a:off x="0" y="5190589"/>
            <a:ext cx="1547664" cy="830997"/>
          </a:xfrm>
          <a:prstGeom prst="rect">
            <a:avLst/>
          </a:prstGeom>
          <a:solidFill>
            <a:schemeClr val="bg1"/>
          </a:solidFill>
        </p:spPr>
        <p:txBody>
          <a:bodyPr wrap="square" rtlCol="0">
            <a:spAutoFit/>
          </a:bodyPr>
          <a:lstStyle/>
          <a:p>
            <a:r>
              <a:rPr lang="en-US" sz="2400" dirty="0" smtClean="0">
                <a:solidFill>
                  <a:srgbClr val="FF0000"/>
                </a:solidFill>
              </a:rPr>
              <a:t>grounding cable</a:t>
            </a:r>
            <a:endParaRPr lang="en-GB" sz="2400" dirty="0">
              <a:solidFill>
                <a:srgbClr val="FF0000"/>
              </a:solidFill>
            </a:endParaRPr>
          </a:p>
        </p:txBody>
      </p:sp>
      <p:cxnSp>
        <p:nvCxnSpPr>
          <p:cNvPr id="10" name="Straight Arrow Connector 9"/>
          <p:cNvCxnSpPr/>
          <p:nvPr/>
        </p:nvCxnSpPr>
        <p:spPr>
          <a:xfrm>
            <a:off x="1403648" y="5606087"/>
            <a:ext cx="2076200" cy="3763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852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rgbClr val="0000FF"/>
                </a:solidFill>
              </a:rPr>
              <a:t>Insulating (Enamel) flanges in the SPS</a:t>
            </a:r>
            <a:r>
              <a:rPr lang="en-US" dirty="0" smtClean="0"/>
              <a:t/>
            </a:r>
            <a:br>
              <a:rPr lang="en-US" dirty="0" smtClean="0"/>
            </a:br>
            <a:endParaRPr lang="en-GB" dirty="0"/>
          </a:p>
        </p:txBody>
      </p:sp>
      <p:sp>
        <p:nvSpPr>
          <p:cNvPr id="3" name="Content Placeholder 2"/>
          <p:cNvSpPr>
            <a:spLocks noGrp="1"/>
          </p:cNvSpPr>
          <p:nvPr>
            <p:ph idx="1"/>
          </p:nvPr>
        </p:nvSpPr>
        <p:spPr/>
        <p:txBody>
          <a:bodyPr>
            <a:normAutofit fontScale="77500" lnSpcReduction="20000"/>
          </a:bodyPr>
          <a:lstStyle/>
          <a:p>
            <a:r>
              <a:rPr lang="en-US" dirty="0" smtClean="0"/>
              <a:t>~389 </a:t>
            </a:r>
            <a:r>
              <a:rPr lang="en-US" dirty="0" err="1" smtClean="0"/>
              <a:t>enamelled</a:t>
            </a:r>
            <a:r>
              <a:rPr lang="en-US" dirty="0" smtClean="0"/>
              <a:t> PUs around each BPM </a:t>
            </a:r>
          </a:p>
          <a:p>
            <a:pPr lvl="1"/>
            <a:r>
              <a:rPr lang="en-US" dirty="0"/>
              <a:t>64 from them are short-circuited due to impedance shielding </a:t>
            </a:r>
            <a:r>
              <a:rPr lang="en-US" dirty="0" smtClean="0"/>
              <a:t>(similar </a:t>
            </a:r>
            <a:r>
              <a:rPr lang="en-US" dirty="0"/>
              <a:t>to pumping </a:t>
            </a:r>
            <a:r>
              <a:rPr lang="en-US" dirty="0" smtClean="0"/>
              <a:t>ports); 39 of the same type are not shielded </a:t>
            </a:r>
          </a:p>
          <a:p>
            <a:pPr lvl="1"/>
            <a:r>
              <a:rPr lang="en-US" dirty="0" smtClean="0"/>
              <a:t>BI didn’t see any negative effects of short-circuits</a:t>
            </a:r>
          </a:p>
          <a:p>
            <a:pPr lvl="1"/>
            <a:r>
              <a:rPr lang="en-US" dirty="0" smtClean="0"/>
              <a:t>future BPM MOPOS system will use transformers (&amp;optic link)</a:t>
            </a:r>
          </a:p>
          <a:p>
            <a:r>
              <a:rPr lang="en-US" dirty="0" smtClean="0"/>
              <a:t>~23 RF PUs with </a:t>
            </a:r>
            <a:r>
              <a:rPr lang="en-US" dirty="0" err="1" smtClean="0"/>
              <a:t>enamelled</a:t>
            </a:r>
            <a:r>
              <a:rPr lang="en-US" dirty="0" smtClean="0"/>
              <a:t> flanges on both sides. These PUs are grounded via coaxial cables going to BA3 (FC). A few of them had isolation problems (T. Bohl)</a:t>
            </a:r>
          </a:p>
          <a:p>
            <a:r>
              <a:rPr lang="en-US" dirty="0"/>
              <a:t>6</a:t>
            </a:r>
            <a:r>
              <a:rPr lang="en-US" dirty="0" smtClean="0"/>
              <a:t> PUs used for transverse damper (W. Hofle) – insulation is under investigation</a:t>
            </a:r>
          </a:p>
          <a:p>
            <a:r>
              <a:rPr lang="en-US" dirty="0" smtClean="0"/>
              <a:t>There are others devices, mainly in LSSs (individual equipment) – not in the list for impedance reduction</a:t>
            </a:r>
            <a:endParaRPr lang="en-GB" dirty="0"/>
          </a:p>
        </p:txBody>
      </p:sp>
    </p:spTree>
    <p:extLst>
      <p:ext uri="{BB962C8B-B14F-4D97-AF65-F5344CB8AC3E}">
        <p14:creationId xmlns:p14="http://schemas.microsoft.com/office/powerpoint/2010/main" val="1024527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00FF"/>
                </a:solidFill>
              </a:rPr>
              <a:t>Possible actions/studies</a:t>
            </a:r>
            <a:endParaRPr lang="en-GB" sz="4000" dirty="0">
              <a:solidFill>
                <a:srgbClr val="0000FF"/>
              </a:solidFill>
            </a:endParaRPr>
          </a:p>
        </p:txBody>
      </p:sp>
      <p:sp>
        <p:nvSpPr>
          <p:cNvPr id="3" name="Content Placeholder 2"/>
          <p:cNvSpPr>
            <a:spLocks noGrp="1"/>
          </p:cNvSpPr>
          <p:nvPr>
            <p:ph idx="1"/>
          </p:nvPr>
        </p:nvSpPr>
        <p:spPr/>
        <p:txBody>
          <a:bodyPr>
            <a:normAutofit fontScale="77500" lnSpcReduction="20000"/>
          </a:bodyPr>
          <a:lstStyle/>
          <a:p>
            <a:r>
              <a:rPr lang="en-US" dirty="0"/>
              <a:t>An experimental check of the effect of ground loops on the new MOPOS electronics could be done with the BPMs used for the transverse damper, which are already equipped with the new electronics, by short-circuiting the adjacent Enamel </a:t>
            </a:r>
            <a:r>
              <a:rPr lang="en-US" dirty="0" smtClean="0"/>
              <a:t>flanges</a:t>
            </a:r>
          </a:p>
          <a:p>
            <a:r>
              <a:rPr lang="en-US" dirty="0"/>
              <a:t>The eddy currents in ground loops induced by the variation of the magnetic field and the resulting </a:t>
            </a:r>
            <a:r>
              <a:rPr lang="en-US" dirty="0" err="1"/>
              <a:t>multipole</a:t>
            </a:r>
            <a:r>
              <a:rPr lang="en-US" dirty="0"/>
              <a:t> components seen by the beam could be </a:t>
            </a:r>
            <a:r>
              <a:rPr lang="en-US" dirty="0" smtClean="0"/>
              <a:t>simulated (?)</a:t>
            </a:r>
          </a:p>
          <a:p>
            <a:r>
              <a:rPr lang="en-US" dirty="0" smtClean="0"/>
              <a:t>A test </a:t>
            </a:r>
            <a:r>
              <a:rPr lang="en-US" dirty="0"/>
              <a:t>could be done by </a:t>
            </a:r>
            <a:r>
              <a:rPr lang="en-US" dirty="0" smtClean="0"/>
              <a:t>short-circuiting </a:t>
            </a:r>
            <a:r>
              <a:rPr lang="en-US" dirty="0"/>
              <a:t>a </a:t>
            </a:r>
            <a:r>
              <a:rPr lang="en-US" dirty="0" smtClean="0"/>
              <a:t>large number </a:t>
            </a:r>
            <a:r>
              <a:rPr lang="en-US" dirty="0"/>
              <a:t>of Enamel </a:t>
            </a:r>
            <a:r>
              <a:rPr lang="en-US" dirty="0" smtClean="0"/>
              <a:t>flanges (?). </a:t>
            </a:r>
          </a:p>
          <a:p>
            <a:pPr lvl="0"/>
            <a:r>
              <a:rPr lang="en-US" dirty="0"/>
              <a:t>One can question present SPS groundings and study their improvements (F. Caspers) </a:t>
            </a:r>
            <a:r>
              <a:rPr lang="en-US" dirty="0" smtClean="0"/>
              <a:t>–&gt; ideas </a:t>
            </a:r>
            <a:r>
              <a:rPr lang="en-US" dirty="0"/>
              <a:t>for different tests in lab and tunnel</a:t>
            </a:r>
          </a:p>
          <a:p>
            <a:endParaRPr lang="en-GB" dirty="0"/>
          </a:p>
        </p:txBody>
      </p:sp>
    </p:spTree>
    <p:extLst>
      <p:ext uri="{BB962C8B-B14F-4D97-AF65-F5344CB8AC3E}">
        <p14:creationId xmlns:p14="http://schemas.microsoft.com/office/powerpoint/2010/main" val="379307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2343</TotalTime>
  <Words>1118</Words>
  <Application>Microsoft Office PowerPoint</Application>
  <PresentationFormat>On-screen Show (4:3)</PresentationFormat>
  <Paragraphs>204</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Summary of discussion on isolating flanges </vt:lpstr>
      <vt:lpstr>Outline </vt:lpstr>
      <vt:lpstr>Present SPS longitudinal impedance model</vt:lpstr>
      <vt:lpstr>The SPS vacuum flanges</vt:lpstr>
      <vt:lpstr>The SPS vacuum flanges</vt:lpstr>
      <vt:lpstr>Insulating (Enamel) flanges in the SPS: motivation</vt:lpstr>
      <vt:lpstr>Isolating flanges around BPMs</vt:lpstr>
      <vt:lpstr>Insulating (Enamel) flanges in the SPS </vt:lpstr>
      <vt:lpstr>Possible actions/studies</vt:lpstr>
      <vt:lpstr>Summary</vt:lpstr>
      <vt:lpstr>Impedance of vacuum flanges</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of the SPS impedance model and the studies for a possible impedance reduction campaign</dc:title>
  <dc:creator>Elena Chapochnikova</dc:creator>
  <cp:lastModifiedBy>Elena Chapochnikova</cp:lastModifiedBy>
  <cp:revision>92</cp:revision>
  <dcterms:created xsi:type="dcterms:W3CDTF">2014-11-28T08:53:55Z</dcterms:created>
  <dcterms:modified xsi:type="dcterms:W3CDTF">2015-05-21T13:14:38Z</dcterms:modified>
</cp:coreProperties>
</file>