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82" r:id="rId4"/>
    <p:sldId id="28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4" r:id="rId13"/>
    <p:sldId id="298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E033C-F4D1-4087-B17C-901C4363480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4E8CA-FCC1-414C-8B64-7B5D3EFBB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9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5FD0-CA5A-40F0-8E4B-84F598C8F984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0E746-5D4D-496C-995F-F205420EC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0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01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2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8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FDB1-2313-4B9A-817A-1A4517D0BE7C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9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057400"/>
          </a:xfrm>
          <a:solidFill>
            <a:schemeClr val="bg1"/>
          </a:solidFill>
          <a:ln w="88900"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b="1" dirty="0"/>
              <a:t>Multi-bunch </a:t>
            </a:r>
            <a:r>
              <a:rPr lang="en-GB" b="1" dirty="0" smtClean="0"/>
              <a:t>measurements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3500" y="4474413"/>
            <a:ext cx="886350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+mj-lt"/>
                <a:cs typeface="Arial" pitchFamily="34" charset="0"/>
              </a:rPr>
              <a:t>T</a:t>
            </a:r>
            <a:r>
              <a:rPr lang="en-US" sz="2000" dirty="0">
                <a:latin typeface="+mj-lt"/>
                <a:cs typeface="Arial" pitchFamily="34" charset="0"/>
              </a:rPr>
              <a:t>. </a:t>
            </a:r>
            <a:r>
              <a:rPr lang="en-US" sz="2000" dirty="0" smtClean="0">
                <a:latin typeface="+mj-lt"/>
                <a:cs typeface="Arial" pitchFamily="34" charset="0"/>
              </a:rPr>
              <a:t>Argyropoulos,</a:t>
            </a:r>
            <a:r>
              <a:rPr lang="en-GB" sz="2000" dirty="0"/>
              <a:t> </a:t>
            </a:r>
            <a:r>
              <a:rPr lang="en-GB" sz="2000" dirty="0" smtClean="0"/>
              <a:t>T. </a:t>
            </a:r>
            <a:r>
              <a:rPr lang="en-GB" sz="2000" dirty="0" err="1" smtClean="0"/>
              <a:t>Bohl</a:t>
            </a:r>
            <a:r>
              <a:rPr lang="en-GB" sz="2000" dirty="0" smtClean="0"/>
              <a:t>, A. </a:t>
            </a:r>
            <a:r>
              <a:rPr lang="en-GB" sz="2000" dirty="0" err="1" smtClean="0"/>
              <a:t>Lasheen</a:t>
            </a:r>
            <a:r>
              <a:rPr lang="en-GB" sz="2000" dirty="0" smtClean="0"/>
              <a:t>, </a:t>
            </a:r>
            <a:r>
              <a:rPr lang="en-GB" sz="2000" dirty="0"/>
              <a:t>J. E. </a:t>
            </a:r>
            <a:r>
              <a:rPr lang="en-GB" sz="2000" dirty="0" smtClean="0"/>
              <a:t>Muller, E</a:t>
            </a:r>
            <a:r>
              <a:rPr lang="en-GB" sz="2000" dirty="0"/>
              <a:t>. </a:t>
            </a:r>
            <a:r>
              <a:rPr lang="en-GB" sz="2000" dirty="0" err="1" smtClean="0"/>
              <a:t>Shaposhnikova</a:t>
            </a:r>
            <a:r>
              <a:rPr lang="en-GB" sz="2000" dirty="0" smtClean="0"/>
              <a:t>,</a:t>
            </a:r>
            <a:endParaRPr lang="en-US" sz="2000" dirty="0">
              <a:latin typeface="+mj-lt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100" y="6053226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LIU-SPS BD WG </a:t>
            </a:r>
            <a:r>
              <a:rPr lang="en-GB" sz="2000" dirty="0" smtClean="0"/>
              <a:t>21/05/2015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26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Instability threshold for different number batch configuration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980728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1087234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Investigate which are the characteristics of the impedance that is driving the multi-bunch instability </a:t>
            </a:r>
            <a:r>
              <a:rPr lang="en-GB" sz="2000" dirty="0">
                <a:sym typeface="Wingdings" panose="05000000000000000000" pitchFamily="2" charset="2"/>
              </a:rPr>
              <a:t> identify this in the impedance model  confirm from </a:t>
            </a:r>
            <a:r>
              <a:rPr lang="en-GB" sz="2000" dirty="0" smtClean="0">
                <a:sym typeface="Wingdings" panose="05000000000000000000" pitchFamily="2" charset="2"/>
              </a:rPr>
              <a:t>simulations  see difference between 12 and 24 bunches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130548" y="2564904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24b threshold is lower with respect to 12b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With a gap of 225ns threshold in between 12b and 24 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275ns seams that two batches are decoupled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67125"/>
            <a:ext cx="5872441" cy="440223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47664" y="2103239"/>
            <a:ext cx="34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Measurements from MD4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6120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Instability threshold for different number batch configuration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980728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18" y="1658417"/>
            <a:ext cx="5872441" cy="44022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47664" y="1268760"/>
            <a:ext cx="34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Measurements from MD4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08413" y="1270938"/>
            <a:ext cx="2808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24b threshold is lower with respect to 12b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With a gap of 225ns threshold in between 12b and 24 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275ns seams that two batches are decoupled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Sensitivity </a:t>
            </a:r>
            <a:r>
              <a:rPr lang="en-GB" b="1" dirty="0">
                <a:sym typeface="Wingdings" panose="05000000000000000000" pitchFamily="2" charset="2"/>
              </a:rPr>
              <a:t>in differences of beam parameters (intensity emittance)  </a:t>
            </a:r>
            <a:r>
              <a:rPr lang="en-GB" dirty="0">
                <a:sym typeface="Wingdings" panose="05000000000000000000" pitchFamily="2" charset="2"/>
              </a:rPr>
              <a:t>more measurements to increase statistics necessary for conclusive results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548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Beam simulations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1066800"/>
            <a:ext cx="86287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latin typeface="+mj-lt"/>
              </a:rPr>
              <a:t>Looking for impedance that has the characteristics indicated by these measurements: for a gap of 225ns still batches are coupled but with 275ns gap are decoupled.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latin typeface="+mj-lt"/>
              </a:rPr>
              <a:t>Simulations of 12 bunches started in the past bu</a:t>
            </a:r>
            <a:r>
              <a:rPr lang="en-GB" dirty="0" smtClean="0">
                <a:latin typeface="+mj-lt"/>
              </a:rPr>
              <a:t>t still work is on-going: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>
                <a:latin typeface="+mj-lt"/>
              </a:rPr>
              <a:t>Investigate what is the responsible impedance source that drives the instability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>
                <a:latin typeface="+mj-lt"/>
              </a:rPr>
              <a:t>Similar analysis of the results as in measurements to be done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>
                <a:latin typeface="+mj-lt"/>
              </a:rPr>
              <a:t>Many simulations are pending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>
                <a:latin typeface="+mj-lt"/>
              </a:rPr>
              <a:t>Simulate also 24 bunches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492" y="1838500"/>
            <a:ext cx="4412052" cy="33074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6" y="1849727"/>
            <a:ext cx="4412052" cy="33074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0346" y="1659460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gap of 225 ns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18476" y="1659794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gap of 225 ns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313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Next steps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3409" y="1025465"/>
            <a:ext cx="8100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+mj-lt"/>
              </a:rPr>
              <a:t>Simulations (mentioned before)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0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b="1" dirty="0" smtClean="0">
                <a:latin typeface="+mj-lt"/>
              </a:rPr>
              <a:t>Similar measurements in a double RF: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+mj-lt"/>
              </a:rPr>
              <a:t>Investigate the behaviour of the instability threshold with respect to different number of bunches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+mj-lt"/>
              </a:rPr>
              <a:t>Higher intensities are needed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GB" sz="20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4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Measurements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3816" y="836712"/>
            <a:ext cx="874823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4 </a:t>
            </a:r>
            <a:r>
              <a:rPr lang="en-US" sz="1600" b="1" dirty="0" smtClean="0"/>
              <a:t>dedicated MDs: MD1:</a:t>
            </a:r>
            <a:r>
              <a:rPr lang="en-US" sz="1600" dirty="0" smtClean="0"/>
              <a:t>08/10/2014, </a:t>
            </a:r>
            <a:r>
              <a:rPr lang="en-US" sz="1600" b="1" dirty="0" smtClean="0"/>
              <a:t>MD2:</a:t>
            </a:r>
            <a:r>
              <a:rPr lang="en-US" sz="1600" dirty="0" smtClean="0"/>
              <a:t>29/04/2015, </a:t>
            </a:r>
            <a:r>
              <a:rPr lang="en-US" sz="1600" b="1" dirty="0" smtClean="0"/>
              <a:t>MD3:</a:t>
            </a:r>
            <a:r>
              <a:rPr lang="en-US" sz="1600" dirty="0" smtClean="0"/>
              <a:t>06/05/2015, </a:t>
            </a:r>
            <a:r>
              <a:rPr lang="en-US" sz="1600" b="1" dirty="0" smtClean="0"/>
              <a:t>MD4: </a:t>
            </a:r>
            <a:r>
              <a:rPr lang="en-US" sz="1600" dirty="0" smtClean="0"/>
              <a:t>13/05/2015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Aim:</a:t>
            </a:r>
            <a:r>
              <a:rPr lang="en-US" sz="1600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instability </a:t>
            </a:r>
            <a:r>
              <a:rPr lang="en-US" sz="1600" dirty="0" smtClean="0"/>
              <a:t>threshold in a </a:t>
            </a:r>
            <a:r>
              <a:rPr lang="en-US" sz="1600" b="1" dirty="0" smtClean="0"/>
              <a:t>single RF </a:t>
            </a:r>
            <a:r>
              <a:rPr lang="en-US" sz="1600" dirty="0" smtClean="0"/>
              <a:t>system with 12 </a:t>
            </a:r>
            <a:r>
              <a:rPr lang="en-US" sz="1600" dirty="0" smtClean="0"/>
              <a:t>bunches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Instability </a:t>
            </a:r>
            <a:r>
              <a:rPr lang="en-US" sz="1600" dirty="0"/>
              <a:t>threshold in a </a:t>
            </a:r>
            <a:r>
              <a:rPr lang="en-US" sz="1600" b="1" dirty="0"/>
              <a:t>single RF </a:t>
            </a:r>
            <a:r>
              <a:rPr lang="en-US" sz="1600" dirty="0" smtClean="0"/>
              <a:t>system with different number of bunches and different batch schemes (12b (gap) 12b)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/>
              <a:t>Instability threshold in a </a:t>
            </a:r>
            <a:r>
              <a:rPr lang="en-US" sz="1600" b="1" dirty="0" smtClean="0"/>
              <a:t>double </a:t>
            </a:r>
            <a:r>
              <a:rPr lang="en-US" sz="1600" b="1" dirty="0"/>
              <a:t>RF </a:t>
            </a:r>
            <a:r>
              <a:rPr lang="en-US" sz="1600" dirty="0"/>
              <a:t>system with different number of </a:t>
            </a:r>
            <a:r>
              <a:rPr lang="en-US" sz="1600" dirty="0" smtClean="0"/>
              <a:t>bunches not systematic measurements (high intensity is needed)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Beam parameters</a:t>
            </a:r>
            <a:r>
              <a:rPr lang="en-US" sz="1600" dirty="0" smtClean="0"/>
              <a:t>: </a:t>
            </a:r>
            <a:r>
              <a:rPr lang="en-US" sz="1600" b="1" dirty="0" smtClean="0"/>
              <a:t>nominal </a:t>
            </a:r>
            <a:r>
              <a:rPr lang="en-US" sz="1600" b="1" dirty="0" smtClean="0"/>
              <a:t>longitudinal emittance </a:t>
            </a:r>
            <a:r>
              <a:rPr lang="en-US" sz="1600" dirty="0" smtClean="0"/>
              <a:t>and</a:t>
            </a:r>
            <a:r>
              <a:rPr lang="en-US" sz="1600" b="1" dirty="0" smtClean="0"/>
              <a:t> varying </a:t>
            </a:r>
            <a:r>
              <a:rPr lang="en-US" sz="1600" b="1" dirty="0" smtClean="0"/>
              <a:t>intensity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For most of the measurements</a:t>
            </a:r>
            <a:r>
              <a:rPr lang="en-US" sz="1600" b="1" dirty="0" smtClean="0"/>
              <a:t> PL, FB, FFW, LD </a:t>
            </a:r>
            <a:r>
              <a:rPr lang="en-US" sz="1600" dirty="0" smtClean="0"/>
              <a:t>were</a:t>
            </a:r>
            <a:r>
              <a:rPr lang="en-US" sz="1600" b="1" dirty="0" smtClean="0"/>
              <a:t> ON </a:t>
            </a:r>
            <a:r>
              <a:rPr lang="en-US" sz="1600" dirty="0" smtClean="0"/>
              <a:t>(except the first MD)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New LHC cycle was used: </a:t>
            </a:r>
            <a:r>
              <a:rPr lang="en-US" sz="1600" b="1" dirty="0" smtClean="0"/>
              <a:t>LHCMD_25ns_SLOW_Q20_2014_V1</a:t>
            </a:r>
            <a:endParaRPr lang="en-US" sz="1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6" y="3807759"/>
            <a:ext cx="4014168" cy="2998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08" y="3808117"/>
            <a:ext cx="4014168" cy="300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6" y="1196752"/>
            <a:ext cx="4014168" cy="30052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43821"/>
            <a:ext cx="4014168" cy="3005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2" y="4153330"/>
            <a:ext cx="3649244" cy="273205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 of measurements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153330"/>
            <a:ext cx="3649245" cy="2732054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Example </a:t>
            </a:r>
            <a:r>
              <a:rPr lang="en-US" sz="2000" dirty="0" smtClean="0"/>
              <a:t>from </a:t>
            </a:r>
            <a:r>
              <a:rPr lang="en-US" sz="2000" dirty="0" smtClean="0"/>
              <a:t>MD1 (only 12 bunches that day)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1547916"/>
            <a:ext cx="11528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265 GeV/c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4067943" y="5301208"/>
            <a:ext cx="1121563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923928" y="4726885"/>
            <a:ext cx="1312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Normalized </a:t>
            </a:r>
          </a:p>
          <a:p>
            <a:r>
              <a:rPr lang="en-GB" dirty="0" smtClean="0"/>
              <a:t>Intensity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9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Summary of </a:t>
            </a:r>
            <a:r>
              <a:rPr lang="en-US" sz="4000" dirty="0" smtClean="0"/>
              <a:t>measurements in MD1 </a:t>
            </a:r>
            <a:endParaRPr lang="en-US" sz="32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73216"/>
            <a:ext cx="5342857" cy="4000000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Instability threshold in energy versus the bunch intensity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403648" y="4293096"/>
            <a:ext cx="41044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80112" y="3969930"/>
            <a:ext cx="3754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Intensity threshold for </a:t>
            </a:r>
          </a:p>
          <a:p>
            <a:r>
              <a:rPr lang="en-GB" sz="2000" b="1" dirty="0" smtClean="0"/>
              <a:t>stable beam at flat top</a:t>
            </a:r>
          </a:p>
          <a:p>
            <a:r>
              <a:rPr lang="en-GB" sz="2000" dirty="0" smtClean="0"/>
              <a:t>0.38x10</a:t>
            </a:r>
            <a:r>
              <a:rPr lang="en-GB" sz="2000" baseline="30000" dirty="0" smtClean="0"/>
              <a:t>11</a:t>
            </a:r>
            <a:r>
              <a:rPr lang="en-GB" sz="2000" dirty="0" smtClean="0"/>
              <a:t> p/b &lt; N</a:t>
            </a:r>
            <a:r>
              <a:rPr lang="en-GB" sz="2000" baseline="-25000" dirty="0" smtClean="0"/>
              <a:t>p</a:t>
            </a:r>
            <a:r>
              <a:rPr lang="en-GB" sz="2000" dirty="0" smtClean="0"/>
              <a:t> &lt; 0.53x10</a:t>
            </a:r>
            <a:r>
              <a:rPr lang="en-GB" sz="2000" baseline="30000" dirty="0" smtClean="0"/>
              <a:t>11 </a:t>
            </a:r>
            <a:r>
              <a:rPr lang="en-GB" sz="2000" dirty="0" smtClean="0"/>
              <a:t>p/b</a:t>
            </a:r>
            <a:endParaRPr lang="en-GB" sz="20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5885" y="1577386"/>
            <a:ext cx="28912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Scatter due to variation in beam parameters: </a:t>
            </a:r>
          </a:p>
          <a:p>
            <a:r>
              <a:rPr lang="en-GB" sz="2000" dirty="0" smtClean="0"/>
              <a:t>bunch length, emittance, intensity per bunch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16631" y="5867980"/>
            <a:ext cx="8126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Simulations using the SPS longitudinal impedance model to reproduce these </a:t>
            </a:r>
            <a:r>
              <a:rPr lang="en-US" sz="2000" dirty="0" smtClean="0"/>
              <a:t>results (work in progress)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1317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Instability threshold with 12 bunches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" y="908720"/>
            <a:ext cx="4853257" cy="36382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36" y="908720"/>
            <a:ext cx="4412052" cy="33074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4853" y="4823966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 smtClean="0"/>
              <a:t>Sharp energy threshold with respect to </a:t>
            </a:r>
            <a:r>
              <a:rPr lang="en-GB" sz="2000" b="1" dirty="0" smtClean="0"/>
              <a:t>bunch intensity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~6% scatter in bunch length  </a:t>
            </a:r>
          </a:p>
        </p:txBody>
      </p:sp>
    </p:spTree>
    <p:extLst>
      <p:ext uri="{BB962C8B-B14F-4D97-AF65-F5344CB8AC3E}">
        <p14:creationId xmlns:p14="http://schemas.microsoft.com/office/powerpoint/2010/main" val="339758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57" y="836712"/>
            <a:ext cx="7105654" cy="532670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Instability threshold with 12 bunches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13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Instability threshold for different number of bunches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980728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1087234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Investigate which are the characteristics of the impedance that is driving the multi-bunch instability </a:t>
            </a:r>
            <a:r>
              <a:rPr lang="en-GB" sz="2000" dirty="0" smtClean="0">
                <a:sym typeface="Wingdings" panose="05000000000000000000" pitchFamily="2" charset="2"/>
              </a:rPr>
              <a:t> identify this in the impedance model  confirm from simulations</a:t>
            </a:r>
            <a:endParaRPr lang="en-GB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9" y="2087196"/>
            <a:ext cx="5872441" cy="4402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4561" y="2001744"/>
            <a:ext cx="34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Measurements from MD4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2708920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/>
              <a:t>It seams that 12 bunches are separated from the rest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/>
              <a:t>If true the responsible impedance has a damping time &gt; 12b but &lt; 36b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Difference in intensity between the different number of bunches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97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Instability threshold for different number of bunches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980728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1087234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Since energy threshold follows the scaling: E</a:t>
            </a:r>
            <a:r>
              <a:rPr lang="en-GB" sz="2000" baseline="-25000" dirty="0" smtClean="0"/>
              <a:t>th</a:t>
            </a:r>
            <a:r>
              <a:rPr lang="en-GB" sz="2000" dirty="0" smtClean="0"/>
              <a:t>~1/N we can plot E</a:t>
            </a:r>
            <a:r>
              <a:rPr lang="en-GB" sz="2000" baseline="-25000" dirty="0" smtClean="0"/>
              <a:t>th</a:t>
            </a:r>
            <a:r>
              <a:rPr lang="en-GB" sz="2000" dirty="0" smtClean="0"/>
              <a:t>*N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30989"/>
            <a:ext cx="5872441" cy="44022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49427" y="1662063"/>
            <a:ext cx="34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Measurements from MD4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2123728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/>
              <a:t>12 bunches are separated </a:t>
            </a:r>
          </a:p>
          <a:p>
            <a:endParaRPr lang="en-GB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Certain pattern between the different bunch number (?)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368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Instability threshold for different number of bunches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980728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1087234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Since energy threshold follows the scaling: E</a:t>
            </a:r>
            <a:r>
              <a:rPr lang="en-GB" sz="2000" baseline="-25000" dirty="0" smtClean="0"/>
              <a:t>th</a:t>
            </a:r>
            <a:r>
              <a:rPr lang="en-GB" sz="2000" dirty="0" smtClean="0"/>
              <a:t>~1/N we can plot E</a:t>
            </a:r>
            <a:r>
              <a:rPr lang="en-GB" sz="2000" baseline="-25000" dirty="0" smtClean="0"/>
              <a:t>th</a:t>
            </a:r>
            <a:r>
              <a:rPr lang="en-GB" sz="2000" dirty="0" smtClean="0"/>
              <a:t>*N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6176" y="2123728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ym typeface="Wingdings" panose="05000000000000000000" pitchFamily="2" charset="2"/>
              </a:rPr>
              <a:t>Sensitivity in differences of beam parameters (intensity emittance)  </a:t>
            </a:r>
            <a:r>
              <a:rPr lang="en-GB" dirty="0" smtClean="0">
                <a:sym typeface="Wingdings" panose="05000000000000000000" pitchFamily="2" charset="2"/>
              </a:rPr>
              <a:t>more measurements to increase statistics necessary for conclusive results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5872441" cy="44022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5576" y="1758007"/>
            <a:ext cx="4882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Measurements from MD2,MD3,MD4</a:t>
            </a:r>
            <a:endParaRPr lang="en-GB" sz="2400" b="1" dirty="0"/>
          </a:p>
        </p:txBody>
      </p:sp>
      <p:sp>
        <p:nvSpPr>
          <p:cNvPr id="2" name="Oval 1"/>
          <p:cNvSpPr/>
          <p:nvPr/>
        </p:nvSpPr>
        <p:spPr>
          <a:xfrm>
            <a:off x="1619672" y="5373216"/>
            <a:ext cx="936104" cy="720830"/>
          </a:xfrm>
          <a:prstGeom prst="ellipse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>
            <a:stCxn id="2" idx="6"/>
          </p:cNvCxnSpPr>
          <p:nvPr/>
        </p:nvCxnSpPr>
        <p:spPr>
          <a:xfrm flipV="1">
            <a:off x="2555776" y="5517232"/>
            <a:ext cx="641077" cy="2163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15732" y="5332566"/>
            <a:ext cx="15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Kicker proble</a:t>
            </a:r>
            <a:r>
              <a:rPr lang="en-GB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74758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13144</TotalTime>
  <Words>623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Multi-bunch measurements</vt:lpstr>
      <vt:lpstr>Measurements</vt:lpstr>
      <vt:lpstr>Example of measurements</vt:lpstr>
      <vt:lpstr>Summary of measurements in MD1 </vt:lpstr>
      <vt:lpstr>Instability threshold with 12 bunches</vt:lpstr>
      <vt:lpstr>Instability threshold with 12 bunches</vt:lpstr>
      <vt:lpstr>Instability threshold for different number of bunches</vt:lpstr>
      <vt:lpstr>Instability threshold for different number of bunches</vt:lpstr>
      <vt:lpstr>Instability threshold for different number of bunches</vt:lpstr>
      <vt:lpstr>Instability threshold for different number batch configuration</vt:lpstr>
      <vt:lpstr>Instability threshold for different number batch configuration</vt:lpstr>
      <vt:lpstr>Beam simulations</vt:lpstr>
      <vt:lpstr>Next steps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slip-stacking of the I-LHC beam in the SPS</dc:title>
  <dc:creator>Theodoros Argyropoulos</dc:creator>
  <cp:lastModifiedBy>Theodoros Argyropoulos</cp:lastModifiedBy>
  <cp:revision>278</cp:revision>
  <cp:lastPrinted>2014-09-04T13:16:33Z</cp:lastPrinted>
  <dcterms:created xsi:type="dcterms:W3CDTF">2014-02-26T10:28:48Z</dcterms:created>
  <dcterms:modified xsi:type="dcterms:W3CDTF">2015-05-21T13:34:56Z</dcterms:modified>
</cp:coreProperties>
</file>