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59" r:id="rId2"/>
    <p:sldId id="620" r:id="rId3"/>
    <p:sldId id="596" r:id="rId4"/>
    <p:sldId id="602" r:id="rId5"/>
    <p:sldId id="621" r:id="rId6"/>
    <p:sldId id="607" r:id="rId7"/>
    <p:sldId id="603" r:id="rId8"/>
    <p:sldId id="622" r:id="rId9"/>
    <p:sldId id="573" r:id="rId10"/>
    <p:sldId id="608" r:id="rId11"/>
    <p:sldId id="623" r:id="rId12"/>
    <p:sldId id="611" r:id="rId13"/>
    <p:sldId id="624" r:id="rId14"/>
    <p:sldId id="613" r:id="rId15"/>
    <p:sldId id="625" r:id="rId16"/>
    <p:sldId id="562" r:id="rId17"/>
    <p:sldId id="626" r:id="rId18"/>
    <p:sldId id="585" r:id="rId19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1" autoAdjust="0"/>
  </p:normalViewPr>
  <p:slideViewPr>
    <p:cSldViewPr>
      <p:cViewPr varScale="1">
        <p:scale>
          <a:sx n="130" d="100"/>
          <a:sy n="130" d="100"/>
        </p:scale>
        <p:origin x="69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3313" cy="340210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96" y="0"/>
            <a:ext cx="4303313" cy="340210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451A9DD5-DECA-4D81-9060-56BABD3819F6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6378"/>
            <a:ext cx="4303313" cy="340210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96" y="6456378"/>
            <a:ext cx="4303313" cy="340210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F401E868-2E41-422D-8722-5E3B4575B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896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7537079A-3411-48BB-BDC9-13CABEB89461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39725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4" rIns="91430" bIns="457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30" tIns="45714" rIns="91430" bIns="457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456612"/>
            <a:ext cx="4302231" cy="339884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700" y="6456612"/>
            <a:ext cx="4302231" cy="339884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A986A80C-8127-4A15-98F1-007D1B3C8F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19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383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82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650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081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920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680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377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999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14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06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90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77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060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47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31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42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99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7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172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ED592-45FA-4CC0-A2F2-980045C86B79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85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0728"/>
            <a:ext cx="9144000" cy="388843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Shielding of the SPS Vacuum Flanges </a:t>
            </a:r>
            <a:br>
              <a:rPr lang="en-GB" sz="4000" dirty="0" smtClean="0"/>
            </a:br>
            <a:r>
              <a:rPr lang="en-GB" sz="4000" dirty="0" smtClean="0"/>
              <a:t>- Design Studies –</a:t>
            </a:r>
            <a:br>
              <a:rPr lang="en-GB" sz="4000" dirty="0" smtClean="0"/>
            </a:br>
            <a:r>
              <a:rPr lang="en-GB" sz="4000" dirty="0" smtClean="0"/>
              <a:t>Update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/>
        </p:nvSpPr>
        <p:spPr>
          <a:xfrm>
            <a:off x="0" y="4869160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1"/>
                </a:solidFill>
              </a:rPr>
              <a:t>Jose E. </a:t>
            </a:r>
            <a:r>
              <a:rPr lang="en-GB" sz="1600" dirty="0">
                <a:solidFill>
                  <a:schemeClr val="tx1"/>
                </a:solidFill>
              </a:rPr>
              <a:t>Varela and Jaime </a:t>
            </a:r>
            <a:r>
              <a:rPr lang="en-GB" sz="1600" dirty="0" smtClean="0">
                <a:solidFill>
                  <a:schemeClr val="tx1"/>
                </a:solidFill>
              </a:rPr>
              <a:t>Perez</a:t>
            </a:r>
          </a:p>
          <a:p>
            <a:r>
              <a:rPr lang="en-GB" sz="1600" dirty="0" smtClean="0">
                <a:solidFill>
                  <a:schemeClr val="tx1"/>
                </a:solidFill>
              </a:rPr>
              <a:t>21 May 2015</a:t>
            </a:r>
            <a:endParaRPr lang="en-GB" sz="1600" dirty="0" smtClean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29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1"/>
            <a:ext cx="9144000" cy="61813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Tube &amp; Double Tube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152" y="2125502"/>
            <a:ext cx="6336296" cy="47251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24859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Longitudinal impedance comparison at the nominal position for the reference, tube and double tube shields.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987824" y="2492896"/>
            <a:ext cx="15310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 smtClean="0"/>
              <a:t>Im</a:t>
            </a:r>
            <a:r>
              <a:rPr lang="en-GB" sz="1600" b="1" dirty="0" smtClean="0"/>
              <a:t>( Z )/n = 1.26</a:t>
            </a:r>
          </a:p>
          <a:p>
            <a:pPr algn="ctr"/>
            <a:r>
              <a:rPr lang="en-GB" sz="1600" b="1" dirty="0" err="1">
                <a:solidFill>
                  <a:srgbClr val="FF0000"/>
                </a:solidFill>
              </a:rPr>
              <a:t>Im</a:t>
            </a:r>
            <a:r>
              <a:rPr lang="en-GB" sz="1600" b="1" dirty="0">
                <a:solidFill>
                  <a:srgbClr val="FF0000"/>
                </a:solidFill>
              </a:rPr>
              <a:t>( Z )/n = </a:t>
            </a:r>
            <a:r>
              <a:rPr lang="en-GB" sz="1600" b="1" dirty="0" smtClean="0">
                <a:solidFill>
                  <a:srgbClr val="FF0000"/>
                </a:solidFill>
              </a:rPr>
              <a:t>0.97</a:t>
            </a:r>
            <a:endParaRPr lang="en-GB" sz="1600" b="1" dirty="0">
              <a:solidFill>
                <a:srgbClr val="FF0000"/>
              </a:solidFill>
            </a:endParaRPr>
          </a:p>
          <a:p>
            <a:pPr algn="ctr"/>
            <a:r>
              <a:rPr lang="en-GB" sz="1600" b="1" dirty="0" err="1">
                <a:solidFill>
                  <a:srgbClr val="0070C0"/>
                </a:solidFill>
              </a:rPr>
              <a:t>Im</a:t>
            </a:r>
            <a:r>
              <a:rPr lang="en-GB" sz="1600" b="1" dirty="0">
                <a:solidFill>
                  <a:srgbClr val="0070C0"/>
                </a:solidFill>
              </a:rPr>
              <a:t>( Z )/n = </a:t>
            </a:r>
            <a:r>
              <a:rPr lang="en-GB" sz="1600" b="1" dirty="0" smtClean="0">
                <a:solidFill>
                  <a:srgbClr val="0070C0"/>
                </a:solidFill>
              </a:rPr>
              <a:t>1.27</a:t>
            </a:r>
            <a:r>
              <a:rPr lang="en-GB" sz="1600" b="1" dirty="0" smtClean="0"/>
              <a:t> </a:t>
            </a:r>
            <a:endParaRPr lang="en-GB" sz="16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3779912" y="4941168"/>
            <a:ext cx="792088" cy="139180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0" y="4759909"/>
            <a:ext cx="2195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</a:rPr>
              <a:t>The double tube solution creates two small (but relevant) low frequency resonances that increase the </a:t>
            </a:r>
            <a:r>
              <a:rPr lang="en-GB" dirty="0" err="1" smtClean="0">
                <a:solidFill>
                  <a:srgbClr val="0070C0"/>
                </a:solidFill>
              </a:rPr>
              <a:t>Im</a:t>
            </a:r>
            <a:r>
              <a:rPr lang="en-GB" dirty="0" smtClean="0">
                <a:solidFill>
                  <a:srgbClr val="0070C0"/>
                </a:solidFill>
              </a:rPr>
              <a:t>(Z)/n.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767823"/>
            <a:ext cx="2195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The single tube solution improves the reference shield. 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103338" y="2923783"/>
            <a:ext cx="936104" cy="2891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103338" y="5637072"/>
            <a:ext cx="1604158" cy="1751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1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Vacuum Flange Shielding Studies</a:t>
            </a:r>
          </a:p>
          <a:p>
            <a:pPr lvl="1"/>
            <a:r>
              <a:rPr lang="en-GB" dirty="0" smtClean="0"/>
              <a:t>New </a:t>
            </a:r>
            <a:r>
              <a:rPr lang="en-GB" dirty="0" smtClean="0"/>
              <a:t>Reference</a:t>
            </a:r>
          </a:p>
          <a:p>
            <a:pPr lvl="1"/>
            <a:r>
              <a:rPr lang="en-GB" dirty="0" smtClean="0"/>
              <a:t>Tube &amp; Double </a:t>
            </a:r>
            <a:r>
              <a:rPr lang="en-GB" dirty="0" smtClean="0"/>
              <a:t>Tube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Pumping Port Fingers</a:t>
            </a:r>
          </a:p>
          <a:p>
            <a:pPr lvl="1"/>
            <a:r>
              <a:rPr lang="en-GB" dirty="0" smtClean="0"/>
              <a:t>Gap Filling</a:t>
            </a:r>
            <a:endParaRPr lang="en-GB" dirty="0"/>
          </a:p>
          <a:p>
            <a:r>
              <a:rPr lang="en-GB" dirty="0" smtClean="0"/>
              <a:t>Shield Comparison – R/Q Reduction</a:t>
            </a:r>
          </a:p>
          <a:p>
            <a:r>
              <a:rPr lang="en-GB" dirty="0" smtClean="0"/>
              <a:t>Next Steps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7498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1"/>
            <a:ext cx="9144000" cy="61813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Pumping Port Fingers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278594"/>
              </p:ext>
            </p:extLst>
          </p:nvPr>
        </p:nvGraphicFramePr>
        <p:xfrm>
          <a:off x="1728192" y="1772816"/>
          <a:ext cx="550810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876886"/>
                <a:gridCol w="800837"/>
                <a:gridCol w="592660"/>
                <a:gridCol w="926930"/>
                <a:gridCol w="1158663"/>
              </a:tblGrid>
              <a:tr h="360040"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f [GHz]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Z [k</a:t>
                      </a:r>
                      <a:r>
                        <a:rPr lang="el-GR" sz="1800" dirty="0" smtClean="0"/>
                        <a:t>Ω</a:t>
                      </a:r>
                      <a:r>
                        <a:rPr lang="en-GB" sz="1800" dirty="0" smtClean="0"/>
                        <a:t>]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Q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R/Q [</a:t>
                      </a:r>
                      <a:r>
                        <a:rPr lang="el-GR" sz="1800" dirty="0" smtClean="0"/>
                        <a:t>Ω</a:t>
                      </a:r>
                      <a:r>
                        <a:rPr lang="en-GB" sz="1800" dirty="0" smtClean="0"/>
                        <a:t>]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≈</a:t>
                      </a:r>
                      <a:r>
                        <a:rPr lang="en-GB" sz="1800" dirty="0" err="1" smtClean="0"/>
                        <a:t>Im</a:t>
                      </a:r>
                      <a:r>
                        <a:rPr lang="en-GB" sz="1800" dirty="0" smtClean="0"/>
                        <a:t>( Z )/n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Reference</a:t>
                      </a:r>
                      <a:endParaRPr lang="en-GB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1.32</a:t>
                      </a:r>
                      <a:endParaRPr lang="en-GB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4.3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340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12.5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1.26 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l-GR" sz="1800" b="1" dirty="0" smtClean="0">
                          <a:solidFill>
                            <a:schemeClr val="tx1"/>
                          </a:solidFill>
                        </a:rPr>
                        <a:t>Ω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Fingers</a:t>
                      </a:r>
                      <a:endParaRPr lang="en-GB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1.34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4.6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340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13.7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1.03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l-GR" sz="1800" b="1" dirty="0" smtClean="0">
                          <a:solidFill>
                            <a:schemeClr val="tx1"/>
                          </a:solidFill>
                        </a:rPr>
                        <a:t>Ω</a:t>
                      </a:r>
                      <a:endParaRPr lang="en-GB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98072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As anticipated, using RF fingers in the gap between the shield and the bellows wall </a:t>
            </a:r>
            <a:r>
              <a:rPr lang="en-GB" b="1" dirty="0" smtClean="0">
                <a:solidFill>
                  <a:srgbClr val="0070C0"/>
                </a:solidFill>
              </a:rPr>
              <a:t>reduces the impedance contribution of HOMs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639" y="3096344"/>
            <a:ext cx="3727361" cy="34290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2410"/>
            <a:ext cx="5364088" cy="376559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460432" y="5517232"/>
            <a:ext cx="683568" cy="10081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6084168" y="1772816"/>
            <a:ext cx="1152128" cy="10801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084906" y="2910196"/>
            <a:ext cx="1368152" cy="25922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58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Vacuum Flange Shielding Studies</a:t>
            </a:r>
          </a:p>
          <a:p>
            <a:pPr lvl="1"/>
            <a:r>
              <a:rPr lang="en-GB" dirty="0" smtClean="0"/>
              <a:t>New </a:t>
            </a:r>
            <a:r>
              <a:rPr lang="en-GB" dirty="0" smtClean="0"/>
              <a:t>Reference</a:t>
            </a:r>
          </a:p>
          <a:p>
            <a:pPr lvl="1"/>
            <a:r>
              <a:rPr lang="en-GB" dirty="0" smtClean="0"/>
              <a:t>Tube &amp; Double </a:t>
            </a:r>
            <a:r>
              <a:rPr lang="en-GB" dirty="0" smtClean="0"/>
              <a:t>Tube</a:t>
            </a:r>
          </a:p>
          <a:p>
            <a:pPr lvl="1"/>
            <a:r>
              <a:rPr lang="en-GB" dirty="0" smtClean="0"/>
              <a:t>Pumping Port Fingers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Gap Filling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/>
              <a:t>Shield Comparison – R/Q Reduction</a:t>
            </a:r>
          </a:p>
          <a:p>
            <a:r>
              <a:rPr lang="en-GB" dirty="0" smtClean="0"/>
              <a:t>Next Steps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811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1"/>
            <a:ext cx="9144000" cy="61813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Gap Filling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310793"/>
              </p:ext>
            </p:extLst>
          </p:nvPr>
        </p:nvGraphicFramePr>
        <p:xfrm>
          <a:off x="2123728" y="1518928"/>
          <a:ext cx="550810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876886"/>
                <a:gridCol w="800837"/>
                <a:gridCol w="592660"/>
                <a:gridCol w="926930"/>
                <a:gridCol w="1158663"/>
              </a:tblGrid>
              <a:tr h="360040"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f [GHz]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Z [k</a:t>
                      </a:r>
                      <a:r>
                        <a:rPr lang="el-GR" sz="1800" dirty="0" smtClean="0"/>
                        <a:t>Ω</a:t>
                      </a:r>
                      <a:r>
                        <a:rPr lang="en-GB" sz="1800" dirty="0" smtClean="0"/>
                        <a:t>]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Q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R/Q [</a:t>
                      </a:r>
                      <a:r>
                        <a:rPr lang="el-GR" sz="1800" dirty="0" smtClean="0"/>
                        <a:t>Ω</a:t>
                      </a:r>
                      <a:r>
                        <a:rPr lang="en-GB" sz="1800" dirty="0" smtClean="0"/>
                        <a:t>]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≈</a:t>
                      </a:r>
                      <a:r>
                        <a:rPr lang="en-GB" sz="1800" dirty="0" err="1" smtClean="0"/>
                        <a:t>Im</a:t>
                      </a:r>
                      <a:r>
                        <a:rPr lang="en-GB" sz="1800" dirty="0" smtClean="0"/>
                        <a:t>( Z )/n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Reference</a:t>
                      </a:r>
                      <a:endParaRPr lang="en-GB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1.32</a:t>
                      </a:r>
                      <a:endParaRPr lang="en-GB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4.3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340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12.5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1.26 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l-GR" sz="1800" b="1" dirty="0" smtClean="0">
                          <a:solidFill>
                            <a:schemeClr val="tx1"/>
                          </a:solidFill>
                        </a:rPr>
                        <a:t>Ω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Gap</a:t>
                      </a:r>
                      <a:endParaRPr lang="en-GB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1.15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0.7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150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0.77 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l-GR" sz="1800" b="1" dirty="0" smtClean="0">
                          <a:solidFill>
                            <a:schemeClr val="tx1"/>
                          </a:solidFill>
                        </a:rPr>
                        <a:t>Ω</a:t>
                      </a:r>
                      <a:endParaRPr lang="en-GB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>
                          <a:solidFill>
                            <a:schemeClr val="tx2"/>
                          </a:solidFill>
                        </a:rPr>
                        <a:t>Gap + </a:t>
                      </a:r>
                      <a:r>
                        <a:rPr lang="en-GB" baseline="0" dirty="0" err="1" smtClean="0">
                          <a:solidFill>
                            <a:schemeClr val="tx2"/>
                          </a:solidFill>
                        </a:rPr>
                        <a:t>fing</a:t>
                      </a:r>
                      <a:r>
                        <a:rPr lang="en-GB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GB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1.15</a:t>
                      </a:r>
                      <a:endParaRPr lang="en-GB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0.6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145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4.3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0.54 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l-GR" sz="1800" b="1" dirty="0" smtClean="0">
                          <a:solidFill>
                            <a:schemeClr val="tx1"/>
                          </a:solidFill>
                        </a:rPr>
                        <a:t>Ω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98072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As shown in the past, filling the </a:t>
            </a:r>
            <a:r>
              <a:rPr lang="en-GB" dirty="0" smtClean="0"/>
              <a:t>left </a:t>
            </a:r>
            <a:r>
              <a:rPr lang="en-GB" dirty="0" smtClean="0"/>
              <a:t>gap further reduces the impedance.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635" y="3330921"/>
            <a:ext cx="3500365" cy="324833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6427"/>
            <a:ext cx="5523656" cy="376157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510574" y="2623670"/>
            <a:ext cx="1080120" cy="3455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5548427" y="2258984"/>
            <a:ext cx="917903" cy="3455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11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Vacuum Flange Shielding Studies</a:t>
            </a:r>
          </a:p>
          <a:p>
            <a:pPr lvl="1"/>
            <a:r>
              <a:rPr lang="en-GB" dirty="0" smtClean="0"/>
              <a:t>New </a:t>
            </a:r>
            <a:r>
              <a:rPr lang="en-GB" dirty="0" smtClean="0"/>
              <a:t>Reference</a:t>
            </a:r>
          </a:p>
          <a:p>
            <a:pPr lvl="1"/>
            <a:r>
              <a:rPr lang="en-GB" dirty="0" smtClean="0"/>
              <a:t>Tube &amp; Double </a:t>
            </a:r>
            <a:r>
              <a:rPr lang="en-GB" dirty="0" smtClean="0"/>
              <a:t>Tube</a:t>
            </a:r>
          </a:p>
          <a:p>
            <a:pPr lvl="1"/>
            <a:r>
              <a:rPr lang="en-GB" dirty="0" smtClean="0"/>
              <a:t>Pumping Port Fingers</a:t>
            </a:r>
          </a:p>
          <a:p>
            <a:pPr lvl="1"/>
            <a:r>
              <a:rPr lang="en-GB" dirty="0" smtClean="0"/>
              <a:t>Gap Filling</a:t>
            </a:r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Shield Comparison – R/Q Reduction</a:t>
            </a:r>
          </a:p>
          <a:p>
            <a:r>
              <a:rPr lang="en-GB" dirty="0" smtClean="0"/>
              <a:t>Next Steps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579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80728"/>
          </a:xfrm>
        </p:spPr>
        <p:txBody>
          <a:bodyPr/>
          <a:lstStyle/>
          <a:p>
            <a:r>
              <a:rPr lang="en-GB" dirty="0" smtClean="0"/>
              <a:t>Shield Comparison - R/Q Reduction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24199"/>
              </p:ext>
            </p:extLst>
          </p:nvPr>
        </p:nvGraphicFramePr>
        <p:xfrm>
          <a:off x="971600" y="2865875"/>
          <a:ext cx="705678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131"/>
                <a:gridCol w="1176131"/>
                <a:gridCol w="1176131"/>
                <a:gridCol w="1176131"/>
                <a:gridCol w="1176131"/>
                <a:gridCol w="1176131"/>
              </a:tblGrid>
              <a:tr h="360040"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f [GHz]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Z [k</a:t>
                      </a:r>
                      <a:r>
                        <a:rPr lang="el-GR" sz="1800" dirty="0" smtClean="0"/>
                        <a:t>Ω</a:t>
                      </a:r>
                      <a:r>
                        <a:rPr lang="en-GB" sz="1800" dirty="0" smtClean="0"/>
                        <a:t>]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Q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R/Q [</a:t>
                      </a:r>
                      <a:r>
                        <a:rPr lang="el-GR" sz="1800" dirty="0" smtClean="0"/>
                        <a:t>Ω</a:t>
                      </a:r>
                      <a:r>
                        <a:rPr lang="en-GB" sz="1800" dirty="0" smtClean="0"/>
                        <a:t>]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≈</a:t>
                      </a:r>
                      <a:r>
                        <a:rPr lang="en-GB" sz="1800" dirty="0" err="1" smtClean="0"/>
                        <a:t>Im</a:t>
                      </a:r>
                      <a:r>
                        <a:rPr lang="en-GB" sz="1800" dirty="0" smtClean="0"/>
                        <a:t>( Z )/n</a:t>
                      </a:r>
                      <a:endParaRPr lang="en-GB" sz="18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 Original</a:t>
                      </a:r>
                      <a:endParaRPr lang="en-GB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145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1850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3.53m</a:t>
                      </a:r>
                      <a:r>
                        <a:rPr lang="el-GR" sz="1800" b="1" dirty="0" smtClean="0"/>
                        <a:t>Ω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Ref.</a:t>
                      </a:r>
                      <a:endParaRPr lang="en-GB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1.32</a:t>
                      </a:r>
                      <a:endParaRPr lang="en-GB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4.3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340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12.5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1.26m</a:t>
                      </a:r>
                      <a:r>
                        <a:rPr lang="el-GR" sz="1800" b="1" dirty="0" smtClean="0"/>
                        <a:t>Ω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Best</a:t>
                      </a:r>
                      <a:endParaRPr lang="en-GB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1.15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0.62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145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00B050"/>
                          </a:solidFill>
                        </a:rPr>
                        <a:t>4.3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00B050"/>
                          </a:solidFill>
                        </a:rPr>
                        <a:t>0.54m</a:t>
                      </a:r>
                      <a:r>
                        <a:rPr lang="el-GR" sz="1800" b="1" dirty="0" smtClean="0">
                          <a:solidFill>
                            <a:srgbClr val="00B050"/>
                          </a:solidFill>
                        </a:rPr>
                        <a:t>Ω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" y="2101474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Vacuum Flange Shield Comparison of the ‘1.4GHz Resonance’ and Low Frequency Contribution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3347864" y="3225915"/>
            <a:ext cx="2311630" cy="10948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971600" y="3960743"/>
            <a:ext cx="7056784" cy="36004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5674242" y="3225915"/>
            <a:ext cx="2354142" cy="1094868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642706" y="4353882"/>
            <a:ext cx="1714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</a:rPr>
              <a:t>Overestimated Q values.</a:t>
            </a:r>
          </a:p>
          <a:p>
            <a:pPr algn="ctr"/>
            <a:r>
              <a:rPr lang="en-GB" sz="1200" dirty="0" smtClean="0">
                <a:solidFill>
                  <a:srgbClr val="FF0000"/>
                </a:solidFill>
              </a:rPr>
              <a:t>NOT COMPARABLE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1503" y="4353882"/>
            <a:ext cx="2259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Relevant parameters for comparison</a:t>
            </a:r>
            <a:endParaRPr lang="en-GB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5075892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Best solution so far gives a </a:t>
            </a:r>
            <a:r>
              <a:rPr lang="en-GB" b="1" dirty="0" smtClean="0">
                <a:solidFill>
                  <a:srgbClr val="0070C0"/>
                </a:solidFill>
              </a:rPr>
              <a:t>factor ≈20 reduction in R/Q and </a:t>
            </a:r>
            <a:r>
              <a:rPr lang="en-GB" b="1" dirty="0">
                <a:solidFill>
                  <a:srgbClr val="0070C0"/>
                </a:solidFill>
              </a:rPr>
              <a:t>a ≈ 85</a:t>
            </a:r>
            <a:r>
              <a:rPr lang="en-GB" b="1" dirty="0" smtClean="0">
                <a:solidFill>
                  <a:srgbClr val="0070C0"/>
                </a:solidFill>
              </a:rPr>
              <a:t>% reduction in </a:t>
            </a:r>
            <a:r>
              <a:rPr lang="en-GB" b="1" dirty="0" err="1" smtClean="0">
                <a:solidFill>
                  <a:srgbClr val="0070C0"/>
                </a:solidFill>
              </a:rPr>
              <a:t>Im</a:t>
            </a:r>
            <a:r>
              <a:rPr lang="en-GB" b="1" dirty="0" smtClean="0">
                <a:solidFill>
                  <a:srgbClr val="0070C0"/>
                </a:solidFill>
              </a:rPr>
              <a:t>(Z)/n</a:t>
            </a:r>
            <a:r>
              <a:rPr lang="en-GB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449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Vacuum Flange Shielding Studies</a:t>
            </a:r>
          </a:p>
          <a:p>
            <a:pPr lvl="1"/>
            <a:r>
              <a:rPr lang="en-GB" dirty="0" smtClean="0"/>
              <a:t>New </a:t>
            </a:r>
            <a:r>
              <a:rPr lang="en-GB" dirty="0" smtClean="0"/>
              <a:t>Reference</a:t>
            </a:r>
          </a:p>
          <a:p>
            <a:pPr lvl="1"/>
            <a:r>
              <a:rPr lang="en-GB" dirty="0" smtClean="0"/>
              <a:t>Tube &amp; Double </a:t>
            </a:r>
            <a:r>
              <a:rPr lang="en-GB" dirty="0" smtClean="0"/>
              <a:t>Tube</a:t>
            </a:r>
          </a:p>
          <a:p>
            <a:pPr lvl="1"/>
            <a:r>
              <a:rPr lang="en-GB" dirty="0" smtClean="0"/>
              <a:t>Pumping Port Fingers</a:t>
            </a:r>
          </a:p>
          <a:p>
            <a:pPr lvl="1"/>
            <a:r>
              <a:rPr lang="en-GB" dirty="0" smtClean="0"/>
              <a:t>Gap Filling</a:t>
            </a:r>
            <a:endParaRPr lang="en-GB" dirty="0"/>
          </a:p>
          <a:p>
            <a:r>
              <a:rPr lang="en-GB" dirty="0" smtClean="0"/>
              <a:t>Shield Comparison – R/Q Reduction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Next Steps</a:t>
            </a:r>
            <a:endParaRPr lang="en-GB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1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80728"/>
          </a:xfrm>
        </p:spPr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089" y="1445764"/>
            <a:ext cx="913491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From the </a:t>
            </a:r>
            <a:r>
              <a:rPr lang="en-GB" b="1" dirty="0" smtClean="0">
                <a:solidFill>
                  <a:srgbClr val="0070C0"/>
                </a:solidFill>
              </a:rPr>
              <a:t>design</a:t>
            </a:r>
            <a:r>
              <a:rPr lang="en-GB" dirty="0" smtClean="0"/>
              <a:t> point of </a:t>
            </a:r>
            <a:r>
              <a:rPr lang="en-GB" dirty="0" smtClean="0"/>
              <a:t>view, once more, </a:t>
            </a:r>
            <a:r>
              <a:rPr lang="en-GB" dirty="0" smtClean="0"/>
              <a:t>there are three main points of interest:</a:t>
            </a:r>
          </a:p>
          <a:p>
            <a:endParaRPr lang="en-GB" sz="1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study of the ‘single tube’ + ‘PP fingers’ + ‘gap filling’ case.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Extrusion</a:t>
            </a:r>
            <a:r>
              <a:rPr lang="en-GB" dirty="0" smtClean="0"/>
              <a:t>/compression analysis </a:t>
            </a:r>
            <a:r>
              <a:rPr lang="en-GB" dirty="0" smtClean="0"/>
              <a:t>for the best solution.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</a:t>
            </a:r>
            <a:r>
              <a:rPr lang="en-GB" b="1" dirty="0" smtClean="0">
                <a:solidFill>
                  <a:srgbClr val="0070C0"/>
                </a:solidFill>
              </a:rPr>
              <a:t>prototype </a:t>
            </a:r>
            <a:r>
              <a:rPr lang="en-GB" dirty="0" smtClean="0"/>
              <a:t>was delayed, but we expect to have it soon available for measurements.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717143"/>
            <a:ext cx="2749434" cy="2551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3501008"/>
            <a:ext cx="1967345" cy="29837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3929" y="4725257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10" name="Rounded Rectangle 9"/>
          <p:cNvSpPr/>
          <p:nvPr/>
        </p:nvSpPr>
        <p:spPr>
          <a:xfrm>
            <a:off x="1288528" y="3307106"/>
            <a:ext cx="6235799" cy="33843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56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Introduction</a:t>
            </a:r>
          </a:p>
          <a:p>
            <a:r>
              <a:rPr lang="en-GB" dirty="0" smtClean="0"/>
              <a:t>Vacuum Flange Shielding Studies</a:t>
            </a:r>
          </a:p>
          <a:p>
            <a:pPr lvl="1"/>
            <a:r>
              <a:rPr lang="en-GB" dirty="0" smtClean="0"/>
              <a:t>New </a:t>
            </a:r>
            <a:r>
              <a:rPr lang="en-GB" dirty="0" smtClean="0"/>
              <a:t>Reference</a:t>
            </a:r>
          </a:p>
          <a:p>
            <a:pPr lvl="1"/>
            <a:r>
              <a:rPr lang="en-GB" dirty="0" smtClean="0"/>
              <a:t>Tube &amp; Double </a:t>
            </a:r>
            <a:r>
              <a:rPr lang="en-GB" dirty="0" smtClean="0"/>
              <a:t>Tube</a:t>
            </a:r>
          </a:p>
          <a:p>
            <a:pPr lvl="1"/>
            <a:r>
              <a:rPr lang="en-GB" dirty="0" smtClean="0"/>
              <a:t>Pumping Port Fingers</a:t>
            </a:r>
          </a:p>
          <a:p>
            <a:pPr lvl="1"/>
            <a:r>
              <a:rPr lang="en-GB" dirty="0" smtClean="0"/>
              <a:t>Gap Filling</a:t>
            </a:r>
            <a:endParaRPr lang="en-GB" dirty="0"/>
          </a:p>
          <a:p>
            <a:r>
              <a:rPr lang="en-GB" dirty="0" smtClean="0"/>
              <a:t>Shield Comparison – R/Q Reduction</a:t>
            </a:r>
          </a:p>
          <a:p>
            <a:r>
              <a:rPr lang="en-GB" dirty="0" smtClean="0"/>
              <a:t>Next Steps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3643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80728"/>
          </a:xfrm>
        </p:spPr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2204864"/>
            <a:ext cx="91439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Today we report on the </a:t>
            </a:r>
            <a:r>
              <a:rPr lang="en-GB" b="1" dirty="0" smtClean="0">
                <a:solidFill>
                  <a:srgbClr val="0070C0"/>
                </a:solidFill>
              </a:rPr>
              <a:t>progress</a:t>
            </a:r>
            <a:r>
              <a:rPr lang="en-GB" dirty="0" smtClean="0"/>
              <a:t> made in the design of suitable </a:t>
            </a:r>
            <a:r>
              <a:rPr lang="en-GB" b="1" dirty="0" smtClean="0">
                <a:solidFill>
                  <a:srgbClr val="0070C0"/>
                </a:solidFill>
              </a:rPr>
              <a:t>shields</a:t>
            </a:r>
            <a:r>
              <a:rPr lang="en-GB" dirty="0" smtClean="0"/>
              <a:t> for vacuum flanges belonging to </a:t>
            </a:r>
            <a:r>
              <a:rPr lang="en-GB" b="1" dirty="0" smtClean="0">
                <a:solidFill>
                  <a:srgbClr val="0070C0"/>
                </a:solidFill>
              </a:rPr>
              <a:t>group II</a:t>
            </a:r>
            <a:r>
              <a:rPr lang="en-GB" dirty="0" smtClean="0"/>
              <a:t>.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This presentation will </a:t>
            </a:r>
            <a:r>
              <a:rPr lang="en-GB" b="1" dirty="0" smtClean="0">
                <a:solidFill>
                  <a:srgbClr val="FF0000"/>
                </a:solidFill>
              </a:rPr>
              <a:t>not cover </a:t>
            </a:r>
            <a:r>
              <a:rPr lang="en-GB" dirty="0" smtClean="0"/>
              <a:t>the redesign of the bellows belonging to group II (production of </a:t>
            </a:r>
            <a:r>
              <a:rPr lang="en-GB" b="1" dirty="0" smtClean="0">
                <a:solidFill>
                  <a:srgbClr val="FF0000"/>
                </a:solidFill>
              </a:rPr>
              <a:t>elliptical bellows</a:t>
            </a:r>
            <a:r>
              <a:rPr lang="en-GB" dirty="0" smtClean="0"/>
              <a:t>) nor the impedance reduction measures for </a:t>
            </a:r>
            <a:r>
              <a:rPr lang="en-GB" b="1" dirty="0" smtClean="0">
                <a:solidFill>
                  <a:srgbClr val="FF0000"/>
                </a:solidFill>
              </a:rPr>
              <a:t>flanges</a:t>
            </a:r>
            <a:r>
              <a:rPr lang="en-GB" dirty="0" smtClean="0"/>
              <a:t> belonging to </a:t>
            </a:r>
            <a:r>
              <a:rPr lang="en-GB" b="1" dirty="0" smtClean="0">
                <a:solidFill>
                  <a:srgbClr val="FF0000"/>
                </a:solidFill>
              </a:rPr>
              <a:t>group I </a:t>
            </a:r>
            <a:r>
              <a:rPr lang="en-GB" dirty="0" smtClean="0"/>
              <a:t>(QD flanges).</a:t>
            </a:r>
          </a:p>
          <a:p>
            <a:pPr algn="ctr"/>
            <a:endParaRPr lang="en-GB" dirty="0"/>
          </a:p>
          <a:p>
            <a:pPr algn="ctr"/>
            <a:r>
              <a:rPr lang="en-GB" b="1" dirty="0" smtClean="0">
                <a:solidFill>
                  <a:srgbClr val="0070C0"/>
                </a:solidFill>
              </a:rPr>
              <a:t>More information </a:t>
            </a:r>
            <a:r>
              <a:rPr lang="en-GB" dirty="0" smtClean="0"/>
              <a:t>can be found in previous presentations [LIU-SPS BD WG meetings on 09-10-2014, 04-09-2014 and 12-03-2015]</a:t>
            </a:r>
          </a:p>
        </p:txBody>
      </p:sp>
    </p:spTree>
    <p:extLst>
      <p:ext uri="{BB962C8B-B14F-4D97-AF65-F5344CB8AC3E}">
        <p14:creationId xmlns:p14="http://schemas.microsoft.com/office/powerpoint/2010/main" val="310460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80728"/>
          </a:xfrm>
        </p:spPr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907691"/>
              </p:ext>
            </p:extLst>
          </p:nvPr>
        </p:nvGraphicFramePr>
        <p:xfrm>
          <a:off x="1043606" y="2048247"/>
          <a:ext cx="705678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131"/>
                <a:gridCol w="1176131"/>
                <a:gridCol w="1176131"/>
                <a:gridCol w="1176131"/>
                <a:gridCol w="1176131"/>
                <a:gridCol w="1176131"/>
              </a:tblGrid>
              <a:tr h="360040"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f [GHz]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Z [k</a:t>
                      </a:r>
                      <a:r>
                        <a:rPr lang="el-GR" sz="1800" dirty="0" smtClean="0"/>
                        <a:t>Ω</a:t>
                      </a:r>
                      <a:r>
                        <a:rPr lang="en-GB" sz="1800" dirty="0" smtClean="0"/>
                        <a:t>]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Q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R/Q [</a:t>
                      </a:r>
                      <a:r>
                        <a:rPr lang="el-GR" sz="1800" dirty="0" smtClean="0"/>
                        <a:t>Ω</a:t>
                      </a:r>
                      <a:r>
                        <a:rPr lang="en-GB" sz="1800" dirty="0" smtClean="0"/>
                        <a:t>]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≈</a:t>
                      </a:r>
                      <a:r>
                        <a:rPr lang="en-GB" sz="1800" dirty="0" err="1" smtClean="0"/>
                        <a:t>Im</a:t>
                      </a:r>
                      <a:r>
                        <a:rPr lang="en-GB" sz="1800" dirty="0" smtClean="0"/>
                        <a:t>( Z )/n</a:t>
                      </a:r>
                      <a:endParaRPr lang="en-GB" sz="18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Ref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145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1850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3.53m</a:t>
                      </a:r>
                      <a:r>
                        <a:rPr lang="el-GR" sz="1800" b="1" dirty="0" smtClean="0"/>
                        <a:t>Ω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Shield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14.3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550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1.19m</a:t>
                      </a:r>
                      <a:r>
                        <a:rPr lang="el-GR" sz="1800" b="1" dirty="0" smtClean="0"/>
                        <a:t>Ω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Shield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1.33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4.6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350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00B050"/>
                          </a:solidFill>
                        </a:rPr>
                        <a:t>13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00B050"/>
                          </a:solidFill>
                        </a:rPr>
                        <a:t>0.95m</a:t>
                      </a:r>
                      <a:r>
                        <a:rPr lang="el-GR" sz="1800" b="1" dirty="0" smtClean="0">
                          <a:solidFill>
                            <a:srgbClr val="00B050"/>
                          </a:solidFill>
                        </a:rPr>
                        <a:t>Ω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Shield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29.8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880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1.31m</a:t>
                      </a:r>
                      <a:r>
                        <a:rPr lang="el-GR" sz="1800" b="1" dirty="0" smtClean="0"/>
                        <a:t>Ω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94559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Last time, </a:t>
            </a:r>
            <a:r>
              <a:rPr lang="en-GB" b="1" dirty="0" smtClean="0">
                <a:solidFill>
                  <a:srgbClr val="0070C0"/>
                </a:solidFill>
              </a:rPr>
              <a:t>four different shield implementations</a:t>
            </a:r>
            <a:r>
              <a:rPr lang="en-GB" dirty="0" smtClean="0"/>
              <a:t> (without gap filling) were analysed and compared to the ‘reference’ (closed MBA-MBA vacuum flange without damping resistor) case.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19870" y="2408287"/>
            <a:ext cx="2311630" cy="14401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1043606" y="3143115"/>
            <a:ext cx="7056784" cy="36004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5746248" y="2408287"/>
            <a:ext cx="2354142" cy="144016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714712" y="3890366"/>
            <a:ext cx="1714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</a:rPr>
              <a:t>Overestimated Q values.</a:t>
            </a:r>
          </a:p>
          <a:p>
            <a:pPr algn="ctr"/>
            <a:r>
              <a:rPr lang="en-GB" sz="1200" dirty="0" smtClean="0">
                <a:solidFill>
                  <a:srgbClr val="FF0000"/>
                </a:solidFill>
              </a:rPr>
              <a:t>NOT COMPARABLE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3509" y="3890423"/>
            <a:ext cx="2259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Relevant parameters for comparison</a:t>
            </a:r>
            <a:endParaRPr lang="en-GB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4636182"/>
            <a:ext cx="91439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Three main points were stated as ‘next steps’:</a:t>
            </a:r>
          </a:p>
          <a:p>
            <a:endParaRPr lang="en-GB" sz="1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A more </a:t>
            </a:r>
            <a:r>
              <a:rPr lang="en-GB" b="1" dirty="0" smtClean="0">
                <a:solidFill>
                  <a:srgbClr val="0070C0"/>
                </a:solidFill>
              </a:rPr>
              <a:t>detailed analysis </a:t>
            </a:r>
            <a:r>
              <a:rPr lang="en-GB" dirty="0" smtClean="0"/>
              <a:t>of the structure </a:t>
            </a:r>
            <a:r>
              <a:rPr lang="en-GB" dirty="0" smtClean="0"/>
              <a:t>(realistic </a:t>
            </a:r>
            <a:r>
              <a:rPr lang="en-GB" dirty="0" smtClean="0"/>
              <a:t>convolutions).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dirty="0" smtClean="0"/>
              <a:t>analysis of a </a:t>
            </a:r>
            <a:r>
              <a:rPr lang="en-GB" b="1" dirty="0">
                <a:solidFill>
                  <a:srgbClr val="0070C0"/>
                </a:solidFill>
              </a:rPr>
              <a:t>tube-like shield </a:t>
            </a:r>
            <a:r>
              <a:rPr lang="en-GB" dirty="0"/>
              <a:t>(similar to the current pumping port shields) in </a:t>
            </a:r>
            <a:r>
              <a:rPr lang="en-GB" b="1" dirty="0">
                <a:solidFill>
                  <a:srgbClr val="0070C0"/>
                </a:solidFill>
              </a:rPr>
              <a:t>one or both sides</a:t>
            </a:r>
            <a:r>
              <a:rPr lang="en-GB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Mitigation of the consequences of the potential </a:t>
            </a:r>
            <a:r>
              <a:rPr lang="en-GB" b="1" dirty="0">
                <a:solidFill>
                  <a:srgbClr val="0070C0"/>
                </a:solidFill>
              </a:rPr>
              <a:t>gap between shield and vacuum </a:t>
            </a:r>
            <a:r>
              <a:rPr lang="en-GB" b="1" dirty="0" smtClean="0">
                <a:solidFill>
                  <a:srgbClr val="0070C0"/>
                </a:solidFill>
              </a:rPr>
              <a:t>chamber.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43606" y="1773108"/>
            <a:ext cx="705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Vacuum Flange Shield Comparison of the ‘1.4GHz Resonance’ and Low Frequency </a:t>
            </a:r>
            <a:r>
              <a:rPr lang="en-GB" sz="1400" dirty="0" smtClean="0"/>
              <a:t>Contribution.</a:t>
            </a:r>
            <a:endParaRPr lang="en-GB" sz="1400" dirty="0"/>
          </a:p>
        </p:txBody>
      </p:sp>
      <p:sp>
        <p:nvSpPr>
          <p:cNvPr id="4" name="Rounded Rectangle 3"/>
          <p:cNvSpPr/>
          <p:nvPr/>
        </p:nvSpPr>
        <p:spPr>
          <a:xfrm>
            <a:off x="864454" y="1615784"/>
            <a:ext cx="7416824" cy="280831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68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Vacuum Flange Shielding Studies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New </a:t>
            </a:r>
            <a:r>
              <a:rPr lang="en-GB" dirty="0" smtClean="0">
                <a:solidFill>
                  <a:srgbClr val="FF0000"/>
                </a:solidFill>
              </a:rPr>
              <a:t>Reference</a:t>
            </a:r>
          </a:p>
          <a:p>
            <a:pPr lvl="1"/>
            <a:r>
              <a:rPr lang="en-GB" dirty="0" smtClean="0"/>
              <a:t>Tube &amp; Double </a:t>
            </a:r>
            <a:r>
              <a:rPr lang="en-GB" dirty="0" smtClean="0"/>
              <a:t>Tube</a:t>
            </a:r>
          </a:p>
          <a:p>
            <a:pPr lvl="1"/>
            <a:r>
              <a:rPr lang="en-GB" dirty="0" smtClean="0"/>
              <a:t>Pumping Port Fingers</a:t>
            </a:r>
          </a:p>
          <a:p>
            <a:pPr lvl="1"/>
            <a:r>
              <a:rPr lang="en-GB" dirty="0" smtClean="0"/>
              <a:t>Gap Filling</a:t>
            </a:r>
            <a:endParaRPr lang="en-GB" dirty="0"/>
          </a:p>
          <a:p>
            <a:r>
              <a:rPr lang="en-GB" dirty="0" smtClean="0"/>
              <a:t>Shield Comparison – R/Q Reduction</a:t>
            </a:r>
          </a:p>
          <a:p>
            <a:r>
              <a:rPr lang="en-GB" dirty="0" smtClean="0"/>
              <a:t>Next Steps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7631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49" y="3628542"/>
            <a:ext cx="4978490" cy="3199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1"/>
            <a:ext cx="9144000" cy="61813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Previously…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59122" y="1916832"/>
          <a:ext cx="550810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615"/>
                <a:gridCol w="913399"/>
                <a:gridCol w="800837"/>
                <a:gridCol w="592660"/>
                <a:gridCol w="926930"/>
                <a:gridCol w="1158663"/>
              </a:tblGrid>
              <a:tr h="360040"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smtClean="0"/>
                        <a:t>f [GHz</a:t>
                      </a:r>
                      <a:r>
                        <a:rPr lang="en-GB" sz="1800" dirty="0" smtClean="0"/>
                        <a:t>]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Z [k</a:t>
                      </a:r>
                      <a:r>
                        <a:rPr lang="el-GR" sz="1800" dirty="0" smtClean="0"/>
                        <a:t>Ω</a:t>
                      </a:r>
                      <a:r>
                        <a:rPr lang="en-GB" sz="1800" dirty="0" smtClean="0"/>
                        <a:t>]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Q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R/Q [</a:t>
                      </a:r>
                      <a:r>
                        <a:rPr lang="el-GR" sz="1800" dirty="0" smtClean="0"/>
                        <a:t>Ω</a:t>
                      </a:r>
                      <a:r>
                        <a:rPr lang="en-GB" sz="1800" dirty="0" smtClean="0"/>
                        <a:t>]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≈</a:t>
                      </a:r>
                      <a:r>
                        <a:rPr lang="en-GB" sz="1800" dirty="0" err="1" smtClean="0"/>
                        <a:t>Im</a:t>
                      </a:r>
                      <a:r>
                        <a:rPr lang="en-GB" sz="1800" dirty="0" smtClean="0"/>
                        <a:t>( Z )/n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Nominal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4.6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350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0.95 m</a:t>
                      </a:r>
                      <a:r>
                        <a:rPr lang="el-GR" sz="1800" b="1" dirty="0" smtClean="0">
                          <a:solidFill>
                            <a:schemeClr val="tx1"/>
                          </a:solidFill>
                        </a:rPr>
                        <a:t>Ω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Plus</a:t>
                      </a:r>
                      <a:r>
                        <a:rPr lang="en-GB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1.31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4.2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350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0.94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l-GR" sz="1800" b="1" dirty="0" smtClean="0">
                          <a:solidFill>
                            <a:schemeClr val="tx1"/>
                          </a:solidFill>
                        </a:rPr>
                        <a:t>Ω</a:t>
                      </a:r>
                      <a:endParaRPr lang="en-GB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>
                          <a:solidFill>
                            <a:schemeClr val="tx2"/>
                          </a:solidFill>
                        </a:rPr>
                        <a:t>Minus 10</a:t>
                      </a:r>
                      <a:endParaRPr lang="en-GB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5.0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350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0.80 m</a:t>
                      </a:r>
                      <a:r>
                        <a:rPr lang="el-GR" sz="1800" b="1" dirty="0" smtClean="0">
                          <a:solidFill>
                            <a:schemeClr val="tx1"/>
                          </a:solidFill>
                        </a:rPr>
                        <a:t>Ω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4514740" y="1927980"/>
            <a:ext cx="1137380" cy="14401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483768" y="3807742"/>
            <a:ext cx="1756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Impedance of the </a:t>
            </a:r>
            <a:r>
              <a:rPr lang="en-GB" b="1" dirty="0" smtClean="0">
                <a:solidFill>
                  <a:srgbClr val="FF0000"/>
                </a:solidFill>
              </a:rPr>
              <a:t>‘Plus 10mm’ </a:t>
            </a:r>
            <a:r>
              <a:rPr lang="en-GB" dirty="0" smtClean="0"/>
              <a:t>case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" y="9104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Initial (</a:t>
            </a:r>
            <a:r>
              <a:rPr lang="en-GB" b="1" dirty="0" smtClean="0">
                <a:solidFill>
                  <a:srgbClr val="FF0000"/>
                </a:solidFill>
              </a:rPr>
              <a:t>simplified</a:t>
            </a:r>
            <a:r>
              <a:rPr lang="en-GB" dirty="0" smtClean="0"/>
              <a:t>) analysis showed that this implementation gives the highest impedance reduction.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911" y="2204864"/>
            <a:ext cx="3074846" cy="20882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091" y="4366597"/>
            <a:ext cx="3170485" cy="222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2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780928"/>
            <a:ext cx="5895740" cy="407707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853" y="2551"/>
            <a:ext cx="3079096" cy="2253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8575"/>
            <a:ext cx="5999853" cy="61813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More Realistic Analysis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263776"/>
            <a:ext cx="2769013" cy="230751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415" y="4590799"/>
            <a:ext cx="3100439" cy="2249621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378997"/>
              </p:ext>
            </p:extLst>
          </p:nvPr>
        </p:nvGraphicFramePr>
        <p:xfrm>
          <a:off x="251520" y="1124744"/>
          <a:ext cx="550810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615"/>
                <a:gridCol w="913399"/>
                <a:gridCol w="800837"/>
                <a:gridCol w="592660"/>
                <a:gridCol w="926930"/>
                <a:gridCol w="1158663"/>
              </a:tblGrid>
              <a:tr h="360040"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f [GHz]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Z [k</a:t>
                      </a:r>
                      <a:r>
                        <a:rPr lang="el-GR" sz="1800" dirty="0" smtClean="0"/>
                        <a:t>Ω</a:t>
                      </a:r>
                      <a:r>
                        <a:rPr lang="en-GB" sz="1800" dirty="0" smtClean="0"/>
                        <a:t>]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Q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R/Q [</a:t>
                      </a:r>
                      <a:r>
                        <a:rPr lang="el-GR" sz="1800" dirty="0" smtClean="0"/>
                        <a:t>Ω</a:t>
                      </a:r>
                      <a:r>
                        <a:rPr lang="en-GB" sz="1800" dirty="0" smtClean="0"/>
                        <a:t>]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≈</a:t>
                      </a:r>
                      <a:r>
                        <a:rPr lang="en-GB" sz="1800" dirty="0" err="1" smtClean="0"/>
                        <a:t>Im</a:t>
                      </a:r>
                      <a:r>
                        <a:rPr lang="en-GB" sz="1800" dirty="0" smtClean="0"/>
                        <a:t>( Z )/n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Nominal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4.0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325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1.25 m</a:t>
                      </a:r>
                      <a:r>
                        <a:rPr lang="el-GR" sz="1800" b="1" dirty="0" smtClean="0">
                          <a:solidFill>
                            <a:schemeClr val="tx1"/>
                          </a:solidFill>
                        </a:rPr>
                        <a:t>Ω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Plus</a:t>
                      </a:r>
                      <a:r>
                        <a:rPr lang="en-GB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1.31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4.2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325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1.11 m</a:t>
                      </a:r>
                      <a:r>
                        <a:rPr lang="el-GR" sz="1800" b="1" dirty="0" smtClean="0">
                          <a:solidFill>
                            <a:schemeClr val="tx1"/>
                          </a:solidFill>
                        </a:rPr>
                        <a:t>Ω</a:t>
                      </a:r>
                      <a:endParaRPr lang="en-GB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>
                          <a:solidFill>
                            <a:schemeClr val="tx2"/>
                          </a:solidFill>
                        </a:rPr>
                        <a:t>Minus 7</a:t>
                      </a:r>
                      <a:endParaRPr lang="en-GB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3.8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320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1.24 m</a:t>
                      </a:r>
                      <a:r>
                        <a:rPr lang="el-GR" sz="1800" b="1" dirty="0" smtClean="0">
                          <a:solidFill>
                            <a:schemeClr val="tx1"/>
                          </a:solidFill>
                        </a:rPr>
                        <a:t>Ω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9552" y="4809200"/>
            <a:ext cx="1756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Impedance of the </a:t>
            </a:r>
            <a:r>
              <a:rPr lang="en-GB" b="1" dirty="0" smtClean="0">
                <a:solidFill>
                  <a:srgbClr val="FF0000"/>
                </a:solidFill>
              </a:rPr>
              <a:t>‘Minus 7mm’ </a:t>
            </a:r>
            <a:r>
              <a:rPr lang="en-GB" dirty="0" smtClean="0"/>
              <a:t>case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2405015" y="2924944"/>
            <a:ext cx="3240360" cy="16584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004048" y="2592646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606126" y="1136881"/>
            <a:ext cx="1118002" cy="14401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5064601" y="2577041"/>
            <a:ext cx="77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+ 25%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4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Vacuum Flange Shielding Studies</a:t>
            </a:r>
          </a:p>
          <a:p>
            <a:pPr lvl="1"/>
            <a:r>
              <a:rPr lang="en-GB" dirty="0" smtClean="0"/>
              <a:t>New </a:t>
            </a:r>
            <a:r>
              <a:rPr lang="en-GB" dirty="0" smtClean="0"/>
              <a:t>Reference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Tube &amp; Double </a:t>
            </a:r>
            <a:r>
              <a:rPr lang="en-GB" dirty="0" smtClean="0">
                <a:solidFill>
                  <a:srgbClr val="FF0000"/>
                </a:solidFill>
              </a:rPr>
              <a:t>Tube</a:t>
            </a:r>
          </a:p>
          <a:p>
            <a:pPr lvl="1"/>
            <a:r>
              <a:rPr lang="en-GB" dirty="0" smtClean="0"/>
              <a:t>Pumping Port Fingers</a:t>
            </a:r>
          </a:p>
          <a:p>
            <a:pPr lvl="1"/>
            <a:r>
              <a:rPr lang="en-GB" dirty="0" smtClean="0"/>
              <a:t>Gap Filling</a:t>
            </a:r>
            <a:endParaRPr lang="en-GB" dirty="0"/>
          </a:p>
          <a:p>
            <a:r>
              <a:rPr lang="en-GB" dirty="0" smtClean="0"/>
              <a:t>Shield Comparison – R/Q Reduction</a:t>
            </a:r>
          </a:p>
          <a:p>
            <a:r>
              <a:rPr lang="en-GB" dirty="0" smtClean="0"/>
              <a:t>Next Steps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5346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1"/>
            <a:ext cx="9144000" cy="68653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Tube &amp; Double Tube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988840"/>
            <a:ext cx="2843808" cy="4313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988840"/>
            <a:ext cx="3396502" cy="43130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05273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Tube-like and double tube-like shields are also under consideration.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12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144612</TotalTime>
  <Words>935</Words>
  <Application>Microsoft Office PowerPoint</Application>
  <PresentationFormat>On-screen Show (4:3)</PresentationFormat>
  <Paragraphs>265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Shielding of the SPS Vacuum Flanges  - Design Studies – Update</vt:lpstr>
      <vt:lpstr>Outline</vt:lpstr>
      <vt:lpstr>Introduction</vt:lpstr>
      <vt:lpstr>Introduction</vt:lpstr>
      <vt:lpstr>Outline</vt:lpstr>
      <vt:lpstr>Previously…</vt:lpstr>
      <vt:lpstr>More Realistic Analysis</vt:lpstr>
      <vt:lpstr>Outline</vt:lpstr>
      <vt:lpstr>Tube &amp; Double Tube</vt:lpstr>
      <vt:lpstr>Tube &amp; Double Tube</vt:lpstr>
      <vt:lpstr>Outline</vt:lpstr>
      <vt:lpstr>Pumping Port Fingers</vt:lpstr>
      <vt:lpstr>Outline</vt:lpstr>
      <vt:lpstr>Gap Filling</vt:lpstr>
      <vt:lpstr>Outline</vt:lpstr>
      <vt:lpstr>Shield Comparison - R/Q Reduction</vt:lpstr>
      <vt:lpstr>Outline</vt:lpstr>
      <vt:lpstr>Next Steps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 for the Measurement of Cavity Q’s in Reflection</dc:title>
  <dc:creator>Jose Enrique Varela Campelo</dc:creator>
  <cp:lastModifiedBy>Jose Enrique Varela Campelo</cp:lastModifiedBy>
  <cp:revision>1137</cp:revision>
  <cp:lastPrinted>2014-12-10T08:19:12Z</cp:lastPrinted>
  <dcterms:created xsi:type="dcterms:W3CDTF">2013-02-21T13:42:40Z</dcterms:created>
  <dcterms:modified xsi:type="dcterms:W3CDTF">2015-05-21T12:26:43Z</dcterms:modified>
</cp:coreProperties>
</file>