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m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4"/>
  </p:sldMasterIdLst>
  <p:notesMasterIdLst>
    <p:notesMasterId r:id="rId34"/>
  </p:notesMasterIdLst>
  <p:handoutMasterIdLst>
    <p:handoutMasterId r:id="rId35"/>
  </p:handoutMasterIdLst>
  <p:sldIdLst>
    <p:sldId id="275" r:id="rId5"/>
    <p:sldId id="521" r:id="rId6"/>
    <p:sldId id="507" r:id="rId7"/>
    <p:sldId id="515" r:id="rId8"/>
    <p:sldId id="522" r:id="rId9"/>
    <p:sldId id="517" r:id="rId10"/>
    <p:sldId id="518" r:id="rId11"/>
    <p:sldId id="519" r:id="rId12"/>
    <p:sldId id="514" r:id="rId13"/>
    <p:sldId id="524" r:id="rId14"/>
    <p:sldId id="525" r:id="rId15"/>
    <p:sldId id="530" r:id="rId16"/>
    <p:sldId id="526" r:id="rId17"/>
    <p:sldId id="527" r:id="rId18"/>
    <p:sldId id="531" r:id="rId19"/>
    <p:sldId id="528" r:id="rId20"/>
    <p:sldId id="523" r:id="rId21"/>
    <p:sldId id="516" r:id="rId22"/>
    <p:sldId id="529" r:id="rId23"/>
    <p:sldId id="532" r:id="rId24"/>
    <p:sldId id="535" r:id="rId25"/>
    <p:sldId id="536" r:id="rId26"/>
    <p:sldId id="537" r:id="rId27"/>
    <p:sldId id="533" r:id="rId28"/>
    <p:sldId id="534" r:id="rId29"/>
    <p:sldId id="539" r:id="rId30"/>
    <p:sldId id="538" r:id="rId31"/>
    <p:sldId id="520" r:id="rId32"/>
    <p:sldId id="280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B4B2"/>
    <a:srgbClr val="0000FF"/>
    <a:srgbClr val="2C8447"/>
    <a:srgbClr val="0E3F84"/>
    <a:srgbClr val="6889AD"/>
    <a:srgbClr val="848584"/>
    <a:srgbClr val="22B6FF"/>
    <a:srgbClr val="E23FDD"/>
    <a:srgbClr val="DE33E6"/>
    <a:srgbClr val="005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1" autoAdjust="0"/>
    <p:restoredTop sz="94714" autoAdjust="0"/>
  </p:normalViewPr>
  <p:slideViewPr>
    <p:cSldViewPr snapToGrid="0" snapToObjects="1">
      <p:cViewPr varScale="1">
        <p:scale>
          <a:sx n="104" d="100"/>
          <a:sy n="104" d="100"/>
        </p:scale>
        <p:origin x="-4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-421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C69A-03FB-6E4A-B7EB-FF30DF587EB5}" type="datetime1">
              <a:rPr lang="en-US" smtClean="0"/>
              <a:pPr/>
              <a:t>20/06/15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F3C35-583F-AA47-BA24-3A80466313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9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EC1ED-C620-F147-804C-8EF761D1A9C8}" type="datetime1">
              <a:rPr lang="en-US" smtClean="0"/>
              <a:pPr/>
              <a:t>20/06/15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E11AB-0296-3E4F-BC81-E4B843AB5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309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82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7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82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82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82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82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82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82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82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82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46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82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82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n logo - Open present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ndscapeligh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582" y="2029633"/>
            <a:ext cx="8717280" cy="3822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2667" y="2563159"/>
            <a:ext cx="8701471" cy="1344706"/>
          </a:xfrm>
        </p:spPr>
        <p:txBody>
          <a:bodyPr>
            <a:normAutofit/>
          </a:bodyPr>
          <a:lstStyle>
            <a:lvl1pPr algn="ctr">
              <a:defRPr sz="2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667" y="4474881"/>
            <a:ext cx="8701471" cy="137458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0E539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 smtClean="0"/>
              <a:t>Subtitle</a:t>
            </a:r>
            <a:endParaRPr lang="en-US" dirty="0"/>
          </a:p>
        </p:txBody>
      </p:sp>
      <p:sp>
        <p:nvSpPr>
          <p:cNvPr id="14" name="Content Placeholder 19"/>
          <p:cNvSpPr>
            <a:spLocks noGrp="1"/>
          </p:cNvSpPr>
          <p:nvPr>
            <p:ph sz="quarter" idx="18" hasCustomPrompt="1"/>
          </p:nvPr>
        </p:nvSpPr>
        <p:spPr>
          <a:xfrm>
            <a:off x="203200" y="6373168"/>
            <a:ext cx="4405399" cy="317480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1000">
                <a:solidFill>
                  <a:srgbClr val="0E5396"/>
                </a:solidFill>
              </a:defRPr>
            </a:lvl1pPr>
          </a:lstStyle>
          <a:p>
            <a:r>
              <a:rPr lang="en-US" dirty="0" smtClean="0"/>
              <a:t>Name of the lecturer, event, date</a:t>
            </a:r>
          </a:p>
          <a:p>
            <a:r>
              <a:rPr lang="en-US" dirty="0" smtClean="0"/>
              <a:t>2 lines maximum</a:t>
            </a:r>
            <a:endParaRPr lang="en-US" dirty="0"/>
          </a:p>
        </p:txBody>
      </p:sp>
      <p:pic>
        <p:nvPicPr>
          <p:cNvPr id="16" name="Picture 15" descr="logo-presentation-small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7" name="Picture 6" descr="liu_ppt-04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407" y="326212"/>
            <a:ext cx="2290064" cy="12936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1058" y="3762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 baseline="0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143001"/>
            <a:ext cx="8763034" cy="4857750"/>
          </a:xfrm>
        </p:spPr>
        <p:txBody>
          <a:bodyPr/>
          <a:lstStyle>
            <a:lvl1pPr marL="180000" indent="-187200">
              <a:spcBef>
                <a:spcPts val="1600"/>
              </a:spcBef>
              <a:spcAft>
                <a:spcPts val="400"/>
              </a:spcAft>
              <a:buFont typeface="Arial"/>
              <a:buChar char="•"/>
              <a:defRPr sz="1700" b="1">
                <a:solidFill>
                  <a:srgbClr val="0055A0"/>
                </a:solidFill>
              </a:defRPr>
            </a:lvl1pPr>
            <a:lvl2pPr marL="381600" indent="-194400">
              <a:spcBef>
                <a:spcPts val="0"/>
              </a:spcBef>
              <a:spcAft>
                <a:spcPts val="400"/>
              </a:spcAft>
              <a:buClrTx/>
              <a:buSzPct val="100000"/>
              <a:buFont typeface="Arial"/>
              <a:buChar char="•"/>
              <a:defRPr sz="1500"/>
            </a:lvl2pPr>
            <a:lvl3pPr>
              <a:spcBef>
                <a:spcPts val="0"/>
              </a:spcBef>
              <a:spcAft>
                <a:spcPts val="200"/>
              </a:spcAft>
              <a:defRPr sz="1500">
                <a:solidFill>
                  <a:srgbClr val="191919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5" name="Picture 4" descr="logo-presentation-sm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7" name="Picture 6" descr="liu_ppt-0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619098" cy="747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rn logo - Open present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86441" y="4811058"/>
            <a:ext cx="7971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49526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15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198"/>
            <a:ext cx="8229600" cy="4735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 first line</a:t>
            </a:r>
            <a:br>
              <a:rPr lang="fr-CH" dirty="0" smtClean="0"/>
            </a:br>
            <a:r>
              <a:rPr lang="fr-CH" dirty="0" smtClean="0"/>
              <a:t>second line</a:t>
            </a:r>
          </a:p>
          <a:p>
            <a:pPr lvl="2"/>
            <a:r>
              <a:rPr lang="fr-CH" dirty="0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1" r:id="rId2"/>
    <p:sldLayoutId id="2147483676" r:id="rId3"/>
    <p:sldLayoutId id="2147483692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55A0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rgbClr val="0055A0"/>
        </a:buClr>
        <a:buFontTx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471600" indent="-284400" algn="l" defTabSz="457200" rtl="0" eaLnBrk="1" latinLnBrk="0" hangingPunct="1">
        <a:lnSpc>
          <a:spcPct val="100000"/>
        </a:lnSpc>
        <a:spcBef>
          <a:spcPts val="1080"/>
        </a:spcBef>
        <a:buClr>
          <a:srgbClr val="0055A0"/>
        </a:buClr>
        <a:buSzPct val="70000"/>
        <a:buFont typeface="Wingdings" charset="2"/>
        <a:buChar char="§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694800" indent="-228600" algn="l" defTabSz="457200" rtl="0" eaLnBrk="1" latinLnBrk="0" hangingPunct="1">
        <a:lnSpc>
          <a:spcPct val="100000"/>
        </a:lnSpc>
        <a:spcBef>
          <a:spcPts val="984"/>
        </a:spcBef>
        <a:buClrTx/>
        <a:buSzPct val="100000"/>
        <a:buFont typeface="Lucida Grande"/>
        <a:buChar char="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5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8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667" y="2291938"/>
            <a:ext cx="8701471" cy="1210019"/>
          </a:xfrm>
        </p:spPr>
        <p:txBody>
          <a:bodyPr>
            <a:normAutofit/>
          </a:bodyPr>
          <a:lstStyle/>
          <a:p>
            <a:r>
              <a:rPr lang="en-US" sz="3000" dirty="0" smtClean="0"/>
              <a:t>2015 SPS Scrubbing Run weeks 23 and 25</a:t>
            </a:r>
            <a:endParaRPr lang="en-US" sz="3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02667" y="3402155"/>
            <a:ext cx="8701471" cy="214959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Bartosik</a:t>
            </a:r>
            <a:r>
              <a:rPr lang="en-US" dirty="0">
                <a:solidFill>
                  <a:schemeClr val="bg1"/>
                </a:solidFill>
              </a:rPr>
              <a:t>, G. </a:t>
            </a:r>
            <a:r>
              <a:rPr lang="en-US" dirty="0" err="1">
                <a:solidFill>
                  <a:schemeClr val="bg1"/>
                </a:solidFill>
              </a:rPr>
              <a:t>Iadarola</a:t>
            </a:r>
            <a:r>
              <a:rPr lang="en-US" dirty="0">
                <a:solidFill>
                  <a:schemeClr val="bg1"/>
                </a:solidFill>
              </a:rPr>
              <a:t>, K. Li, L. </a:t>
            </a:r>
            <a:r>
              <a:rPr lang="en-US" dirty="0" err="1" smtClean="0">
                <a:solidFill>
                  <a:schemeClr val="bg1"/>
                </a:solidFill>
              </a:rPr>
              <a:t>Mether</a:t>
            </a:r>
            <a:r>
              <a:rPr lang="en-US" dirty="0" smtClean="0">
                <a:solidFill>
                  <a:schemeClr val="bg1"/>
                </a:solidFill>
              </a:rPr>
              <a:t>, A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smtClean="0">
                <a:solidFill>
                  <a:schemeClr val="bg1"/>
                </a:solidFill>
              </a:rPr>
              <a:t>Romano, G. Rumolo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M. Schenk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RF team: </a:t>
            </a:r>
            <a:r>
              <a:rPr lang="en-US" dirty="0">
                <a:solidFill>
                  <a:schemeClr val="bg1"/>
                </a:solidFill>
              </a:rPr>
              <a:t>T. </a:t>
            </a:r>
            <a:r>
              <a:rPr lang="en-US" dirty="0" err="1">
                <a:solidFill>
                  <a:schemeClr val="bg1"/>
                </a:solidFill>
              </a:rPr>
              <a:t>Argyropoulos</a:t>
            </a:r>
            <a:r>
              <a:rPr lang="en-US" dirty="0" smtClean="0">
                <a:solidFill>
                  <a:schemeClr val="bg1"/>
                </a:solidFill>
              </a:rPr>
              <a:t>, 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Bohl</a:t>
            </a:r>
            <a:r>
              <a:rPr lang="en-US" dirty="0">
                <a:solidFill>
                  <a:schemeClr val="bg1"/>
                </a:solidFill>
              </a:rPr>
              <a:t>, E. </a:t>
            </a:r>
            <a:r>
              <a:rPr lang="en-US" dirty="0" err="1">
                <a:solidFill>
                  <a:schemeClr val="bg1"/>
                </a:solidFill>
              </a:rPr>
              <a:t>Shaposhnikova</a:t>
            </a:r>
            <a:r>
              <a:rPr lang="en-US" dirty="0">
                <a:solidFill>
                  <a:schemeClr val="bg1"/>
                </a:solidFill>
              </a:rPr>
              <a:t>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SPS OP: K. </a:t>
            </a:r>
            <a:r>
              <a:rPr lang="en-US" dirty="0" err="1" smtClean="0">
                <a:solidFill>
                  <a:schemeClr val="bg1"/>
                </a:solidFill>
              </a:rPr>
              <a:t>Cornelis</a:t>
            </a:r>
            <a:r>
              <a:rPr lang="en-US" dirty="0" smtClean="0">
                <a:solidFill>
                  <a:schemeClr val="bg1"/>
                </a:solidFill>
              </a:rPr>
              <a:t>, V. </a:t>
            </a:r>
            <a:r>
              <a:rPr lang="en-US" dirty="0" err="1" smtClean="0">
                <a:solidFill>
                  <a:schemeClr val="bg1"/>
                </a:solidFill>
              </a:rPr>
              <a:t>Kain</a:t>
            </a:r>
            <a:r>
              <a:rPr lang="en-US" dirty="0" smtClean="0">
                <a:solidFill>
                  <a:schemeClr val="bg1"/>
                </a:solidFill>
              </a:rPr>
              <a:t>, SPS operation crew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Vacuum: M. </a:t>
            </a:r>
            <a:r>
              <a:rPr lang="en-US" dirty="0" err="1" smtClean="0">
                <a:solidFill>
                  <a:schemeClr val="bg1"/>
                </a:solidFill>
              </a:rPr>
              <a:t>Taborelli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Thanks to: SPS OP crew, G. </a:t>
            </a:r>
            <a:r>
              <a:rPr lang="en-US" dirty="0" err="1" smtClean="0">
                <a:solidFill>
                  <a:schemeClr val="bg1"/>
                </a:solidFill>
              </a:rPr>
              <a:t>Arduini</a:t>
            </a:r>
            <a:r>
              <a:rPr lang="en-US" dirty="0" smtClean="0">
                <a:solidFill>
                  <a:schemeClr val="bg1"/>
                </a:solidFill>
              </a:rPr>
              <a:t>, E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Carlier</a:t>
            </a:r>
            <a:r>
              <a:rPr lang="en-US" dirty="0">
                <a:solidFill>
                  <a:schemeClr val="bg1"/>
                </a:solidFill>
              </a:rPr>
              <a:t>, K. </a:t>
            </a:r>
            <a:r>
              <a:rPr lang="en-US" dirty="0" err="1">
                <a:solidFill>
                  <a:schemeClr val="bg1"/>
                </a:solidFill>
              </a:rPr>
              <a:t>Cornelis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 smtClean="0">
                <a:solidFill>
                  <a:schemeClr val="bg1"/>
                </a:solidFill>
              </a:rPr>
              <a:t>Damerau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J. Esteban </a:t>
            </a:r>
            <a:r>
              <a:rPr lang="en-US" dirty="0" smtClean="0">
                <a:solidFill>
                  <a:schemeClr val="bg1"/>
                </a:solidFill>
              </a:rPr>
              <a:t>Muller, </a:t>
            </a: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. Findlay, S. </a:t>
            </a:r>
            <a:r>
              <a:rPr lang="en-US" dirty="0" err="1" smtClean="0">
                <a:solidFill>
                  <a:schemeClr val="bg1"/>
                </a:solidFill>
              </a:rPr>
              <a:t>Gilardoni</a:t>
            </a:r>
            <a:r>
              <a:rPr lang="en-US" dirty="0" smtClean="0">
                <a:solidFill>
                  <a:schemeClr val="bg1"/>
                </a:solidFill>
              </a:rPr>
              <a:t>, B</a:t>
            </a:r>
            <a:r>
              <a:rPr lang="en-US" dirty="0">
                <a:solidFill>
                  <a:schemeClr val="bg1"/>
                </a:solidFill>
              </a:rPr>
              <a:t>. Goddard, </a:t>
            </a:r>
            <a:r>
              <a:rPr lang="en-US" dirty="0" smtClean="0">
                <a:solidFill>
                  <a:schemeClr val="bg1"/>
                </a:solidFill>
              </a:rPr>
              <a:t>A. Guerrero, S. Hancock</a:t>
            </a:r>
            <a:r>
              <a:rPr lang="en-US" dirty="0">
                <a:solidFill>
                  <a:schemeClr val="bg1"/>
                </a:solidFill>
              </a:rPr>
              <a:t>, W. </a:t>
            </a:r>
            <a:r>
              <a:rPr lang="en-US" dirty="0" err="1">
                <a:solidFill>
                  <a:schemeClr val="bg1"/>
                </a:solidFill>
              </a:rPr>
              <a:t>Höfle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r>
              <a:rPr lang="en-US" dirty="0">
                <a:solidFill>
                  <a:schemeClr val="bg1"/>
                </a:solidFill>
              </a:rPr>
              <a:t> V. </a:t>
            </a:r>
            <a:r>
              <a:rPr lang="en-US" dirty="0" err="1">
                <a:solidFill>
                  <a:schemeClr val="bg1"/>
                </a:solidFill>
              </a:rPr>
              <a:t>Kain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G. </a:t>
            </a:r>
            <a:r>
              <a:rPr lang="en-US" dirty="0" err="1" smtClean="0">
                <a:solidFill>
                  <a:schemeClr val="bg1"/>
                </a:solidFill>
              </a:rPr>
              <a:t>Kotzian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A. </a:t>
            </a:r>
            <a:r>
              <a:rPr lang="en-US" dirty="0" err="1">
                <a:solidFill>
                  <a:schemeClr val="bg1"/>
                </a:solidFill>
              </a:rPr>
              <a:t>Lasheen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M. </a:t>
            </a:r>
            <a:r>
              <a:rPr lang="en-US" dirty="0" err="1" smtClean="0">
                <a:solidFill>
                  <a:schemeClr val="bg1"/>
                </a:solidFill>
              </a:rPr>
              <a:t>Meddahi</a:t>
            </a:r>
            <a:r>
              <a:rPr lang="en-US" dirty="0" smtClean="0">
                <a:solidFill>
                  <a:schemeClr val="bg1"/>
                </a:solidFill>
              </a:rPr>
              <a:t>, E. </a:t>
            </a:r>
            <a:r>
              <a:rPr lang="en-US" dirty="0" err="1" smtClean="0">
                <a:solidFill>
                  <a:schemeClr val="bg1"/>
                </a:solidFill>
              </a:rPr>
              <a:t>Métral</a:t>
            </a:r>
            <a:r>
              <a:rPr lang="en-US" dirty="0" smtClean="0">
                <a:solidFill>
                  <a:schemeClr val="bg1"/>
                </a:solidFill>
              </a:rPr>
              <a:t>, B. </a:t>
            </a:r>
            <a:r>
              <a:rPr lang="en-US" dirty="0" err="1" smtClean="0">
                <a:solidFill>
                  <a:schemeClr val="bg1"/>
                </a:solidFill>
              </a:rPr>
              <a:t>Mikulec</a:t>
            </a:r>
            <a:r>
              <a:rPr lang="en-US" dirty="0" smtClean="0">
                <a:solidFill>
                  <a:schemeClr val="bg1"/>
                </a:solidFill>
              </a:rPr>
              <a:t>, G. </a:t>
            </a:r>
            <a:r>
              <a:rPr lang="en-US" dirty="0" err="1" smtClean="0">
                <a:solidFill>
                  <a:schemeClr val="bg1"/>
                </a:solidFill>
              </a:rPr>
              <a:t>Papotti</a:t>
            </a:r>
            <a:r>
              <a:rPr lang="en-US" dirty="0" smtClean="0">
                <a:solidFill>
                  <a:schemeClr val="bg1"/>
                </a:solidFill>
              </a:rPr>
              <a:t>, E. </a:t>
            </a:r>
            <a:r>
              <a:rPr lang="en-US" dirty="0" err="1" smtClean="0">
                <a:solidFill>
                  <a:schemeClr val="bg1"/>
                </a:solidFill>
              </a:rPr>
              <a:t>Piselli</a:t>
            </a:r>
            <a:r>
              <a:rPr lang="en-US" dirty="0" smtClean="0">
                <a:solidFill>
                  <a:schemeClr val="bg1"/>
                </a:solidFill>
              </a:rPr>
              <a:t>, 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Salemme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B. </a:t>
            </a:r>
            <a:r>
              <a:rPr lang="en-US" dirty="0" err="1" smtClean="0">
                <a:solidFill>
                  <a:schemeClr val="bg1"/>
                </a:solidFill>
              </a:rPr>
              <a:t>Salvant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M.Taborelli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… and thanks to the PS complex for the preparation of the challenging beams!!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667" y="6420107"/>
            <a:ext cx="565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LIU-SPS-BD Meeting 18 June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61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01058" y="267950"/>
            <a:ext cx="7965175" cy="747654"/>
          </a:xfrm>
        </p:spPr>
        <p:txBody>
          <a:bodyPr/>
          <a:lstStyle/>
          <a:p>
            <a:r>
              <a:rPr lang="en-US" dirty="0"/>
              <a:t>Instability characterization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Low V </a:t>
            </a:r>
            <a:r>
              <a:rPr lang="en-US" dirty="0" err="1" smtClean="0"/>
              <a:t>chroma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Vertical instability at tail of batch, single bunch</a:t>
            </a:r>
            <a:endParaRPr lang="en-US" dirty="0"/>
          </a:p>
        </p:txBody>
      </p:sp>
      <p:pic>
        <p:nvPicPr>
          <p:cNvPr id="3" name="Picture 2" descr="V-instability-bb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6" t="10757" b="4472"/>
          <a:stretch/>
        </p:blipFill>
        <p:spPr>
          <a:xfrm>
            <a:off x="1539501" y="1576780"/>
            <a:ext cx="6039719" cy="51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7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01058" y="267950"/>
            <a:ext cx="7965175" cy="747654"/>
          </a:xfrm>
        </p:spPr>
        <p:txBody>
          <a:bodyPr/>
          <a:lstStyle/>
          <a:p>
            <a:r>
              <a:rPr lang="en-US" dirty="0" smtClean="0"/>
              <a:t>Instability characterization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V </a:t>
            </a:r>
            <a:r>
              <a:rPr lang="en-US" dirty="0" err="1"/>
              <a:t>chroma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Vertical instability at tail of batch, single bunch</a:t>
            </a:r>
          </a:p>
        </p:txBody>
      </p:sp>
      <p:pic>
        <p:nvPicPr>
          <p:cNvPr id="3" name="Picture 2" descr="V-instability-bb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6" t="10757" b="4472"/>
          <a:stretch/>
        </p:blipFill>
        <p:spPr>
          <a:xfrm>
            <a:off x="1539501" y="1576780"/>
            <a:ext cx="6039719" cy="5152943"/>
          </a:xfrm>
          <a:prstGeom prst="rect">
            <a:avLst/>
          </a:prstGeom>
        </p:spPr>
      </p:pic>
      <p:pic>
        <p:nvPicPr>
          <p:cNvPr id="4" name="Picture 3" descr="V-instability-tb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5" t="11420" b="5083"/>
          <a:stretch/>
        </p:blipFill>
        <p:spPr>
          <a:xfrm>
            <a:off x="1815590" y="2052429"/>
            <a:ext cx="3595117" cy="300167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6671173" y="1576780"/>
            <a:ext cx="0" cy="5152943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696157" y="3873960"/>
            <a:ext cx="975016" cy="53876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4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01058" y="267950"/>
            <a:ext cx="7965175" cy="747654"/>
          </a:xfrm>
        </p:spPr>
        <p:txBody>
          <a:bodyPr/>
          <a:lstStyle/>
          <a:p>
            <a:r>
              <a:rPr lang="en-US" dirty="0" smtClean="0"/>
              <a:t>Instability characterization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V </a:t>
            </a:r>
            <a:r>
              <a:rPr lang="en-US" dirty="0" err="1"/>
              <a:t>chroma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Vertical instability at tail of batch, single bunch</a:t>
            </a:r>
          </a:p>
        </p:txBody>
      </p:sp>
      <p:pic>
        <p:nvPicPr>
          <p:cNvPr id="7" name="lhcbpm_vertic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2000" y="1526756"/>
            <a:ext cx="6300000" cy="533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0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01058" y="267950"/>
            <a:ext cx="7965175" cy="747654"/>
          </a:xfrm>
        </p:spPr>
        <p:txBody>
          <a:bodyPr/>
          <a:lstStyle/>
          <a:p>
            <a:r>
              <a:rPr lang="en-US" dirty="0"/>
              <a:t>Instability characterization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High V </a:t>
            </a:r>
            <a:r>
              <a:rPr lang="en-US" dirty="0" err="1" smtClean="0"/>
              <a:t>chroma</a:t>
            </a:r>
            <a:r>
              <a:rPr lang="en-US" dirty="0" smtClean="0"/>
              <a:t>, zero LOF </a:t>
            </a:r>
            <a:r>
              <a:rPr lang="en-US" dirty="0" smtClean="0">
                <a:sym typeface="Wingdings"/>
              </a:rPr>
              <a:t> Horizontal</a:t>
            </a:r>
            <a:r>
              <a:rPr lang="en-US" dirty="0" smtClean="0"/>
              <a:t> instability at tail of batch, multi-bunch</a:t>
            </a:r>
            <a:endParaRPr lang="en-US" dirty="0"/>
          </a:p>
        </p:txBody>
      </p:sp>
      <p:pic>
        <p:nvPicPr>
          <p:cNvPr id="7" name="Picture 6" descr="H-instability-bb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5" t="11058" b="4852"/>
          <a:stretch/>
        </p:blipFill>
        <p:spPr>
          <a:xfrm>
            <a:off x="1467708" y="1576780"/>
            <a:ext cx="6138486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0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-instability-bb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5" t="11058" b="4852"/>
          <a:stretch/>
        </p:blipFill>
        <p:spPr>
          <a:xfrm>
            <a:off x="1467708" y="1576780"/>
            <a:ext cx="6138486" cy="5184000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01058" y="267950"/>
            <a:ext cx="7965175" cy="747654"/>
          </a:xfrm>
        </p:spPr>
        <p:txBody>
          <a:bodyPr/>
          <a:lstStyle/>
          <a:p>
            <a:r>
              <a:rPr lang="en-US" dirty="0"/>
              <a:t>Instability characterization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High V </a:t>
            </a:r>
            <a:r>
              <a:rPr lang="en-US" dirty="0" err="1" smtClean="0"/>
              <a:t>chroma</a:t>
            </a:r>
            <a:r>
              <a:rPr lang="en-US" dirty="0" smtClean="0"/>
              <a:t>, zero LOF </a:t>
            </a:r>
            <a:r>
              <a:rPr lang="en-US" dirty="0" smtClean="0">
                <a:sym typeface="Wingdings"/>
              </a:rPr>
              <a:t> Horizontal</a:t>
            </a:r>
            <a:r>
              <a:rPr lang="en-US" dirty="0" smtClean="0"/>
              <a:t> instability at tail of batch, multi-bunch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311961" y="1576780"/>
            <a:ext cx="0" cy="5152943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336945" y="3873960"/>
            <a:ext cx="975016" cy="53876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-instability-tb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5" t="10973" b="4902"/>
          <a:stretch/>
        </p:blipFill>
        <p:spPr>
          <a:xfrm>
            <a:off x="1526677" y="2193536"/>
            <a:ext cx="3587067" cy="30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4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01058" y="267950"/>
            <a:ext cx="7965175" cy="747654"/>
          </a:xfrm>
        </p:spPr>
        <p:txBody>
          <a:bodyPr/>
          <a:lstStyle/>
          <a:p>
            <a:r>
              <a:rPr lang="en-US" dirty="0"/>
              <a:t>Instability characterization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High V </a:t>
            </a:r>
            <a:r>
              <a:rPr lang="en-US" dirty="0" err="1" smtClean="0"/>
              <a:t>chroma</a:t>
            </a:r>
            <a:r>
              <a:rPr lang="en-US" dirty="0" smtClean="0"/>
              <a:t>, zero LOF </a:t>
            </a:r>
            <a:r>
              <a:rPr lang="en-US" dirty="0" smtClean="0">
                <a:sym typeface="Wingdings"/>
              </a:rPr>
              <a:t> Horizontal</a:t>
            </a:r>
            <a:r>
              <a:rPr lang="en-US" dirty="0" smtClean="0"/>
              <a:t> instability at tail of batch, multi-bunch</a:t>
            </a:r>
            <a:endParaRPr lang="en-US" dirty="0"/>
          </a:p>
        </p:txBody>
      </p:sp>
      <p:pic>
        <p:nvPicPr>
          <p:cNvPr id="6" name="movi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2000" y="1526756"/>
            <a:ext cx="6300000" cy="533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01058" y="267950"/>
            <a:ext cx="7965175" cy="747654"/>
          </a:xfrm>
        </p:spPr>
        <p:txBody>
          <a:bodyPr/>
          <a:lstStyle/>
          <a:p>
            <a:r>
              <a:rPr lang="en-US" dirty="0"/>
              <a:t>Instability characterization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Effect of LOF as expected from the SPS optics model</a:t>
            </a:r>
          </a:p>
          <a:p>
            <a:pPr lvl="1"/>
            <a:r>
              <a:rPr lang="en-US" dirty="0" smtClean="0"/>
              <a:t>Tune spread</a:t>
            </a:r>
          </a:p>
          <a:p>
            <a:pPr lvl="1"/>
            <a:r>
              <a:rPr lang="en-US" dirty="0" smtClean="0"/>
              <a:t>Effect on nonlinear chromaticity</a:t>
            </a:r>
            <a:endParaRPr lang="en-US" dirty="0"/>
          </a:p>
        </p:txBody>
      </p:sp>
      <p:pic>
        <p:nvPicPr>
          <p:cNvPr id="4" name="Picture 3" descr="Q20_octupo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64" y="2385949"/>
            <a:ext cx="4691805" cy="3740872"/>
          </a:xfrm>
          <a:prstGeom prst="rect">
            <a:avLst/>
          </a:prstGeom>
        </p:spPr>
      </p:pic>
      <p:pic>
        <p:nvPicPr>
          <p:cNvPr id="6" name="Picture 5" descr="Q20_octupoles_d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9994"/>
            <a:ext cx="4684458" cy="3743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3463" y="5015625"/>
            <a:ext cx="1284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With particles up to 3</a:t>
            </a:r>
            <a:r>
              <a:rPr lang="en-US" sz="1500" dirty="0" smtClean="0">
                <a:latin typeface="Symbol" charset="2"/>
                <a:cs typeface="Symbol" charset="2"/>
              </a:rPr>
              <a:t>s</a:t>
            </a:r>
            <a:endParaRPr lang="en-US" sz="1500" dirty="0">
              <a:latin typeface="Symbol" charset="2"/>
              <a:cs typeface="Symbol" charset="2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347069" y="2219193"/>
            <a:ext cx="12829" cy="3922666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46871" y="2204155"/>
            <a:ext cx="12829" cy="3922666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52669" y="6441977"/>
            <a:ext cx="116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±1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0" name="Left Brace 9"/>
          <p:cNvSpPr/>
          <p:nvPr/>
        </p:nvSpPr>
        <p:spPr>
          <a:xfrm rot="16200000">
            <a:off x="2167361" y="5306529"/>
            <a:ext cx="372046" cy="1986973"/>
          </a:xfrm>
          <a:prstGeom prst="leftBrace">
            <a:avLst>
              <a:gd name="adj1" fmla="val 35916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320535" y="2191326"/>
            <a:ext cx="12829" cy="3922666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16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KP4-Tuesd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9" y="1915487"/>
            <a:ext cx="6029516" cy="460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studies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Extended vacuum interlock threshold not again reached, but </a:t>
            </a:r>
            <a:r>
              <a:rPr lang="en-US" dirty="0" err="1" smtClean="0"/>
              <a:t>cooldown</a:t>
            </a:r>
            <a:r>
              <a:rPr lang="en-US" dirty="0" smtClean="0"/>
              <a:t> needed to move to acceleration on next day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34122" y="2334638"/>
            <a:ext cx="8338969" cy="25655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55634" y="2007952"/>
            <a:ext cx="126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4e-7 mbar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241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RI_2015W23_overview_summary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613"/>
            <a:ext cx="9144000" cy="1959429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01058" y="267950"/>
            <a:ext cx="7965175" cy="747654"/>
          </a:xfrm>
        </p:spPr>
        <p:txBody>
          <a:bodyPr/>
          <a:lstStyle/>
          <a:p>
            <a:r>
              <a:rPr lang="en-US" dirty="0"/>
              <a:t>Scrubbing run week </a:t>
            </a:r>
            <a:r>
              <a:rPr lang="en-US" dirty="0" smtClean="0"/>
              <a:t>23: </a:t>
            </a:r>
            <a:r>
              <a:rPr lang="en-US" dirty="0"/>
              <a:t>overview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4921" y="2992077"/>
            <a:ext cx="1672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</a:rPr>
              <a:t>25 ns beam, 26 </a:t>
            </a:r>
            <a:r>
              <a:rPr lang="en-GB" sz="1400" b="1" dirty="0" err="1" smtClean="0">
                <a:solidFill>
                  <a:srgbClr val="0000FF"/>
                </a:solidFill>
              </a:rPr>
              <a:t>GeV</a:t>
            </a:r>
            <a:r>
              <a:rPr lang="en-GB" sz="1400" b="1" dirty="0" smtClean="0">
                <a:solidFill>
                  <a:srgbClr val="0000FF"/>
                </a:solidFill>
              </a:rPr>
              <a:t> 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91052" y="2992077"/>
            <a:ext cx="17620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2C8447"/>
                </a:solidFill>
              </a:rPr>
              <a:t>25 ns beam, 450 </a:t>
            </a:r>
            <a:r>
              <a:rPr lang="en-GB" sz="1400" b="1" dirty="0" err="1" smtClean="0">
                <a:solidFill>
                  <a:srgbClr val="2C8447"/>
                </a:solidFill>
              </a:rPr>
              <a:t>GeV</a:t>
            </a:r>
            <a:r>
              <a:rPr lang="en-GB" sz="1400" b="1" dirty="0" smtClean="0">
                <a:solidFill>
                  <a:srgbClr val="2C8447"/>
                </a:solidFill>
              </a:rPr>
              <a:t> </a:t>
            </a:r>
            <a:endParaRPr lang="en-GB" sz="1400" dirty="0">
              <a:solidFill>
                <a:srgbClr val="2C8447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85677" y="3467477"/>
            <a:ext cx="8417995" cy="3301776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 smtClean="0"/>
              <a:t>WEDNESDAY</a:t>
            </a:r>
          </a:p>
          <a:p>
            <a:pPr>
              <a:spcBef>
                <a:spcPts val="600"/>
              </a:spcBef>
            </a:pPr>
            <a:r>
              <a:rPr lang="en-US" dirty="0" err="1" smtClean="0"/>
              <a:t>Cooldown</a:t>
            </a:r>
            <a:r>
              <a:rPr lang="en-US" dirty="0" smtClean="0"/>
              <a:t> of MKP4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ym typeface="Wingdings"/>
              </a:rPr>
              <a:t>High intensity beam acceleration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Up to 1.6e11 p/b at 450 </a:t>
            </a:r>
            <a:r>
              <a:rPr lang="en-US" dirty="0" err="1" smtClean="0"/>
              <a:t>GeV</a:t>
            </a:r>
            <a:r>
              <a:rPr lang="en-US" dirty="0" smtClean="0"/>
              <a:t> (in one batch), when injecting 2.0e11 p/b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ym typeface="Wingdings"/>
              </a:rPr>
              <a:t>Scan in number of bunches (from 12 to 72) to check longitudinal </a:t>
            </a:r>
            <a:r>
              <a:rPr lang="en-US" dirty="0" err="1" smtClean="0">
                <a:sym typeface="Wingdings"/>
              </a:rPr>
              <a:t>behaviour</a:t>
            </a:r>
            <a:endParaRPr lang="en-US" dirty="0" smtClean="0">
              <a:sym typeface="Wingdings"/>
            </a:endParaRPr>
          </a:p>
          <a:p>
            <a:pPr lvl="1">
              <a:spcBef>
                <a:spcPts val="600"/>
              </a:spcBef>
            </a:pPr>
            <a:r>
              <a:rPr lang="en-US" dirty="0" smtClean="0">
                <a:sym typeface="Wingdings"/>
              </a:rPr>
              <a:t>Longitudinal instabilities observed at several stages along the cycle (T. </a:t>
            </a:r>
            <a:r>
              <a:rPr lang="en-US" dirty="0" err="1" smtClean="0">
                <a:sym typeface="Wingdings"/>
              </a:rPr>
              <a:t>Argyropoulos</a:t>
            </a:r>
            <a:r>
              <a:rPr lang="en-US" dirty="0" smtClean="0">
                <a:sym typeface="Wingdings"/>
              </a:rPr>
              <a:t>, E. </a:t>
            </a:r>
            <a:r>
              <a:rPr lang="en-US" dirty="0" err="1" smtClean="0">
                <a:sym typeface="Wingdings"/>
              </a:rPr>
              <a:t>Shaposhnikova</a:t>
            </a:r>
            <a:r>
              <a:rPr lang="en-US" dirty="0" smtClean="0">
                <a:sym typeface="Wingdings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ym typeface="Wingdings"/>
              </a:rPr>
              <a:t>More transverse stability studies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ym typeface="Wingdings"/>
              </a:rPr>
              <a:t>Used high brightness version with new PSB working point (E. Benedetto)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ym typeface="Wingdings"/>
              </a:rPr>
              <a:t>Transverse damper set up vs. </a:t>
            </a:r>
            <a:r>
              <a:rPr lang="en-US" dirty="0" err="1" smtClean="0">
                <a:sym typeface="Wingdings"/>
              </a:rPr>
              <a:t>octupole</a:t>
            </a:r>
            <a:r>
              <a:rPr lang="en-US" dirty="0" smtClean="0">
                <a:sym typeface="Wingdings"/>
              </a:rPr>
              <a:t> settings</a:t>
            </a:r>
          </a:p>
          <a:p>
            <a:pPr>
              <a:spcBef>
                <a:spcPts val="600"/>
              </a:spcBef>
            </a:pPr>
            <a:endParaRPr lang="en-US" dirty="0" smtClean="0">
              <a:sym typeface="Wingding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644804" y="1232754"/>
            <a:ext cx="2578666" cy="17663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3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01058" y="267950"/>
            <a:ext cx="7965175" cy="747654"/>
          </a:xfrm>
        </p:spPr>
        <p:txBody>
          <a:bodyPr/>
          <a:lstStyle/>
          <a:p>
            <a:r>
              <a:rPr lang="en-US" dirty="0" smtClean="0"/>
              <a:t>Tests of acceleration of high intensity 25 ns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Acceleration of one batch with 2e11 p/b: studies by RF team</a:t>
            </a:r>
            <a:endParaRPr lang="en-US" dirty="0"/>
          </a:p>
        </p:txBody>
      </p:sp>
      <p:pic>
        <p:nvPicPr>
          <p:cNvPr id="3" name="Picture 2" descr="Screen Shot 2015-06-02 at 22.53.1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t="19496" r="22834" b="10433"/>
          <a:stretch/>
        </p:blipFill>
        <p:spPr>
          <a:xfrm>
            <a:off x="1320443" y="1706083"/>
            <a:ext cx="6608649" cy="498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0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01058" y="267950"/>
            <a:ext cx="7965175" cy="747654"/>
          </a:xfrm>
        </p:spPr>
        <p:txBody>
          <a:bodyPr>
            <a:normAutofit/>
          </a:bodyPr>
          <a:lstStyle/>
          <a:p>
            <a:r>
              <a:rPr lang="en-US" dirty="0"/>
              <a:t>Scrubbing run week </a:t>
            </a:r>
            <a:r>
              <a:rPr lang="en-US" dirty="0" smtClean="0"/>
              <a:t>23: integrated beam dose</a:t>
            </a:r>
            <a:endParaRPr lang="en-US" dirty="0"/>
          </a:p>
        </p:txBody>
      </p:sp>
      <p:pic>
        <p:nvPicPr>
          <p:cNvPr id="2" name="Picture 1" descr="SR_2015W16_2014W45n50_integrated_bct_W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426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58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Scrubbing run week </a:t>
            </a:r>
            <a:r>
              <a:rPr lang="en-US" dirty="0" smtClean="0"/>
              <a:t>25: </a:t>
            </a:r>
            <a:r>
              <a:rPr lang="en-US" dirty="0"/>
              <a:t>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R_2015W25_overview_summary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588"/>
            <a:ext cx="9144000" cy="19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69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Scrubbing run week </a:t>
            </a:r>
            <a:r>
              <a:rPr lang="en-US" dirty="0" smtClean="0"/>
              <a:t>25: </a:t>
            </a:r>
            <a:r>
              <a:rPr lang="en-US" dirty="0"/>
              <a:t>overview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85677" y="3467477"/>
            <a:ext cx="8417995" cy="3301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000" indent="-187200" algn="l" defTabSz="457200" rtl="0" eaLnBrk="1" latinLnBrk="0" hangingPunct="1">
              <a:spcBef>
                <a:spcPts val="1600"/>
              </a:spcBef>
              <a:spcAft>
                <a:spcPts val="400"/>
              </a:spcAft>
              <a:buClr>
                <a:srgbClr val="0055A0"/>
              </a:buClr>
              <a:buFont typeface="Arial"/>
              <a:buChar char="•"/>
              <a:defRPr sz="1700" b="1" kern="1200">
                <a:solidFill>
                  <a:srgbClr val="0055A0"/>
                </a:solidFill>
                <a:latin typeface="Arial"/>
                <a:ea typeface="+mn-ea"/>
                <a:cs typeface="Arial"/>
              </a:defRPr>
            </a:lvl1pPr>
            <a:lvl2pPr marL="381600" indent="-1944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Arial"/>
              <a:buChar char="•"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94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100000"/>
              <a:buFont typeface="Lucida Grande"/>
              <a:buChar char="−"/>
              <a:defRPr sz="1500" kern="1200">
                <a:solidFill>
                  <a:srgbClr val="191919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/>
              <a:buNone/>
            </a:pPr>
            <a:r>
              <a:rPr lang="en-US" dirty="0" smtClean="0"/>
              <a:t>TUESDAY</a:t>
            </a:r>
          </a:p>
          <a:p>
            <a:pPr>
              <a:spcBef>
                <a:spcPts val="600"/>
              </a:spcBef>
            </a:pPr>
            <a:r>
              <a:rPr lang="en-US" dirty="0"/>
              <a:t>High intensity LHC beam (4 batches 72b) at 26 </a:t>
            </a:r>
            <a:r>
              <a:rPr lang="en-US" dirty="0" err="1"/>
              <a:t>GeV</a:t>
            </a:r>
            <a:r>
              <a:rPr lang="en-US" dirty="0"/>
              <a:t>/c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Recovered beam performance from previous </a:t>
            </a:r>
            <a:r>
              <a:rPr lang="en-US" dirty="0" smtClean="0"/>
              <a:t>scrubbing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ym typeface="Wingdings"/>
              </a:rPr>
              <a:t>COLDEX moved in to take data in parallel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ym typeface="Wingdings"/>
              </a:rPr>
              <a:t>Transverse damper set up after software updates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ym typeface="Wingdings"/>
              </a:rPr>
              <a:t>Heating of the MKP4 kicker</a:t>
            </a:r>
          </a:p>
          <a:p>
            <a:pPr lvl="1">
              <a:spcBef>
                <a:spcPts val="600"/>
              </a:spcBef>
            </a:pPr>
            <a:r>
              <a:rPr lang="en-US" smtClean="0">
                <a:sym typeface="Wingdings"/>
              </a:rPr>
              <a:t>Mini flash</a:t>
            </a:r>
            <a:r>
              <a:rPr lang="en-US" dirty="0" smtClean="0">
                <a:sym typeface="Wingdings"/>
              </a:rPr>
              <a:t>-over on MKP4 during the night</a:t>
            </a:r>
          </a:p>
        </p:txBody>
      </p:sp>
      <p:pic>
        <p:nvPicPr>
          <p:cNvPr id="6" name="Picture 5" descr="SR_2015W25_overview_summary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588"/>
            <a:ext cx="9144000" cy="19594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04921" y="2992077"/>
            <a:ext cx="1672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</a:rPr>
              <a:t>25 ns beam, 26 </a:t>
            </a:r>
            <a:r>
              <a:rPr lang="en-GB" sz="1400" b="1" dirty="0" err="1" smtClean="0">
                <a:solidFill>
                  <a:srgbClr val="0000FF"/>
                </a:solidFill>
              </a:rPr>
              <a:t>GeV</a:t>
            </a:r>
            <a:r>
              <a:rPr lang="en-GB" sz="1400" b="1" dirty="0" smtClean="0">
                <a:solidFill>
                  <a:srgbClr val="0000FF"/>
                </a:solidFill>
              </a:rPr>
              <a:t> 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35094" y="1225692"/>
            <a:ext cx="2906156" cy="17663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37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MKP4 mini flash-over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222624" y="2302065"/>
            <a:ext cx="0" cy="2581213"/>
          </a:xfrm>
          <a:prstGeom prst="line">
            <a:avLst/>
          </a:prstGeom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888429" y="2302065"/>
            <a:ext cx="0" cy="2581213"/>
          </a:xfrm>
          <a:prstGeom prst="line">
            <a:avLst/>
          </a:prstGeom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14" y="1143001"/>
            <a:ext cx="6583330" cy="54087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1564013" y="2819174"/>
            <a:ext cx="6056225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52419" y="2773814"/>
            <a:ext cx="2570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Scrubbing software interlock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43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Scrubbing run week </a:t>
            </a:r>
            <a:r>
              <a:rPr lang="en-US" dirty="0" smtClean="0"/>
              <a:t>25: </a:t>
            </a:r>
            <a:r>
              <a:rPr lang="en-US" dirty="0"/>
              <a:t>overview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85677" y="3467477"/>
            <a:ext cx="8417995" cy="3301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000" indent="-187200" algn="l" defTabSz="457200" rtl="0" eaLnBrk="1" latinLnBrk="0" hangingPunct="1">
              <a:spcBef>
                <a:spcPts val="1600"/>
              </a:spcBef>
              <a:spcAft>
                <a:spcPts val="400"/>
              </a:spcAft>
              <a:buClr>
                <a:srgbClr val="0055A0"/>
              </a:buClr>
              <a:buFont typeface="Arial"/>
              <a:buChar char="•"/>
              <a:defRPr sz="1700" b="1" kern="1200">
                <a:solidFill>
                  <a:srgbClr val="0055A0"/>
                </a:solidFill>
                <a:latin typeface="Arial"/>
                <a:ea typeface="+mn-ea"/>
                <a:cs typeface="Arial"/>
              </a:defRPr>
            </a:lvl1pPr>
            <a:lvl2pPr marL="381600" indent="-1944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Arial"/>
              <a:buChar char="•"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94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100000"/>
              <a:buFont typeface="Lucida Grande"/>
              <a:buChar char="−"/>
              <a:defRPr sz="1500" kern="1200">
                <a:solidFill>
                  <a:srgbClr val="191919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/>
              <a:buNone/>
            </a:pPr>
            <a:r>
              <a:rPr lang="en-US" dirty="0" smtClean="0"/>
              <a:t>WEDNESDAY</a:t>
            </a:r>
          </a:p>
          <a:p>
            <a:pPr>
              <a:spcBef>
                <a:spcPts val="600"/>
              </a:spcBef>
            </a:pPr>
            <a:r>
              <a:rPr lang="en-US" dirty="0" err="1"/>
              <a:t>Cooldown</a:t>
            </a:r>
            <a:r>
              <a:rPr lang="en-US" dirty="0"/>
              <a:t> of </a:t>
            </a:r>
            <a:r>
              <a:rPr lang="en-US" dirty="0" smtClean="0"/>
              <a:t>MKP4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Dedicated MDs in Linac2, PSB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Preparation of single bunch beams for </a:t>
            </a:r>
            <a:r>
              <a:rPr lang="en-US" dirty="0" err="1" smtClean="0"/>
              <a:t>HiRadMat</a:t>
            </a:r>
            <a:r>
              <a:rPr lang="en-US" dirty="0" smtClean="0"/>
              <a:t> experiment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Dedicated MD on SPS matching monitor with single bunch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 smtClean="0"/>
              <a:t>High </a:t>
            </a:r>
            <a:r>
              <a:rPr lang="en-US" dirty="0"/>
              <a:t>intensity LHC beam (4 batches 72b) at 26 </a:t>
            </a:r>
            <a:r>
              <a:rPr lang="en-US" dirty="0" err="1"/>
              <a:t>GeV</a:t>
            </a:r>
            <a:r>
              <a:rPr lang="en-US" dirty="0"/>
              <a:t>/</a:t>
            </a:r>
            <a:r>
              <a:rPr lang="en-US" dirty="0" smtClean="0"/>
              <a:t>c in the night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Enhanced </a:t>
            </a:r>
            <a:r>
              <a:rPr lang="en-US" dirty="0" err="1" smtClean="0"/>
              <a:t>ecloud</a:t>
            </a:r>
            <a:r>
              <a:rPr lang="en-US" dirty="0" smtClean="0"/>
              <a:t> with increased RF voltage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Measurements of </a:t>
            </a:r>
            <a:r>
              <a:rPr lang="en-US" dirty="0" err="1" smtClean="0"/>
              <a:t>ecloud</a:t>
            </a:r>
            <a:r>
              <a:rPr lang="en-US" dirty="0" smtClean="0"/>
              <a:t> monitors for different magnetic field settings</a:t>
            </a:r>
          </a:p>
          <a:p>
            <a:pPr lvl="1">
              <a:spcBef>
                <a:spcPts val="600"/>
              </a:spcBef>
            </a:pPr>
            <a:endParaRPr lang="en-US" dirty="0"/>
          </a:p>
        </p:txBody>
      </p:sp>
      <p:pic>
        <p:nvPicPr>
          <p:cNvPr id="6" name="Picture 5" descr="SR_2015W25_overview_summary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588"/>
            <a:ext cx="9144000" cy="19594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04921" y="2992077"/>
            <a:ext cx="1672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</a:rPr>
              <a:t>25 ns beam, 26 </a:t>
            </a:r>
            <a:r>
              <a:rPr lang="en-GB" sz="1400" b="1" dirty="0" err="1" smtClean="0">
                <a:solidFill>
                  <a:srgbClr val="0000FF"/>
                </a:solidFill>
              </a:rPr>
              <a:t>GeV</a:t>
            </a:r>
            <a:r>
              <a:rPr lang="en-GB" sz="1400" b="1" dirty="0" smtClean="0">
                <a:solidFill>
                  <a:srgbClr val="0000FF"/>
                </a:solidFill>
              </a:rPr>
              <a:t> 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780341" y="1225692"/>
            <a:ext cx="2906156" cy="17663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73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Enhanced </a:t>
            </a:r>
            <a:r>
              <a:rPr lang="en-US" dirty="0" err="1" smtClean="0"/>
              <a:t>ecloud</a:t>
            </a:r>
            <a:r>
              <a:rPr lang="en-US" dirty="0" smtClean="0"/>
              <a:t> by increased RF voltage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8" t="4851" r="388" b="1777"/>
          <a:stretch/>
        </p:blipFill>
        <p:spPr>
          <a:xfrm>
            <a:off x="1001058" y="1688754"/>
            <a:ext cx="6749859" cy="476383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222624" y="2302065"/>
            <a:ext cx="0" cy="2581213"/>
          </a:xfrm>
          <a:prstGeom prst="line">
            <a:avLst/>
          </a:prstGeom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888429" y="2302065"/>
            <a:ext cx="0" cy="2581213"/>
          </a:xfrm>
          <a:prstGeom prst="line">
            <a:avLst/>
          </a:prstGeom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580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 to determine amount of un-captured beam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9899"/>
            <a:ext cx="5158057" cy="4363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571" y="987810"/>
            <a:ext cx="3944549" cy="51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35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MKP4 heating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16_MKP_press_temp_ev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64" y="979277"/>
            <a:ext cx="6951120" cy="595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03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Scrubbing run week </a:t>
            </a:r>
            <a:r>
              <a:rPr lang="en-US" dirty="0" smtClean="0"/>
              <a:t>25: </a:t>
            </a:r>
            <a:r>
              <a:rPr lang="en-US" dirty="0"/>
              <a:t>overview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85677" y="3467477"/>
            <a:ext cx="8417995" cy="3301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000" indent="-187200" algn="l" defTabSz="457200" rtl="0" eaLnBrk="1" latinLnBrk="0" hangingPunct="1">
              <a:spcBef>
                <a:spcPts val="1600"/>
              </a:spcBef>
              <a:spcAft>
                <a:spcPts val="400"/>
              </a:spcAft>
              <a:buClr>
                <a:srgbClr val="0055A0"/>
              </a:buClr>
              <a:buFont typeface="Arial"/>
              <a:buChar char="•"/>
              <a:defRPr sz="1700" b="1" kern="1200">
                <a:solidFill>
                  <a:srgbClr val="0055A0"/>
                </a:solidFill>
                <a:latin typeface="Arial"/>
                <a:ea typeface="+mn-ea"/>
                <a:cs typeface="Arial"/>
              </a:defRPr>
            </a:lvl1pPr>
            <a:lvl2pPr marL="381600" indent="-1944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Arial"/>
              <a:buChar char="•"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94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100000"/>
              <a:buFont typeface="Lucida Grande"/>
              <a:buChar char="−"/>
              <a:defRPr sz="1500" kern="1200">
                <a:solidFill>
                  <a:srgbClr val="191919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/>
              <a:buNone/>
            </a:pPr>
            <a:r>
              <a:rPr lang="en-US" dirty="0" smtClean="0"/>
              <a:t>THURSDAY</a:t>
            </a:r>
          </a:p>
          <a:p>
            <a:pPr>
              <a:spcBef>
                <a:spcPts val="600"/>
              </a:spcBef>
            </a:pPr>
            <a:r>
              <a:rPr lang="en-US" dirty="0" err="1"/>
              <a:t>Cooldown</a:t>
            </a:r>
            <a:r>
              <a:rPr lang="en-US" dirty="0"/>
              <a:t> of </a:t>
            </a:r>
            <a:r>
              <a:rPr lang="en-US" dirty="0" smtClean="0"/>
              <a:t>MKP4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Setup of 200 MHz Feed-forward with 25ns nominal beam dumped at 100 </a:t>
            </a:r>
            <a:r>
              <a:rPr lang="en-US" dirty="0" err="1" smtClean="0"/>
              <a:t>ms</a:t>
            </a:r>
            <a:endParaRPr lang="en-US" dirty="0" smtClean="0"/>
          </a:p>
          <a:p>
            <a:pPr lvl="1">
              <a:spcBef>
                <a:spcPts val="600"/>
              </a:spcBef>
            </a:pPr>
            <a:r>
              <a:rPr lang="en-US" dirty="0" smtClean="0"/>
              <a:t>Coast at 270 </a:t>
            </a:r>
            <a:r>
              <a:rPr lang="en-US" dirty="0" err="1" smtClean="0"/>
              <a:t>GeV</a:t>
            </a:r>
            <a:r>
              <a:rPr lang="en-US" dirty="0" smtClean="0"/>
              <a:t> with single bunch to test UA9 equipment</a:t>
            </a:r>
          </a:p>
          <a:p>
            <a:pPr lvl="1">
              <a:spcBef>
                <a:spcPts val="600"/>
              </a:spcBef>
            </a:pPr>
            <a:r>
              <a:rPr lang="en-US" dirty="0" err="1" smtClean="0"/>
              <a:t>HiRadMat</a:t>
            </a:r>
            <a:r>
              <a:rPr lang="en-US" dirty="0" smtClean="0"/>
              <a:t> with single bunches in the pipeline</a:t>
            </a:r>
            <a:endParaRPr lang="en-US" dirty="0"/>
          </a:p>
        </p:txBody>
      </p:sp>
      <p:pic>
        <p:nvPicPr>
          <p:cNvPr id="6" name="Picture 5" descr="SR_2015W25_overview_summary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588"/>
            <a:ext cx="9144000" cy="19594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04921" y="2992077"/>
            <a:ext cx="1672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</a:rPr>
              <a:t>25 ns beam, 26 </a:t>
            </a:r>
            <a:r>
              <a:rPr lang="en-GB" sz="1400" b="1" dirty="0" err="1" smtClean="0">
                <a:solidFill>
                  <a:srgbClr val="0000FF"/>
                </a:solidFill>
              </a:rPr>
              <a:t>GeV</a:t>
            </a:r>
            <a:r>
              <a:rPr lang="en-GB" sz="1400" b="1" dirty="0" smtClean="0">
                <a:solidFill>
                  <a:srgbClr val="0000FF"/>
                </a:solidFill>
              </a:rPr>
              <a:t> 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83344" y="1225692"/>
            <a:ext cx="2906156" cy="17663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97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3200" y="1143000"/>
            <a:ext cx="8763034" cy="5078425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Scrubbing </a:t>
            </a:r>
            <a:r>
              <a:rPr lang="en-GB" dirty="0">
                <a:solidFill>
                  <a:schemeClr val="tx2"/>
                </a:solidFill>
              </a:rPr>
              <a:t>Run in </a:t>
            </a:r>
            <a:r>
              <a:rPr lang="en-GB" dirty="0" smtClean="0">
                <a:solidFill>
                  <a:schemeClr val="tx2"/>
                </a:solidFill>
              </a:rPr>
              <a:t>Week 23 </a:t>
            </a:r>
            <a:r>
              <a:rPr lang="en-GB" dirty="0">
                <a:solidFill>
                  <a:schemeClr val="tx2"/>
                </a:solidFill>
              </a:rPr>
              <a:t>carried out mainly with high intensity </a:t>
            </a:r>
            <a:r>
              <a:rPr lang="en-GB" dirty="0" smtClean="0">
                <a:solidFill>
                  <a:schemeClr val="tx2"/>
                </a:solidFill>
              </a:rPr>
              <a:t>beams for miscellaneous studies </a:t>
            </a:r>
            <a:r>
              <a:rPr lang="en-GB" dirty="0">
                <a:solidFill>
                  <a:schemeClr val="tx2"/>
                </a:solidFill>
              </a:rPr>
              <a:t>(~</a:t>
            </a:r>
            <a:r>
              <a:rPr lang="en-GB" dirty="0" smtClean="0">
                <a:solidFill>
                  <a:schemeClr val="tx2"/>
                </a:solidFill>
              </a:rPr>
              <a:t>2e11 p/b)</a:t>
            </a:r>
          </a:p>
          <a:p>
            <a:pPr lvl="1"/>
            <a:r>
              <a:rPr lang="en-GB" dirty="0" smtClean="0"/>
              <a:t>Recovery of </a:t>
            </a:r>
            <a:r>
              <a:rPr lang="en-GB" dirty="0"/>
              <a:t>beam </a:t>
            </a:r>
            <a:r>
              <a:rPr lang="en-GB" dirty="0" smtClean="0"/>
              <a:t>quality from previous scrubbing run </a:t>
            </a:r>
            <a:r>
              <a:rPr lang="en-GB" dirty="0"/>
              <a:t>achieved </a:t>
            </a:r>
            <a:r>
              <a:rPr lang="en-GB" dirty="0" smtClean="0"/>
              <a:t>(but lifetime still quite poor)</a:t>
            </a:r>
          </a:p>
          <a:p>
            <a:pPr lvl="1"/>
            <a:r>
              <a:rPr lang="en-GB" dirty="0" smtClean="0"/>
              <a:t>BCMS beams (~1.7e11 ppb) were tested -&gt; better beam quality preservation </a:t>
            </a:r>
            <a:r>
              <a:rPr lang="en-GB" dirty="0" err="1" smtClean="0"/>
              <a:t>wrt</a:t>
            </a:r>
            <a:r>
              <a:rPr lang="en-GB" dirty="0" smtClean="0"/>
              <a:t> standard beam with same bunch pattern</a:t>
            </a:r>
          </a:p>
          <a:p>
            <a:pPr lvl="1"/>
            <a:r>
              <a:rPr lang="en-GB" dirty="0"/>
              <a:t>Horizontal higher order mode coupled bunch instability appearing to be the main limiting factor</a:t>
            </a:r>
          </a:p>
          <a:p>
            <a:pPr lvl="2"/>
            <a:r>
              <a:rPr lang="en-GB" dirty="0"/>
              <a:t>Could be stabilized using </a:t>
            </a:r>
            <a:r>
              <a:rPr lang="en-GB" dirty="0" err="1"/>
              <a:t>octupoles</a:t>
            </a:r>
            <a:endParaRPr lang="en-GB" dirty="0"/>
          </a:p>
          <a:p>
            <a:pPr lvl="1"/>
            <a:r>
              <a:rPr lang="en-GB" dirty="0" smtClean="0"/>
              <a:t>Tests of acceleration of high intensity 25 ns beam and longitudinal stability checks</a:t>
            </a:r>
          </a:p>
          <a:p>
            <a:r>
              <a:rPr lang="en-GB" dirty="0">
                <a:solidFill>
                  <a:schemeClr val="tx2"/>
                </a:solidFill>
              </a:rPr>
              <a:t>Scrubbing Run in Week </a:t>
            </a:r>
            <a:r>
              <a:rPr lang="en-GB" dirty="0" smtClean="0">
                <a:solidFill>
                  <a:schemeClr val="tx2"/>
                </a:solidFill>
              </a:rPr>
              <a:t>25 </a:t>
            </a:r>
            <a:r>
              <a:rPr lang="en-GB" dirty="0" err="1" smtClean="0">
                <a:solidFill>
                  <a:schemeClr val="tx2"/>
                </a:solidFill>
              </a:rPr>
              <a:t>ongoing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mainly with high intensity beams </a:t>
            </a:r>
            <a:r>
              <a:rPr lang="en-GB" dirty="0" smtClean="0">
                <a:solidFill>
                  <a:schemeClr val="tx2"/>
                </a:solidFill>
              </a:rPr>
              <a:t>(</a:t>
            </a:r>
            <a:r>
              <a:rPr lang="en-GB" dirty="0">
                <a:solidFill>
                  <a:schemeClr val="tx2"/>
                </a:solidFill>
              </a:rPr>
              <a:t>~2e11 p/b)</a:t>
            </a:r>
          </a:p>
          <a:p>
            <a:pPr lvl="1">
              <a:spcBef>
                <a:spcPts val="600"/>
              </a:spcBef>
            </a:pPr>
            <a:r>
              <a:rPr lang="en-GB" sz="1600" dirty="0" smtClean="0">
                <a:solidFill>
                  <a:srgbClr val="000000"/>
                </a:solidFill>
              </a:rPr>
              <a:t>COLDEX moved in and taking data in parallel</a:t>
            </a:r>
          </a:p>
          <a:p>
            <a:pPr lvl="1">
              <a:spcBef>
                <a:spcPts val="600"/>
              </a:spcBef>
            </a:pPr>
            <a:r>
              <a:rPr lang="en-GB" sz="1600" dirty="0">
                <a:solidFill>
                  <a:srgbClr val="000000"/>
                </a:solidFill>
              </a:rPr>
              <a:t>Performing beam qualification studies with high intensity beam</a:t>
            </a:r>
          </a:p>
          <a:p>
            <a:pPr lvl="1">
              <a:spcBef>
                <a:spcPts val="600"/>
              </a:spcBef>
            </a:pPr>
            <a:r>
              <a:rPr lang="en-GB" sz="1600" dirty="0" smtClean="0">
                <a:solidFill>
                  <a:srgbClr val="000000"/>
                </a:solidFill>
              </a:rPr>
              <a:t>Quickly reached extended MKP4 interlock level </a:t>
            </a:r>
          </a:p>
          <a:p>
            <a:pPr lvl="1">
              <a:spcBef>
                <a:spcPts val="600"/>
              </a:spcBef>
            </a:pPr>
            <a:r>
              <a:rPr lang="en-GB" sz="1600" dirty="0" smtClean="0">
                <a:solidFill>
                  <a:srgbClr val="000000"/>
                </a:solidFill>
              </a:rPr>
              <a:t>Using the MKP4 </a:t>
            </a:r>
            <a:r>
              <a:rPr lang="en-GB" sz="1600" dirty="0">
                <a:solidFill>
                  <a:srgbClr val="000000"/>
                </a:solidFill>
              </a:rPr>
              <a:t>cool-down </a:t>
            </a:r>
            <a:r>
              <a:rPr lang="en-GB" sz="1600" dirty="0" smtClean="0">
                <a:solidFill>
                  <a:srgbClr val="000000"/>
                </a:solidFill>
              </a:rPr>
              <a:t>time to perform dedicated MDs and </a:t>
            </a:r>
            <a:r>
              <a:rPr lang="en-GB" sz="1600" dirty="0" err="1" smtClean="0">
                <a:solidFill>
                  <a:srgbClr val="000000"/>
                </a:solidFill>
              </a:rPr>
              <a:t>HiRadMat</a:t>
            </a:r>
            <a:r>
              <a:rPr lang="en-GB" sz="1600" dirty="0" smtClean="0">
                <a:solidFill>
                  <a:srgbClr val="000000"/>
                </a:solidFill>
              </a:rPr>
              <a:t> preparation with single bunches</a:t>
            </a:r>
          </a:p>
          <a:p>
            <a:pPr lvl="1">
              <a:spcBef>
                <a:spcPts val="600"/>
              </a:spcBef>
            </a:pPr>
            <a:r>
              <a:rPr lang="en-GB" sz="1600" dirty="0" smtClean="0">
                <a:solidFill>
                  <a:srgbClr val="000000"/>
                </a:solidFill>
              </a:rPr>
              <a:t>Up next: optimization of high intensity beam to qualify presently reachable performance</a:t>
            </a:r>
          </a:p>
          <a:p>
            <a:pPr lvl="1">
              <a:spcBef>
                <a:spcPts val="600"/>
              </a:spcBef>
            </a:pPr>
            <a:endParaRPr lang="en-GB" sz="1600" dirty="0" smtClean="0">
              <a:solidFill>
                <a:srgbClr val="000000"/>
              </a:solidFill>
            </a:endParaRPr>
          </a:p>
          <a:p>
            <a:pPr lvl="1">
              <a:spcBef>
                <a:spcPts val="600"/>
              </a:spcBef>
            </a:pPr>
            <a:endParaRPr lang="en-GB" sz="1600" dirty="0" smtClean="0">
              <a:solidFill>
                <a:srgbClr val="000000"/>
              </a:solidFill>
            </a:endParaRPr>
          </a:p>
          <a:p>
            <a:pPr lvl="1">
              <a:spcBef>
                <a:spcPts val="600"/>
              </a:spcBef>
            </a:pPr>
            <a:endParaRPr lang="en-GB" sz="1600" dirty="0">
              <a:solidFill>
                <a:srgbClr val="000000"/>
              </a:solidFill>
            </a:endParaRPr>
          </a:p>
          <a:p>
            <a:pPr lvl="1">
              <a:spcBef>
                <a:spcPts val="600"/>
              </a:spcBef>
            </a:pPr>
            <a:endParaRPr lang="en-GB" dirty="0"/>
          </a:p>
          <a:p>
            <a:pPr lvl="1"/>
            <a:endParaRPr lang="en-GB" dirty="0" smtClean="0">
              <a:solidFill>
                <a:schemeClr val="tx2"/>
              </a:solidFill>
            </a:endParaRPr>
          </a:p>
          <a:p>
            <a:pPr lvl="1"/>
            <a:endParaRPr lang="en-GB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270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203200" y="4889500"/>
            <a:ext cx="8763034" cy="111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000" marR="0" lvl="0" indent="-18720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5A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Thank you for your attention!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81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I_2015W23_overview_summary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613"/>
            <a:ext cx="9144000" cy="1959429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01058" y="267950"/>
            <a:ext cx="7965175" cy="747654"/>
          </a:xfrm>
        </p:spPr>
        <p:txBody>
          <a:bodyPr/>
          <a:lstStyle/>
          <a:p>
            <a:r>
              <a:rPr lang="en-US" dirty="0"/>
              <a:t>Scrubbing run week </a:t>
            </a:r>
            <a:r>
              <a:rPr lang="en-US" dirty="0" smtClean="0"/>
              <a:t>23: </a:t>
            </a:r>
            <a:r>
              <a:rPr lang="en-US" dirty="0"/>
              <a:t>overview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4921" y="2992077"/>
            <a:ext cx="1672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</a:rPr>
              <a:t>25 ns beam, 26 </a:t>
            </a:r>
            <a:r>
              <a:rPr lang="en-GB" sz="1400" b="1" dirty="0" err="1" smtClean="0">
                <a:solidFill>
                  <a:srgbClr val="0000FF"/>
                </a:solidFill>
              </a:rPr>
              <a:t>GeV</a:t>
            </a:r>
            <a:r>
              <a:rPr lang="en-GB" sz="1400" b="1" dirty="0" smtClean="0">
                <a:solidFill>
                  <a:srgbClr val="0000FF"/>
                </a:solidFill>
              </a:rPr>
              <a:t> 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91052" y="2992077"/>
            <a:ext cx="17620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2C8447"/>
                </a:solidFill>
              </a:rPr>
              <a:t>25 ns beam, 450 </a:t>
            </a:r>
            <a:r>
              <a:rPr lang="en-GB" sz="1400" b="1" dirty="0" err="1" smtClean="0">
                <a:solidFill>
                  <a:srgbClr val="2C8447"/>
                </a:solidFill>
              </a:rPr>
              <a:t>GeV</a:t>
            </a:r>
            <a:r>
              <a:rPr lang="en-GB" sz="1400" b="1" dirty="0" smtClean="0">
                <a:solidFill>
                  <a:srgbClr val="2C8447"/>
                </a:solidFill>
              </a:rPr>
              <a:t> </a:t>
            </a:r>
            <a:endParaRPr lang="en-GB" sz="1400" dirty="0">
              <a:solidFill>
                <a:srgbClr val="2C84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72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RI_2015W23_overview_summary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613"/>
            <a:ext cx="9144000" cy="1959429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01058" y="267950"/>
            <a:ext cx="7965175" cy="747654"/>
          </a:xfrm>
        </p:spPr>
        <p:txBody>
          <a:bodyPr/>
          <a:lstStyle/>
          <a:p>
            <a:r>
              <a:rPr lang="en-US" dirty="0"/>
              <a:t>Scrubbing run week </a:t>
            </a:r>
            <a:r>
              <a:rPr lang="en-US" dirty="0" smtClean="0"/>
              <a:t>23: </a:t>
            </a:r>
            <a:r>
              <a:rPr lang="en-US" dirty="0"/>
              <a:t>overview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4921" y="2992077"/>
            <a:ext cx="1672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</a:rPr>
              <a:t>25 ns beam, 26 </a:t>
            </a:r>
            <a:r>
              <a:rPr lang="en-GB" sz="1400" b="1" dirty="0" err="1" smtClean="0">
                <a:solidFill>
                  <a:srgbClr val="0000FF"/>
                </a:solidFill>
              </a:rPr>
              <a:t>GeV</a:t>
            </a:r>
            <a:r>
              <a:rPr lang="en-GB" sz="1400" b="1" dirty="0" smtClean="0">
                <a:solidFill>
                  <a:srgbClr val="0000FF"/>
                </a:solidFill>
              </a:rPr>
              <a:t> 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91052" y="2992077"/>
            <a:ext cx="17620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2C8447"/>
                </a:solidFill>
              </a:rPr>
              <a:t>25 ns beam, 450 </a:t>
            </a:r>
            <a:r>
              <a:rPr lang="en-GB" sz="1400" b="1" dirty="0" err="1" smtClean="0">
                <a:solidFill>
                  <a:srgbClr val="2C8447"/>
                </a:solidFill>
              </a:rPr>
              <a:t>GeV</a:t>
            </a:r>
            <a:r>
              <a:rPr lang="en-GB" sz="1400" b="1" dirty="0" smtClean="0">
                <a:solidFill>
                  <a:srgbClr val="2C8447"/>
                </a:solidFill>
              </a:rPr>
              <a:t> </a:t>
            </a:r>
            <a:endParaRPr lang="en-GB" sz="1400" dirty="0">
              <a:solidFill>
                <a:srgbClr val="2C8447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85677" y="3467477"/>
            <a:ext cx="8417995" cy="3301776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 smtClean="0"/>
              <a:t>MONDAY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High intensity </a:t>
            </a:r>
            <a:r>
              <a:rPr lang="en-US" dirty="0"/>
              <a:t>LHC beam </a:t>
            </a:r>
            <a:r>
              <a:rPr lang="en-US" dirty="0" smtClean="0"/>
              <a:t>(4 </a:t>
            </a:r>
            <a:r>
              <a:rPr lang="en-US" dirty="0"/>
              <a:t>batches 72b) at 26 </a:t>
            </a:r>
            <a:r>
              <a:rPr lang="en-US" dirty="0" err="1"/>
              <a:t>GeV</a:t>
            </a:r>
            <a:r>
              <a:rPr lang="en-US" dirty="0"/>
              <a:t>/</a:t>
            </a:r>
            <a:r>
              <a:rPr lang="en-US" dirty="0" smtClean="0"/>
              <a:t>c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Recovered beam performance from previous scrubbing: it took about half a day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ym typeface="Wingdings"/>
              </a:rPr>
              <a:t>BCMS </a:t>
            </a:r>
            <a:r>
              <a:rPr lang="en-US" dirty="0" err="1">
                <a:sym typeface="Wingdings"/>
              </a:rPr>
              <a:t>vs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25 ns beam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To try to disentangle lifetime effects due to electron cloud and dynamic </a:t>
            </a:r>
            <a:r>
              <a:rPr lang="en-US" dirty="0" smtClean="0"/>
              <a:t>aperture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Compared trains of 48 bunches of standard beam with BCMS beam</a:t>
            </a:r>
          </a:p>
          <a:p>
            <a:pPr lvl="1">
              <a:spcBef>
                <a:spcPts val="600"/>
              </a:spcBef>
            </a:pPr>
            <a:endParaRPr lang="en-US" dirty="0" smtClean="0">
              <a:sym typeface="Wingdings"/>
            </a:endParaRPr>
          </a:p>
          <a:p>
            <a:pPr>
              <a:spcBef>
                <a:spcPts val="600"/>
              </a:spcBef>
            </a:pPr>
            <a:endParaRPr lang="en-US" dirty="0" smtClean="0">
              <a:sym typeface="Wingding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677" y="1225692"/>
            <a:ext cx="2906156" cy="17663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10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BCMS beam (1.7e11 p/b)</a:t>
            </a:r>
            <a:endParaRPr lang="en-US" dirty="0"/>
          </a:p>
        </p:txBody>
      </p:sp>
      <p:pic>
        <p:nvPicPr>
          <p:cNvPr id="7" name="Picture 6" descr="BCMS-pag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52" y="1282768"/>
            <a:ext cx="6595566" cy="494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3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35" y="1355132"/>
            <a:ext cx="6737119" cy="5614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BCMS </a:t>
            </a:r>
            <a:r>
              <a:rPr lang="en-US" dirty="0" err="1" smtClean="0"/>
              <a:t>vs</a:t>
            </a:r>
            <a:r>
              <a:rPr lang="en-US" dirty="0" smtClean="0"/>
              <a:t> 25 ns beam (1.7e11 p/b)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Standard 25 ns beam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67220" y="4363821"/>
            <a:ext cx="2399014" cy="1200329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Significant </a:t>
            </a:r>
            <a:r>
              <a:rPr lang="en-US" dirty="0" err="1" smtClean="0"/>
              <a:t>uncaptured</a:t>
            </a:r>
            <a:r>
              <a:rPr lang="en-US" dirty="0" smtClean="0"/>
              <a:t> beam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E</a:t>
            </a:r>
            <a:r>
              <a:rPr lang="en-US" dirty="0" smtClean="0"/>
              <a:t>-cloud pattern in incoherent losses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08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35" y="1355132"/>
            <a:ext cx="6737119" cy="5614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BCMS </a:t>
            </a:r>
            <a:r>
              <a:rPr lang="en-US" dirty="0" err="1" smtClean="0"/>
              <a:t>vs</a:t>
            </a:r>
            <a:r>
              <a:rPr lang="en-US" dirty="0" smtClean="0"/>
              <a:t> 25 ns beam (1.7e11 p/b)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BCMS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67219" y="4363821"/>
            <a:ext cx="2399013" cy="1200329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Better capture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Lower losses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sign of enhanced e-cloud pattern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07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 studies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Extended vacuum interlock threshold reached</a:t>
            </a:r>
          </a:p>
        </p:txBody>
      </p:sp>
      <p:pic>
        <p:nvPicPr>
          <p:cNvPr id="5" name="Picture 4" descr="MKP4-Mond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80" y="1915487"/>
            <a:ext cx="5997245" cy="458333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434122" y="2334638"/>
            <a:ext cx="8338969" cy="25655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55634" y="2007952"/>
            <a:ext cx="126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4e-7 mbar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96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RI_2015W23_overview_summary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613"/>
            <a:ext cx="9144000" cy="1959429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01058" y="267950"/>
            <a:ext cx="7965175" cy="747654"/>
          </a:xfrm>
        </p:spPr>
        <p:txBody>
          <a:bodyPr/>
          <a:lstStyle/>
          <a:p>
            <a:r>
              <a:rPr lang="en-US" dirty="0"/>
              <a:t>Scrubbing run week </a:t>
            </a:r>
            <a:r>
              <a:rPr lang="en-US" dirty="0" smtClean="0"/>
              <a:t>23: </a:t>
            </a:r>
            <a:r>
              <a:rPr lang="en-US" dirty="0"/>
              <a:t>overview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4921" y="2992077"/>
            <a:ext cx="1672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</a:rPr>
              <a:t>25 ns beam, 26 </a:t>
            </a:r>
            <a:r>
              <a:rPr lang="en-GB" sz="1400" b="1" dirty="0" err="1" smtClean="0">
                <a:solidFill>
                  <a:srgbClr val="0000FF"/>
                </a:solidFill>
              </a:rPr>
              <a:t>GeV</a:t>
            </a:r>
            <a:r>
              <a:rPr lang="en-GB" sz="1400" b="1" dirty="0" smtClean="0">
                <a:solidFill>
                  <a:srgbClr val="0000FF"/>
                </a:solidFill>
              </a:rPr>
              <a:t> 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91052" y="2992077"/>
            <a:ext cx="17620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2C8447"/>
                </a:solidFill>
              </a:rPr>
              <a:t>25 ns beam, 450 </a:t>
            </a:r>
            <a:r>
              <a:rPr lang="en-GB" sz="1400" b="1" dirty="0" err="1" smtClean="0">
                <a:solidFill>
                  <a:srgbClr val="2C8447"/>
                </a:solidFill>
              </a:rPr>
              <a:t>GeV</a:t>
            </a:r>
            <a:r>
              <a:rPr lang="en-GB" sz="1400" b="1" dirty="0" smtClean="0">
                <a:solidFill>
                  <a:srgbClr val="2C8447"/>
                </a:solidFill>
              </a:rPr>
              <a:t> </a:t>
            </a:r>
            <a:endParaRPr lang="en-GB" sz="1400" dirty="0">
              <a:solidFill>
                <a:srgbClr val="2C8447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85677" y="3467477"/>
            <a:ext cx="8417995" cy="3301776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 smtClean="0"/>
              <a:t>TUESDAY</a:t>
            </a:r>
          </a:p>
          <a:p>
            <a:pPr>
              <a:spcBef>
                <a:spcPts val="600"/>
              </a:spcBef>
            </a:pPr>
            <a:r>
              <a:rPr lang="en-US" dirty="0" err="1" smtClean="0"/>
              <a:t>Cooldown</a:t>
            </a:r>
            <a:r>
              <a:rPr lang="en-US" dirty="0" smtClean="0"/>
              <a:t> of MKP4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ym typeface="Wingdings"/>
              </a:rPr>
              <a:t>Characterization of the limiting instability (mainly with three batches)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Low vertical chromaticity and zero LOF setting </a:t>
            </a:r>
            <a:r>
              <a:rPr lang="en-US" dirty="0" smtClean="0">
                <a:sym typeface="Wingdings"/>
              </a:rPr>
              <a:t> Vertical instability, single bunch type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ym typeface="Wingdings"/>
              </a:rPr>
              <a:t>High (enough) vertical chromaticity and zero LOF setting  Horizontal instability, coupled bunch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ym typeface="Wingdings"/>
              </a:rPr>
              <a:t>High (enough) vertical chromaticity </a:t>
            </a:r>
            <a:r>
              <a:rPr lang="en-US" dirty="0" smtClean="0">
                <a:sym typeface="Wingdings"/>
              </a:rPr>
              <a:t>and </a:t>
            </a:r>
            <a:r>
              <a:rPr lang="en-US" dirty="0">
                <a:sym typeface="Wingdings"/>
              </a:rPr>
              <a:t>LOF </a:t>
            </a:r>
            <a:r>
              <a:rPr lang="en-US" dirty="0" smtClean="0">
                <a:sym typeface="Wingdings"/>
              </a:rPr>
              <a:t>setting to [0.6, 1.0]  Beam stable </a:t>
            </a:r>
            <a:endParaRPr lang="en-US" dirty="0" smtClean="0"/>
          </a:p>
          <a:p>
            <a:pPr lvl="1">
              <a:spcBef>
                <a:spcPts val="600"/>
              </a:spcBef>
            </a:pPr>
            <a:endParaRPr lang="en-US" dirty="0" smtClean="0">
              <a:sym typeface="Wingdings"/>
            </a:endParaRPr>
          </a:p>
          <a:p>
            <a:pPr>
              <a:spcBef>
                <a:spcPts val="600"/>
              </a:spcBef>
            </a:pPr>
            <a:endParaRPr lang="en-US" dirty="0" smtClean="0">
              <a:sym typeface="Wingding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04662" y="1232754"/>
            <a:ext cx="2578666" cy="17663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1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U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F9CBF856ACA24AAEEBB34BA140FF3E" ma:contentTypeVersion="0" ma:contentTypeDescription="Create a new document." ma:contentTypeScope="" ma:versionID="c5d7e59996051f9ac6be32d5bf699b4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78DAA3-781E-4C63-B60A-1375559032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8020876-BD36-40DB-A88C-45C440C0AF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1CEA53-F7A7-4673-AF39-1CE49526573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LIU_PowerPoint_Template</Template>
  <TotalTime>38592</TotalTime>
  <Words>790</Words>
  <Application>Microsoft Macintosh PowerPoint</Application>
  <PresentationFormat>On-screen Show (4:3)</PresentationFormat>
  <Paragraphs>143</Paragraphs>
  <Slides>29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LIU_PowerPoint_Template</vt:lpstr>
      <vt:lpstr>2015 SPS Scrubbing Run weeks 23 and 25</vt:lpstr>
      <vt:lpstr>Scrubbing run week 23: integrated beam dose</vt:lpstr>
      <vt:lpstr>Scrubbing run week 23: overview</vt:lpstr>
      <vt:lpstr>Scrubbing run week 23: overview</vt:lpstr>
      <vt:lpstr>BCMS beam (1.7e11 p/b)</vt:lpstr>
      <vt:lpstr>BCMS vs 25 ns beam (1.7e11 p/b)</vt:lpstr>
      <vt:lpstr>BCMS vs 25 ns beam (1.7e11 p/b)</vt:lpstr>
      <vt:lpstr>Monday studies</vt:lpstr>
      <vt:lpstr>Scrubbing run week 23: overview</vt:lpstr>
      <vt:lpstr>Instability characterization</vt:lpstr>
      <vt:lpstr>Instability characterization</vt:lpstr>
      <vt:lpstr>Instability characterization</vt:lpstr>
      <vt:lpstr>Instability characterization</vt:lpstr>
      <vt:lpstr>Instability characterization</vt:lpstr>
      <vt:lpstr>Instability characterization</vt:lpstr>
      <vt:lpstr>Instability characterization</vt:lpstr>
      <vt:lpstr>Tuesday studies</vt:lpstr>
      <vt:lpstr>Scrubbing run week 23: overview</vt:lpstr>
      <vt:lpstr>Tests of acceleration of high intensity 25 ns</vt:lpstr>
      <vt:lpstr>Scrubbing run week 25: overview</vt:lpstr>
      <vt:lpstr>Scrubbing run week 25: overview</vt:lpstr>
      <vt:lpstr>MKP4 mini flash-over</vt:lpstr>
      <vt:lpstr>Scrubbing run week 25: overview</vt:lpstr>
      <vt:lpstr>Enhanced ecloud by increased RF voltage</vt:lpstr>
      <vt:lpstr>Try to determine amount of un-captured beam </vt:lpstr>
      <vt:lpstr>MKP4 heating </vt:lpstr>
      <vt:lpstr>Scrubbing run week 25: overview</vt:lpstr>
      <vt:lpstr>Summary</vt:lpstr>
      <vt:lpstr>PowerPoint Presentation</vt:lpstr>
    </vt:vector>
  </TitlesOfParts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Cecile Noels</dc:creator>
  <cp:lastModifiedBy>Hannes Bartosik</cp:lastModifiedBy>
  <cp:revision>1443</cp:revision>
  <cp:lastPrinted>2014-12-12T07:54:18Z</cp:lastPrinted>
  <dcterms:created xsi:type="dcterms:W3CDTF">2013-04-17T22:56:34Z</dcterms:created>
  <dcterms:modified xsi:type="dcterms:W3CDTF">2015-06-20T17:54:45Z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0x010100B3F9CBF856ACA24AAEEBB34BA140FF3E</vt:lpwstr>
  </property>
</Properties>
</file>