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88" r:id="rId2"/>
    <p:sldId id="257" r:id="rId3"/>
    <p:sldId id="258" r:id="rId4"/>
    <p:sldId id="299" r:id="rId5"/>
    <p:sldId id="270" r:id="rId6"/>
    <p:sldId id="315" r:id="rId7"/>
    <p:sldId id="316" r:id="rId8"/>
    <p:sldId id="268" r:id="rId9"/>
    <p:sldId id="269" r:id="rId10"/>
    <p:sldId id="277" r:id="rId11"/>
    <p:sldId id="278" r:id="rId12"/>
    <p:sldId id="279" r:id="rId13"/>
    <p:sldId id="280" r:id="rId14"/>
    <p:sldId id="281" r:id="rId15"/>
    <p:sldId id="282" r:id="rId16"/>
    <p:sldId id="286" r:id="rId17"/>
    <p:sldId id="284" r:id="rId18"/>
    <p:sldId id="289" r:id="rId19"/>
    <p:sldId id="303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00" r:id="rId30"/>
    <p:sldId id="287" r:id="rId31"/>
    <p:sldId id="290" r:id="rId32"/>
    <p:sldId id="297" r:id="rId33"/>
    <p:sldId id="298" r:id="rId34"/>
    <p:sldId id="291" r:id="rId35"/>
    <p:sldId id="292" r:id="rId36"/>
    <p:sldId id="293" r:id="rId37"/>
    <p:sldId id="294" r:id="rId38"/>
    <p:sldId id="295" r:id="rId39"/>
    <p:sldId id="296" r:id="rId40"/>
    <p:sldId id="301" r:id="rId41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03" autoAdjust="0"/>
  </p:normalViewPr>
  <p:slideViewPr>
    <p:cSldViewPr snapToGrid="0">
      <p:cViewPr varScale="1">
        <p:scale>
          <a:sx n="105" d="100"/>
          <a:sy n="105" d="100"/>
        </p:scale>
        <p:origin x="1692" y="13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0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3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9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6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0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02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6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1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42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22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01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92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32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12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55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77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08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18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6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5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80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95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2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7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0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70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79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556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15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69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4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61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5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6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9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2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Update on longitudinal instability studies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</a:t>
            </a:r>
            <a:r>
              <a:rPr lang="en-GB" sz="3100" i="1" dirty="0" smtClean="0"/>
              <a:t>17</a:t>
            </a:r>
            <a:r>
              <a:rPr lang="en-GB" sz="3100" i="1" dirty="0" smtClean="0"/>
              <a:t>/09/2015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Lasheen, T. </a:t>
            </a:r>
            <a:r>
              <a:rPr lang="en-US" dirty="0" err="1" smtClean="0"/>
              <a:t>Argyropoulos</a:t>
            </a:r>
            <a:r>
              <a:rPr lang="en-US" dirty="0" smtClean="0"/>
              <a:t>, T. </a:t>
            </a:r>
            <a:r>
              <a:rPr lang="en-US" dirty="0" err="1" smtClean="0"/>
              <a:t>Bohl</a:t>
            </a:r>
            <a:r>
              <a:rPr lang="en-US" dirty="0" smtClean="0"/>
              <a:t>, T. Roggen, E</a:t>
            </a:r>
            <a:r>
              <a:rPr lang="en-US" dirty="0" smtClean="0"/>
              <a:t>. </a:t>
            </a:r>
            <a:r>
              <a:rPr lang="en-US" dirty="0" err="1" smtClean="0"/>
              <a:t>Shaposhnikova</a:t>
            </a:r>
            <a:r>
              <a:rPr lang="en-US" dirty="0" smtClean="0"/>
              <a:t>, J. Varela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10" y="3238210"/>
            <a:ext cx="4320000" cy="32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3" y="3238210"/>
            <a:ext cx="4320000" cy="32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Slow ramp parameters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4983" y="1012716"/>
            <a:ext cx="8204200" cy="2367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Slow r</a:t>
            </a:r>
            <a:r>
              <a:rPr lang="en-GB" sz="2400" dirty="0" smtClean="0"/>
              <a:t>amp (8.6s nominal LHC cycle)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 </a:t>
            </a:r>
            <a:r>
              <a:rPr lang="en-GB" sz="2400" dirty="0" smtClean="0"/>
              <a:t>Two RF voltage settings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 </a:t>
            </a:r>
            <a:r>
              <a:rPr lang="en-GB" sz="2000" dirty="0" smtClean="0"/>
              <a:t>Constant bucket area </a:t>
            </a:r>
            <a:r>
              <a:rPr lang="en-GB" sz="2000" b="1" dirty="0" smtClean="0">
                <a:solidFill>
                  <a:srgbClr val="0053A1"/>
                </a:solidFill>
              </a:rPr>
              <a:t>CBA</a:t>
            </a:r>
            <a:r>
              <a:rPr lang="en-GB" sz="2000" dirty="0" smtClean="0"/>
              <a:t> (acceptance 0.6eVs)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/>
              <a:t> </a:t>
            </a:r>
            <a:r>
              <a:rPr lang="en-GB" sz="2000" dirty="0" smtClean="0"/>
              <a:t>High voltage </a:t>
            </a:r>
            <a:r>
              <a:rPr lang="en-GB" sz="2000" b="1" dirty="0" smtClean="0">
                <a:solidFill>
                  <a:srgbClr val="0053A1"/>
                </a:solidFill>
              </a:rPr>
              <a:t>HV</a:t>
            </a:r>
            <a:r>
              <a:rPr lang="en-GB" sz="2000" dirty="0" smtClean="0"/>
              <a:t> (~</a:t>
            </a:r>
            <a:r>
              <a:rPr lang="en-GB" sz="2000" dirty="0" smtClean="0"/>
              <a:t>6.6MV)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/>
              <a:t> Second </a:t>
            </a:r>
            <a:r>
              <a:rPr lang="en-GB" sz="2400" dirty="0"/>
              <a:t>RF voltage set to 10% of the main RF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66085" y="3122492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1749" y="3122492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68574" y="4570633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 (V)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93343" y="4676140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 (V)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95393" y="638709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56987" y="638709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1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0" cy="30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0" cy="30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0" cy="30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b="1" dirty="0" smtClean="0"/>
                  <a:t>Max bunch length oscillations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56627" b="-77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0" cy="305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0" cy="305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0" cy="3059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0" cy="305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000" b="1" dirty="0" smtClean="0"/>
                  <a:t>Momentum at start of instability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/>
                  <a:t> vs. 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4000" b="1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46988" b="-65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96189" y="1134536"/>
            <a:ext cx="11107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Instability at flat top</a:t>
            </a:r>
            <a:endParaRPr lang="en-GB" dirty="0"/>
          </a:p>
        </p:txBody>
      </p:sp>
      <p:sp>
        <p:nvSpPr>
          <p:cNvPr id="11" name="5-Point Star 10"/>
          <p:cNvSpPr/>
          <p:nvPr/>
        </p:nvSpPr>
        <p:spPr>
          <a:xfrm>
            <a:off x="2610119" y="1372937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8275107" y="968170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22"/>
          <p:cNvSpPr/>
          <p:nvPr/>
        </p:nvSpPr>
        <p:spPr>
          <a:xfrm>
            <a:off x="1234872" y="5581547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5-Point Star 23"/>
          <p:cNvSpPr/>
          <p:nvPr/>
        </p:nvSpPr>
        <p:spPr>
          <a:xfrm>
            <a:off x="6192910" y="4181802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5484315" y="4935506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25"/>
          <p:cNvSpPr/>
          <p:nvPr/>
        </p:nvSpPr>
        <p:spPr>
          <a:xfrm>
            <a:off x="4993298" y="5696769"/>
            <a:ext cx="205615" cy="16481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-Point Star 26"/>
          <p:cNvSpPr/>
          <p:nvPr/>
        </p:nvSpPr>
        <p:spPr>
          <a:xfrm>
            <a:off x="6295717" y="2024015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0" cy="305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0" cy="305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0" cy="3059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0" cy="305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000" b="1" dirty="0" smtClean="0"/>
                  <a:t>Gain of removing flanges Group 1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4000" b="1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46988" b="-65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4" y="3828247"/>
            <a:ext cx="4079998" cy="305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8" y="3800356"/>
            <a:ext cx="4079998" cy="305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7" y="853181"/>
            <a:ext cx="4079998" cy="3059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3" y="881072"/>
            <a:ext cx="4079998" cy="305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000" b="1" dirty="0" smtClean="0"/>
                  <a:t>Gain of removing flanges Group 2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4000" b="1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46988" b="-65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0" cy="305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0" cy="305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0" cy="3059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0" cy="305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b="1" dirty="0" smtClean="0"/>
                  <a:t>Gain of removing all flanges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56627" b="-77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for single bunch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</a:t>
                </a:r>
                <a:r>
                  <a:rPr lang="en-GB" dirty="0" smtClean="0"/>
                  <a:t>The impedance reduction study for single bunch showed that</a:t>
                </a:r>
                <a:r>
                  <a:rPr lang="en-GB" dirty="0" smtClean="0"/>
                  <a:t>:</a:t>
                </a:r>
                <a:br>
                  <a:rPr lang="en-GB" dirty="0" smtClean="0"/>
                </a:br>
                <a:endParaRPr lang="en-GB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Removing the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group 1</a:t>
                </a:r>
                <a:r>
                  <a:rPr lang="en-GB" dirty="0" smtClean="0"/>
                  <a:t> of the flanges has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low effect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Removing the </a:t>
                </a:r>
                <a:r>
                  <a:rPr lang="en-GB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group 2</a:t>
                </a:r>
                <a:r>
                  <a:rPr lang="en-GB" dirty="0" smtClean="0"/>
                  <a:t> of the flanges has a </a:t>
                </a:r>
                <a:r>
                  <a:rPr lang="en-GB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significant effect (intensity gain &gt;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GB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GB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GB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Removing both groups usually sums the effect of removing group 1 and 2 independently, except in single RF and high voltage where it gets more unstable at flat top for small emittances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Conclusions are the same for the slow and the fast ramp (-&gt; extra slides).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 rotWithShape="0">
                <a:blip r:embed="rId3"/>
                <a:stretch>
                  <a:fillRect l="-1275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200" y="1580400"/>
            <a:ext cx="4587162" cy="3155469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Impedance reduction simulations: </a:t>
            </a:r>
            <a:br>
              <a:rPr lang="en-GB" sz="5400" b="1" dirty="0" smtClean="0"/>
            </a:br>
            <a:r>
              <a:rPr lang="en-GB" sz="5400" b="1" dirty="0" smtClean="0"/>
              <a:t>12 bunches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1502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Studied parameters space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Different parameters to scan: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Intensity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Emittance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Fixed parameters:</a:t>
                </a: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/>
                  <a:t>Flat </a:t>
                </a:r>
                <a:r>
                  <a:rPr lang="en-US" dirty="0" smtClean="0"/>
                  <a:t>top energy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MV</m:t>
                    </m:r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One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12 bunches, 25ns spacing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TWC200 main harmonic reduced by 20dB (feedback</a:t>
                </a:r>
                <a:r>
                  <a:rPr lang="en-US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Impedance tested in this study: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Flanges </a:t>
                </a:r>
                <a:r>
                  <a:rPr lang="en-US" dirty="0"/>
                  <a:t>(group 1)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Flanges (group 2</a:t>
                </a:r>
                <a:r>
                  <a:rPr lang="en-US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Kickers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US" dirty="0" smtClean="0"/>
                  <a:t>TWC200 and TWC800 HOMs</a:t>
                </a:r>
                <a:endParaRPr lang="en-US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 rotWithShape="0">
                <a:blip r:embed="rId3"/>
                <a:stretch>
                  <a:fillRect l="-1133" t="-2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62996" y="2500546"/>
                <a:ext cx="2251450" cy="929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GB" b="0" dirty="0" smtClean="0">
                    <a:latin typeface="Cambria Math" panose="02040503050406030204" pitchFamily="18" charset="0"/>
                  </a:rPr>
                  <a:t>Bunch distribution:</a:t>
                </a:r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96" y="2500546"/>
                <a:ext cx="2251450" cy="929742"/>
              </a:xfrm>
              <a:prstGeom prst="rect">
                <a:avLst/>
              </a:prstGeom>
              <a:blipFill rotWithShape="0">
                <a:blip r:embed="rId4"/>
                <a:stretch>
                  <a:fillRect l="-6504" t="-9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4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4" y="865721"/>
            <a:ext cx="5040000" cy="37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83" y="865721"/>
            <a:ext cx="5040000" cy="37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5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b="1" dirty="0" smtClean="0"/>
                  <a:t>Max bunch length oscillations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 smtClean="0"/>
                  <a:t>)</a:t>
                </a:r>
                <a:endParaRPr lang="en-US" sz="28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570" y="120518"/>
                <a:ext cx="9474506" cy="509927"/>
              </a:xfrm>
              <a:blipFill rotWithShape="0">
                <a:blip r:embed="rId5"/>
                <a:stretch>
                  <a:fillRect t="-56627" b="-77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233810" y="2108102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986530" y="2214545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73165" y="627317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3165" y="5809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92431" y="4704153"/>
            <a:ext cx="8204200" cy="207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GB" sz="2400" dirty="0" smtClean="0"/>
              <a:t>According to simulations, HL-LHC parameters can already be reached in double RF for 12 bunches…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 </a:t>
            </a:r>
            <a:r>
              <a:rPr lang="en-GB" sz="2400" dirty="0" smtClean="0"/>
              <a:t>To be taken into account: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 </a:t>
            </a:r>
            <a:r>
              <a:rPr lang="en-GB" sz="2000" dirty="0" smtClean="0"/>
              <a:t>12 bunches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 </a:t>
            </a:r>
            <a:r>
              <a:rPr lang="en-GB" sz="2000" dirty="0" smtClean="0"/>
              <a:t>No ramp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 </a:t>
            </a:r>
            <a:r>
              <a:rPr lang="en-GB" sz="2000" dirty="0" smtClean="0"/>
              <a:t>Simple feedback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 Effective phase and voltage of 800MHz study ongoing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296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Introduction and motivation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4570" y="852854"/>
            <a:ext cx="8607338" cy="58686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The presentation on the 06/08/2015 was dedicated the comparison of simulations using the latest impedance model, with </a:t>
            </a:r>
            <a:r>
              <a:rPr lang="en-US" dirty="0" smtClean="0"/>
              <a:t>measurements of instabilities during the ramp (single bunch, fast ramp)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This benchmark showed a good agreement in single RF.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In Double RF, the agreement between simulations and measurements relies on assumptions on the effective phase and voltage of the 800MHz system (further studies are ongoing with T. Roggen).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For this study, simulations were used to determine which impedances are the most harmful for the beam stability and for various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4" y="1182367"/>
            <a:ext cx="5040000" cy="377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1" y="1216079"/>
            <a:ext cx="5040000" cy="37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Removing the flanges (Gr1)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20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518490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556590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97551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920757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863468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859284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9161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9119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Barely no effect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757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8" cy="377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8" cy="37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Removing the flanges (Gr2)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Effect for low emittances in double RF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148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8" cy="377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8" cy="377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Removing the flanges (all)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Small effect for low emittances in double RF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037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8" cy="3779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8" cy="377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Removing the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Effect for low emittances in single RF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335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7" cy="3779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7" cy="377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Removing the kickers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Effect for both single and double RF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</a:t>
            </a:r>
            <a:r>
              <a:rPr lang="en-GB" sz="2400" dirty="0" smtClean="0"/>
              <a:t>Kickers seem to have an effect for multi-bunch, even as a broadband impedance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6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7" cy="3779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7" cy="3779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Removing the flanges and 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Important effect by removing 2 impedance sources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779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6" cy="3779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6" cy="3779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Removing the flanges and kickers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Single RF: small gain (not more than removing HOMs alone)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</a:t>
            </a:r>
            <a:r>
              <a:rPr lang="en-GB" sz="2400" dirty="0" smtClean="0"/>
              <a:t>Double RF: important gain (all stable)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247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3" y="1109215"/>
            <a:ext cx="5039996" cy="3779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2" y="1142927"/>
            <a:ext cx="5039996" cy="3779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/>
              <a:t>Removing the HOMs and kickers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Single RF: more intensity gain than removing flanges/kickers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</a:t>
            </a:r>
            <a:r>
              <a:rPr lang="en-GB" sz="2400" dirty="0" smtClean="0"/>
              <a:t>Double RF: no more gain than removing kickers alone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001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42" y="1109215"/>
            <a:ext cx="5039994" cy="3779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83" y="1142927"/>
            <a:ext cx="5039994" cy="3779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0" y="120518"/>
            <a:ext cx="9474506" cy="509927"/>
          </a:xfrm>
        </p:spPr>
        <p:txBody>
          <a:bodyPr>
            <a:noAutofit/>
          </a:bodyPr>
          <a:lstStyle/>
          <a:p>
            <a:r>
              <a:rPr lang="en-GB" b="1" dirty="0" smtClean="0"/>
              <a:t>Removing the flanges, HOMs and kickers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186568" y="2445338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666828" y="2483438"/>
            <a:ext cx="158621" cy="108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14860" y="824399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2880" y="847605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7228" y="1790316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0856" y="3786132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6853" y="1842964"/>
            <a:ext cx="72120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stable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40481" y="3838780"/>
            <a:ext cx="74445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More unstable</a:t>
            </a:r>
            <a:endParaRPr lang="en-GB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92431" y="5291399"/>
            <a:ext cx="8204200" cy="149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 The flanges, HOMs, kickers are the mai</a:t>
            </a:r>
            <a:r>
              <a:rPr lang="en-GB" sz="2400" dirty="0" smtClean="0"/>
              <a:t>n impedances driving instabilities.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</a:t>
            </a:r>
            <a:r>
              <a:rPr lang="en-GB" sz="2400" dirty="0" smtClean="0"/>
              <a:t>It is to notice that in single RF, the remaining impedances can still lead to instabilities at high intensities.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479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for multi bunch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</a:t>
                </a:r>
                <a:r>
                  <a:rPr lang="en-GB" dirty="0" smtClean="0"/>
                  <a:t>The impedance reduction study for single bunch showed that: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Removing a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single impedance </a:t>
                </a:r>
                <a:r>
                  <a:rPr lang="en-GB" dirty="0" smtClean="0"/>
                  <a:t>(flanges or HOMs or kickers) has a </a:t>
                </a:r>
                <a:r>
                  <a:rPr lang="en-GB" b="1" dirty="0" smtClean="0">
                    <a:solidFill>
                      <a:schemeClr val="accent2"/>
                    </a:solidFill>
                  </a:rPr>
                  <a:t>limited effect</a:t>
                </a:r>
                <a:r>
                  <a:rPr lang="en-GB" dirty="0" smtClean="0">
                    <a:solidFill>
                      <a:schemeClr val="accent2"/>
                    </a:solidFill>
                  </a:rPr>
                  <a:t/>
                </a:r>
                <a:br>
                  <a:rPr lang="en-GB" dirty="0" smtClean="0">
                    <a:solidFill>
                      <a:schemeClr val="accent2"/>
                    </a:solidFill>
                  </a:rPr>
                </a:br>
                <a:endParaRPr lang="en-GB" dirty="0" smtClean="0">
                  <a:solidFill>
                    <a:schemeClr val="accent2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Removing </a:t>
                </a:r>
                <a:r>
                  <a:rPr lang="en-GB" b="1" dirty="0" smtClean="0">
                    <a:solidFill>
                      <a:schemeClr val="accent6"/>
                    </a:solidFill>
                  </a:rPr>
                  <a:t>two impedances </a:t>
                </a:r>
                <a:r>
                  <a:rPr lang="en-GB" dirty="0" smtClean="0"/>
                  <a:t>has an </a:t>
                </a:r>
                <a:r>
                  <a:rPr lang="en-GB" b="1" dirty="0" smtClean="0">
                    <a:solidFill>
                      <a:schemeClr val="accent6"/>
                    </a:solidFill>
                  </a:rPr>
                  <a:t>important effect</a:t>
                </a:r>
                <a:r>
                  <a:rPr lang="en-GB" dirty="0" smtClean="0"/>
                  <a:t> for all the combinations (up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dirty="0" smtClean="0"/>
                  <a:t> ppb).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GB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b="1" dirty="0" smtClean="0"/>
                  <a:t> </a:t>
                </a:r>
                <a:r>
                  <a:rPr lang="en-GB" dirty="0" smtClean="0"/>
                  <a:t>Flanges seems more limiting in double RF, HOMs seems more limiting in single RF. As in single RF, the group 2 of the flanges seems to have more effect than the group 1.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GB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 smtClean="0"/>
                  <a:t> This shows that for multi-bunch cases (with feedback on the TWC 200MHz), the instabilities are not dominated by a single source of impedance.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 smtClean="0"/>
                  <a:t> As the impedances cannot be completely removed, simulations for more realistic cases of impedance reduction need to be done.</a:t>
                </a:r>
                <a:endParaRPr lang="en-GB" dirty="0" smtClean="0"/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 rotWithShape="0">
                <a:blip r:embed="rId3"/>
                <a:stretch>
                  <a:fillRect l="-1133" t="-2167" r="-1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4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Outlook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0131" y="1027351"/>
            <a:ext cx="8607338" cy="5426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Main impedances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Single bunch instabilities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Instability </a:t>
            </a:r>
            <a:r>
              <a:rPr lang="en-US" dirty="0" smtClean="0"/>
              <a:t>thresholds with full impedance for different cycles and voltage programs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Impedance reduction of the flanges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Multi-bunch instabilities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At flat </a:t>
            </a:r>
            <a:r>
              <a:rPr lang="en-US" dirty="0" smtClean="0"/>
              <a:t>top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12 bunches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Impedance reduction for several cases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13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Further </a:t>
            </a:r>
            <a:r>
              <a:rPr lang="en-US" b="1" dirty="0" smtClean="0"/>
              <a:t>steps and ideas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Simulations of more realistic cases for impedance reduction: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Reduction of the number of kickers (8 MKEs now, simulations planned with 6 and 4 MKEs, serigraphy of the MKP)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Impedance reduction of the vacuum flanges (shielding model for the group 2, MBA-MBA type)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Impedance reduction of the HOMs (estimation of the reduction in Q from HOM couplers)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Increase of the maximum RF voltage (needs an impedance evaluation of the reorganized cavities)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Increase in the number of bunches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Influence of the ramp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5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200" y="1580400"/>
            <a:ext cx="4587162" cy="3155469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Extra slides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5092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200" y="1580400"/>
            <a:ext cx="4587162" cy="3155469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Impedance reduction simulations: single bunch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40929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Fast ramp programs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" y="729584"/>
            <a:ext cx="3523226" cy="2642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4" y="3519485"/>
            <a:ext cx="432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49" y="3519485"/>
            <a:ext cx="4320000" cy="3240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64311" y="1019105"/>
            <a:ext cx="4565109" cy="2906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 Fast r</a:t>
            </a:r>
            <a:r>
              <a:rPr lang="en-GB" sz="2000" dirty="0" smtClean="0"/>
              <a:t>amp (LHC pilot cycle)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 </a:t>
            </a:r>
            <a:r>
              <a:rPr lang="en-GB" sz="2000" dirty="0" smtClean="0"/>
              <a:t>Two RF voltage settings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 </a:t>
            </a:r>
            <a:r>
              <a:rPr lang="en-GB" sz="1800" dirty="0" smtClean="0"/>
              <a:t>Constant bucket area </a:t>
            </a:r>
            <a:r>
              <a:rPr lang="en-GB" sz="1800" b="1" dirty="0" smtClean="0">
                <a:solidFill>
                  <a:srgbClr val="0053A1"/>
                </a:solidFill>
              </a:rPr>
              <a:t>CBA</a:t>
            </a:r>
            <a:r>
              <a:rPr lang="en-GB" sz="1800" dirty="0" smtClean="0"/>
              <a:t> (acceptance 0.5eVs)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1800" dirty="0"/>
              <a:t> </a:t>
            </a:r>
            <a:r>
              <a:rPr lang="en-GB" sz="1800" dirty="0" smtClean="0"/>
              <a:t>High voltage </a:t>
            </a:r>
            <a:r>
              <a:rPr lang="en-GB" sz="1800" b="1" dirty="0" smtClean="0">
                <a:solidFill>
                  <a:srgbClr val="0053A1"/>
                </a:solidFill>
              </a:rPr>
              <a:t>HV</a:t>
            </a:r>
            <a:r>
              <a:rPr lang="en-GB" sz="1800" dirty="0" smtClean="0"/>
              <a:t> (~7.2MV)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 </a:t>
            </a:r>
            <a:r>
              <a:rPr lang="en-GB" sz="2000" dirty="0" smtClean="0"/>
              <a:t>800MHz voltage set to 10% of the main RF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66085" y="3405956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1749" y="3405956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68574" y="4854097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 (V)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93343" y="4959604"/>
            <a:ext cx="123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Voltage (V)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95393" y="65334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756987" y="65334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54375" y="1866127"/>
            <a:ext cx="174708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Momentum (eV)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1" cy="30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1" cy="30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1" cy="30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1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b="1" dirty="0" smtClean="0"/>
                  <a:t>Max bunch length oscillations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56627" b="-77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0" cy="30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0" cy="30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0" cy="30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000" b="1" dirty="0" smtClean="0"/>
                  <a:t>Momentum at start of instability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/>
                  <a:t> vs. 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4000" b="1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46988" b="-65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96189" y="1134536"/>
            <a:ext cx="11107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Instability at flat top</a:t>
            </a:r>
            <a:endParaRPr lang="en-GB" dirty="0"/>
          </a:p>
        </p:txBody>
      </p:sp>
      <p:sp>
        <p:nvSpPr>
          <p:cNvPr id="11" name="5-Point Star 10"/>
          <p:cNvSpPr/>
          <p:nvPr/>
        </p:nvSpPr>
        <p:spPr>
          <a:xfrm>
            <a:off x="2610119" y="1916991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8275107" y="968170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22"/>
          <p:cNvSpPr/>
          <p:nvPr/>
        </p:nvSpPr>
        <p:spPr>
          <a:xfrm>
            <a:off x="1795799" y="5334630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5-Point Star 23"/>
          <p:cNvSpPr/>
          <p:nvPr/>
        </p:nvSpPr>
        <p:spPr>
          <a:xfrm>
            <a:off x="5938302" y="4067800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5446210" y="5087295"/>
            <a:ext cx="283384" cy="24779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25"/>
          <p:cNvSpPr/>
          <p:nvPr/>
        </p:nvSpPr>
        <p:spPr>
          <a:xfrm>
            <a:off x="6192910" y="5652464"/>
            <a:ext cx="205615" cy="16481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0" cy="30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0" cy="30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0" cy="30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000" b="1" dirty="0" smtClean="0"/>
                  <a:t>Gain of removing flanges Group 1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4000" b="1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46988" b="-65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0" cy="305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0" cy="305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0" cy="3059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0" cy="305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000" b="1" dirty="0" smtClean="0"/>
                  <a:t>Gain of removing flanges Group 2 (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sz="40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4000" b="1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46988" b="-65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5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" y="3828247"/>
            <a:ext cx="4080000" cy="30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7" y="3800356"/>
            <a:ext cx="4080000" cy="30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853181"/>
            <a:ext cx="4080000" cy="30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2" y="881072"/>
            <a:ext cx="4080000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b="1" dirty="0" smtClean="0"/>
                  <a:t>Gain of removing all flanges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 smtClean="0"/>
                  <a:t> vs.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10170" y="120518"/>
                <a:ext cx="9474506" cy="509927"/>
              </a:xfrm>
              <a:blipFill rotWithShape="0">
                <a:blip r:embed="rId7"/>
                <a:stretch>
                  <a:fillRect t="-56627" b="-77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39203" y="1785206"/>
            <a:ext cx="158621" cy="1082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312576" y="4696824"/>
            <a:ext cx="158621" cy="1082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196449" y="1829506"/>
            <a:ext cx="158621" cy="1082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32546" r="91432" b="34048"/>
          <a:stretch/>
        </p:blipFill>
        <p:spPr>
          <a:xfrm>
            <a:off x="4271480" y="4753571"/>
            <a:ext cx="158621" cy="10823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595" y="591571"/>
            <a:ext cx="79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CBA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0119" y="591571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HV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97162" y="2229860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1RF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7787941" y="4891134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53A1"/>
                </a:solidFill>
              </a:rPr>
              <a:t>2RF</a:t>
            </a:r>
            <a:endParaRPr lang="en-GB" sz="2800" b="1" dirty="0">
              <a:solidFill>
                <a:srgbClr val="0053A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9623" y="3913181"/>
            <a:ext cx="8376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08742" y="853181"/>
            <a:ext cx="0" cy="587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for the fast ramp cycle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RF voltage: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Beam is more stable with high voltage than constant bucket area</a:t>
                </a:r>
                <a:br>
                  <a:rPr lang="en-GB" dirty="0" smtClean="0"/>
                </a:b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GB" dirty="0"/>
                  <a:t>Influence of </a:t>
                </a:r>
                <a:r>
                  <a:rPr lang="en-GB" dirty="0" smtClean="0"/>
                  <a:t>double RF:</a:t>
                </a:r>
                <a:endParaRPr lang="en-GB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Beam is more stable with double RF than single RF during ramp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 smtClean="0"/>
                  <a:t> Beam is more stable with double </a:t>
                </a:r>
                <a:r>
                  <a:rPr lang="en-GB" dirty="0"/>
                  <a:t>RF </a:t>
                </a:r>
                <a:r>
                  <a:rPr lang="en-GB" dirty="0" smtClean="0"/>
                  <a:t>than single </a:t>
                </a:r>
                <a:r>
                  <a:rPr lang="en-GB" dirty="0"/>
                  <a:t>RF </a:t>
                </a:r>
                <a:r>
                  <a:rPr lang="en-GB" dirty="0" smtClean="0"/>
                  <a:t>after reaching flat top (except </a:t>
                </a:r>
                <a:r>
                  <a:rPr lang="en-GB" dirty="0"/>
                  <a:t>for constant bucket area, where there is a stability island around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~0.29</m:t>
                    </m:r>
                  </m:oMath>
                </a14:m>
                <a:r>
                  <a:rPr lang="en-GB" dirty="0"/>
                  <a:t>eVs</a:t>
                </a:r>
                <a:r>
                  <a:rPr lang="en-GB" dirty="0" smtClean="0"/>
                  <a:t>)</a:t>
                </a:r>
                <a:br>
                  <a:rPr lang="en-GB" dirty="0" smtClean="0"/>
                </a:b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GB" dirty="0" smtClean="0"/>
                  <a:t>Effect of removing </a:t>
                </a:r>
                <a:r>
                  <a:rPr lang="en-GB" dirty="0"/>
                  <a:t>the </a:t>
                </a:r>
                <a:r>
                  <a:rPr lang="en-GB" dirty="0" smtClean="0"/>
                  <a:t>flanges:</a:t>
                </a:r>
                <a:endParaRPr lang="en-GB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Group 1 : low effect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Group 2 : important effect (gain &gt;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Group 1 and 2 : comparable to removing group 2 only (except in single RF and high voltage for low emittance)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 rotWithShape="0">
                <a:blip r:embed="rId3"/>
                <a:stretch>
                  <a:fillRect l="-1275" t="-2374" r="-18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0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SPS Impedance model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02336" y="4828032"/>
            <a:ext cx="8741664" cy="189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400" dirty="0" smtClean="0"/>
              <a:t>Latest impedance model (J. Varela, B. </a:t>
            </a:r>
            <a:r>
              <a:rPr lang="en-US" sz="2400" dirty="0" err="1" smtClean="0"/>
              <a:t>Salvant</a:t>
            </a:r>
            <a:r>
              <a:rPr lang="en-US" sz="2400" dirty="0" smtClean="0"/>
              <a:t>, C. </a:t>
            </a:r>
            <a:r>
              <a:rPr lang="en-US" sz="2400" dirty="0" err="1" smtClean="0"/>
              <a:t>Zannini</a:t>
            </a:r>
            <a:r>
              <a:rPr lang="en-US" sz="2400" dirty="0" smtClean="0"/>
              <a:t>, D. </a:t>
            </a:r>
            <a:r>
              <a:rPr lang="en-US" sz="2400" dirty="0" err="1" smtClean="0"/>
              <a:t>Bazyl</a:t>
            </a:r>
            <a:r>
              <a:rPr lang="en-US" sz="2400" dirty="0" smtClean="0"/>
              <a:t>, P. Kramer):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 smtClean="0"/>
              <a:t>Travelling wave cavities </a:t>
            </a:r>
            <a:r>
              <a:rPr lang="en-US" b="1" dirty="0" smtClean="0"/>
              <a:t>and HOMs</a:t>
            </a:r>
            <a:endParaRPr lang="en-US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 smtClean="0"/>
              <a:t>Kickers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Vacuum flanges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i="1" dirty="0" smtClean="0"/>
              <a:t>Unshielded pumping ports</a:t>
            </a:r>
            <a:endParaRPr lang="en-US" b="1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i="1" dirty="0" smtClean="0"/>
              <a:t>BPMs</a:t>
            </a:r>
          </a:p>
          <a:p>
            <a:pPr marL="457200" lvl="1" indent="0">
              <a:buNone/>
            </a:pPr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29784" y="52746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i="1" dirty="0" smtClean="0"/>
              <a:t> Y </a:t>
            </a:r>
            <a:r>
              <a:rPr lang="en-US" i="1" dirty="0"/>
              <a:t>chambers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i="1" dirty="0"/>
              <a:t>Beam scrapers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 Resistive wall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 Space </a:t>
            </a:r>
            <a:r>
              <a:rPr lang="en-US" i="1" dirty="0" smtClean="0"/>
              <a:t>charge (flat bottom)</a:t>
            </a:r>
            <a:endParaRPr lang="en-US" i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 </a:t>
            </a:r>
            <a:r>
              <a:rPr lang="en-US" i="1" dirty="0" smtClean="0"/>
              <a:t>(ZS/MSE)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09" y="841293"/>
            <a:ext cx="6770039" cy="38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for the slow ramp cycle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RF voltage: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High voltage is more stable that constant bucket area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 smtClean="0"/>
                  <a:t> Instability island for the high voltage case around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~0.35−0.40</m:t>
                    </m:r>
                  </m:oMath>
                </a14:m>
                <a:r>
                  <a:rPr lang="en-GB" dirty="0"/>
                  <a:t>eVs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GB" dirty="0" smtClean="0"/>
                  <a:t>Double RF:</a:t>
                </a:r>
                <a:endParaRPr lang="en-GB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Double RF is more stable than Single RF (except for constant bucket area, where there is a stability island around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~0.29</m:t>
                    </m:r>
                  </m:oMath>
                </a14:m>
                <a:r>
                  <a:rPr lang="en-GB" dirty="0" smtClean="0"/>
                  <a:t>eVs)</a:t>
                </a:r>
                <a:br>
                  <a:rPr lang="en-GB" dirty="0" smtClean="0"/>
                </a:b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n-GB" dirty="0" smtClean="0"/>
                  <a:t>Effect of removing </a:t>
                </a:r>
                <a:r>
                  <a:rPr lang="en-GB" dirty="0"/>
                  <a:t>the </a:t>
                </a:r>
                <a:r>
                  <a:rPr lang="en-GB" dirty="0" smtClean="0"/>
                  <a:t>flanges:</a:t>
                </a:r>
                <a:endParaRPr lang="en-GB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Group 1 : low effect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Group 2 : important effect (gain &gt;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dirty="0"/>
                  <a:t> </a:t>
                </a:r>
                <a:r>
                  <a:rPr lang="en-GB" dirty="0" smtClean="0"/>
                  <a:t>Group 1 and 2 : comparable to removing group 2 only (except in single RF and high voltage for low emittance)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 rotWithShape="0">
                <a:blip r:embed="rId3"/>
                <a:stretch>
                  <a:fillRect l="-1275" t="-1754" r="-1062" b="-1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8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Vacuum flanges groups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0" y="1457670"/>
            <a:ext cx="5168440" cy="387633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613664" y="835370"/>
            <a:ext cx="4167038" cy="29241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Vacuum Flanges Group 1: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QD-QD enameled flanges (99)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QD-QD closed flanges (75)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Shielded pumping ports – Long QD Bellows (71)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Shielded pumping ports VVSA – Long QD Bellows (17)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BPV – QD flanges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0502" y="3759545"/>
            <a:ext cx="4140200" cy="29473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Vacuum Flanges Group 2: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QF – QF closed flange no bellows (18+2)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QF – QF closed flange (22+1+3)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BPH – QF flanges (25+12)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MBA – MBA flanges (12+2)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QF – MBA flanges (78+2)</a:t>
            </a:r>
          </a:p>
        </p:txBody>
      </p:sp>
    </p:spTree>
    <p:extLst>
      <p:ext uri="{BB962C8B-B14F-4D97-AF65-F5344CB8AC3E}">
        <p14:creationId xmlns:p14="http://schemas.microsoft.com/office/powerpoint/2010/main" val="15874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39" y="506359"/>
            <a:ext cx="6489080" cy="650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Kickers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14416" y="924270"/>
            <a:ext cx="3840480" cy="573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Kickers 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MKDH (x3)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MKDV (x2)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MKEL (x5) (</a:t>
            </a:r>
            <a:r>
              <a:rPr lang="en-US" dirty="0" err="1" smtClean="0"/>
              <a:t>serigraphed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MKES (x3) (</a:t>
            </a:r>
            <a:r>
              <a:rPr lang="en-US" dirty="0" err="1" smtClean="0"/>
              <a:t>serigraphed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MKP (x1)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MKPA (x2)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MKPC (x1)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MKQH (x1)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MKQV (x1)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56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HOMs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" y="891995"/>
            <a:ext cx="6402860" cy="48085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160140" y="6176663"/>
            <a:ext cx="6017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J. Varela </a:t>
            </a:r>
            <a:r>
              <a:rPr lang="en-GB" dirty="0"/>
              <a:t>– LIU-SPS Beam Dynamics Working </a:t>
            </a:r>
            <a:r>
              <a:rPr lang="en-GB" dirty="0" smtClean="0"/>
              <a:t>Group 06/08/2015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37862"/>
              </p:ext>
            </p:extLst>
          </p:nvPr>
        </p:nvGraphicFramePr>
        <p:xfrm>
          <a:off x="5927740" y="2777342"/>
          <a:ext cx="3168352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0.6291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260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300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867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0.6299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140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500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280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0.9142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940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0.9148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720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753270" y="2131011"/>
            <a:ext cx="16773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Example for the 2 long TWC: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5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200" y="1580400"/>
            <a:ext cx="4587162" cy="3155469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Impedance reduction simulations: single bunch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440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Studied parameters space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Different parameters to scan: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Intensity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Emittance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Different RF programs </a:t>
            </a:r>
            <a:r>
              <a:rPr lang="en-US" dirty="0" smtClean="0"/>
              <a:t>(single and </a:t>
            </a:r>
            <a:r>
              <a:rPr lang="en-US" dirty="0" smtClean="0"/>
              <a:t>double RF)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Different cycles (fast and long ramp)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Different distributions (binomial</a:t>
            </a:r>
            <a:r>
              <a:rPr lang="en-US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Impedance </a:t>
            </a:r>
            <a:r>
              <a:rPr lang="en-US" dirty="0" smtClean="0"/>
              <a:t>tested: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Flanges (group 1)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Flanges (group </a:t>
            </a:r>
            <a:r>
              <a:rPr lang="en-US" dirty="0" smtClean="0"/>
              <a:t>2</a:t>
            </a:r>
            <a:r>
              <a:rPr lang="en-US" dirty="0"/>
              <a:t>)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297273" y="2977896"/>
                <a:ext cx="2382896" cy="9297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GB" b="0" dirty="0" smtClean="0"/>
                  <a:t>Bunch distribution:</a:t>
                </a:r>
                <a:br>
                  <a:rPr lang="en-GB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273" y="2977896"/>
                <a:ext cx="2382896" cy="929742"/>
              </a:xfrm>
              <a:prstGeom prst="rect">
                <a:avLst/>
              </a:prstGeom>
              <a:blipFill rotWithShape="0">
                <a:blip r:embed="rId3"/>
                <a:stretch>
                  <a:fillRect l="-5882" t="-8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19517</TotalTime>
  <Words>1305</Words>
  <Application>Microsoft Office PowerPoint</Application>
  <PresentationFormat>On-screen Show (4:3)</PresentationFormat>
  <Paragraphs>360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Wingdings</vt:lpstr>
      <vt:lpstr>Office Theme</vt:lpstr>
      <vt:lpstr>Update on longitudinal instability studies s LIU-SPS Beam Dynamics Working Group 17/09/2015</vt:lpstr>
      <vt:lpstr>Introduction and motivation</vt:lpstr>
      <vt:lpstr>Outlook</vt:lpstr>
      <vt:lpstr>SPS Impedance model</vt:lpstr>
      <vt:lpstr>Vacuum flanges groups</vt:lpstr>
      <vt:lpstr>Kickers</vt:lpstr>
      <vt:lpstr>HOMs</vt:lpstr>
      <vt:lpstr>Impedance reduction simulations: single bunch</vt:lpstr>
      <vt:lpstr>Studied parameters space</vt:lpstr>
      <vt:lpstr>Slow ramp parameters</vt:lpstr>
      <vt:lpstr>Max bunch length oscillations (N vs. ε)</vt:lpstr>
      <vt:lpstr>Momentum at start of instability (N vs. ε)</vt:lpstr>
      <vt:lpstr>Gain of removing flanges Group 1 (N vs. ε)</vt:lpstr>
      <vt:lpstr>Gain of removing flanges Group 2 (N vs. ε)</vt:lpstr>
      <vt:lpstr>Gain of removing all flanges (N vs. ε)</vt:lpstr>
      <vt:lpstr>Conclusions for single bunch</vt:lpstr>
      <vt:lpstr>Impedance reduction simulations:  12 bunches</vt:lpstr>
      <vt:lpstr>Studied parameters space</vt:lpstr>
      <vt:lpstr>Max bunch length oscillations (N vs. ε)</vt:lpstr>
      <vt:lpstr>Removing the flanges (Gr1)</vt:lpstr>
      <vt:lpstr>Removing the flanges (Gr2)</vt:lpstr>
      <vt:lpstr>Removing the flanges (all)</vt:lpstr>
      <vt:lpstr>Removing the HOMs</vt:lpstr>
      <vt:lpstr>Removing the kickers</vt:lpstr>
      <vt:lpstr>Removing the flanges and HOMs</vt:lpstr>
      <vt:lpstr>Removing the flanges and kickers</vt:lpstr>
      <vt:lpstr>Removing the HOMs and kickers</vt:lpstr>
      <vt:lpstr>Removing the flanges, HOMs and kickers</vt:lpstr>
      <vt:lpstr>Conclusions for multi bunch</vt:lpstr>
      <vt:lpstr>Further steps and ideas</vt:lpstr>
      <vt:lpstr>Extra slides</vt:lpstr>
      <vt:lpstr>Impedance reduction simulations: single bunch</vt:lpstr>
      <vt:lpstr>Fast ramp programs</vt:lpstr>
      <vt:lpstr>Max bunch length oscillations (N vs. ε)</vt:lpstr>
      <vt:lpstr>Momentum at start of instability (N vs. ε)</vt:lpstr>
      <vt:lpstr>Gain of removing flanges Group 1 (N vs. ε)</vt:lpstr>
      <vt:lpstr>Gain of removing flanges Group 2 (N vs. ε)</vt:lpstr>
      <vt:lpstr>Gain of removing all flanges (N vs. ε)</vt:lpstr>
      <vt:lpstr>Conclusions for the fast ramp cycle</vt:lpstr>
      <vt:lpstr>Conclusions for the slow ramp cycle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2662</cp:revision>
  <cp:lastPrinted>2015-09-17T13:23:21Z</cp:lastPrinted>
  <dcterms:created xsi:type="dcterms:W3CDTF">2014-07-23T07:54:45Z</dcterms:created>
  <dcterms:modified xsi:type="dcterms:W3CDTF">2015-09-17T13:24:45Z</dcterms:modified>
</cp:coreProperties>
</file>