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6"/>
  </p:notesMasterIdLst>
  <p:handoutMasterIdLst>
    <p:handoutMasterId r:id="rId17"/>
  </p:handoutMasterIdLst>
  <p:sldIdLst>
    <p:sldId id="275" r:id="rId2"/>
    <p:sldId id="675" r:id="rId3"/>
    <p:sldId id="670" r:id="rId4"/>
    <p:sldId id="665" r:id="rId5"/>
    <p:sldId id="598" r:id="rId6"/>
    <p:sldId id="663" r:id="rId7"/>
    <p:sldId id="664" r:id="rId8"/>
    <p:sldId id="672" r:id="rId9"/>
    <p:sldId id="674" r:id="rId10"/>
    <p:sldId id="669" r:id="rId11"/>
    <p:sldId id="673" r:id="rId12"/>
    <p:sldId id="676" r:id="rId13"/>
    <p:sldId id="280" r:id="rId14"/>
    <p:sldId id="666" r:id="rId15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C8447"/>
    <a:srgbClr val="17B4B2"/>
    <a:srgbClr val="0E3F84"/>
    <a:srgbClr val="6889AD"/>
    <a:srgbClr val="848584"/>
    <a:srgbClr val="22B6FF"/>
    <a:srgbClr val="E23FDD"/>
    <a:srgbClr val="DE33E6"/>
    <a:srgbClr val="0055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00" autoAdjust="0"/>
    <p:restoredTop sz="94639" autoAdjust="0"/>
  </p:normalViewPr>
  <p:slideViewPr>
    <p:cSldViewPr snapToGrid="0" snapToObjects="1">
      <p:cViewPr>
        <p:scale>
          <a:sx n="100" d="100"/>
          <a:sy n="100" d="100"/>
        </p:scale>
        <p:origin x="-168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16/09/15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16/09/15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578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5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5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2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96582" y="2031988"/>
            <a:ext cx="8710662" cy="3819837"/>
          </a:xfrm>
          <a:prstGeom prst="rect">
            <a:avLst/>
          </a:prstGeom>
          <a:blipFill dpi="0" rotWithShape="1">
            <a:blip r:embed="rId2">
              <a:alphaModFix amt="85000"/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3200" b="1" baseline="0">
                <a:solidFill>
                  <a:srgbClr val="0055A0"/>
                </a:solidFill>
                <a:latin typeface="+mn-lt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39750" y="1143001"/>
            <a:ext cx="8064500" cy="4857750"/>
          </a:xfrm>
        </p:spPr>
        <p:txBody>
          <a:bodyPr>
            <a:normAutofit/>
          </a:bodyPr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800" b="1">
                <a:solidFill>
                  <a:srgbClr val="0055A0"/>
                </a:solidFill>
                <a:latin typeface="+mn-lt"/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700">
                <a:latin typeface="+mn-lt"/>
              </a:defRPr>
            </a:lvl2pPr>
            <a:lvl3pPr>
              <a:spcBef>
                <a:spcPts val="0"/>
              </a:spcBef>
              <a:spcAft>
                <a:spcPts val="200"/>
              </a:spcAft>
              <a:defRPr sz="1600">
                <a:solidFill>
                  <a:srgbClr val="191919"/>
                </a:solidFill>
                <a:latin typeface="+mn-lt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342738"/>
            <a:ext cx="8701471" cy="146530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Analysis of un-captured beam loss on flat bottom</a:t>
            </a:r>
            <a:endParaRPr lang="en-US" sz="28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02667" y="3808042"/>
            <a:ext cx="8701471" cy="21563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smtClean="0">
                <a:solidFill>
                  <a:schemeClr val="bg1"/>
                </a:solidFill>
              </a:rPr>
              <a:t>Bartosik, M</a:t>
            </a:r>
            <a:r>
              <a:rPr lang="en-US" dirty="0" smtClean="0">
                <a:solidFill>
                  <a:schemeClr val="bg1"/>
                </a:solidFill>
              </a:rPr>
              <a:t>. </a:t>
            </a:r>
            <a:r>
              <a:rPr lang="en-US" dirty="0" smtClean="0">
                <a:solidFill>
                  <a:schemeClr val="bg1"/>
                </a:solidFill>
              </a:rPr>
              <a:t>Schenk for the SPS scrubbing team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667" y="6420107"/>
            <a:ext cx="5652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LIU SPS BD meeting, 17 </a:t>
            </a:r>
            <a:r>
              <a:rPr lang="en-US" dirty="0" smtClean="0"/>
              <a:t>September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" t="5662"/>
          <a:stretch/>
        </p:blipFill>
        <p:spPr>
          <a:xfrm>
            <a:off x="1145450" y="1794738"/>
            <a:ext cx="7238609" cy="47562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20775" y="2019002"/>
            <a:ext cx="2255156" cy="4021826"/>
          </a:xfrm>
          <a:prstGeom prst="rect">
            <a:avLst/>
          </a:prstGeom>
          <a:solidFill>
            <a:srgbClr val="FFC000">
              <a:alpha val="4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214551" y="1348413"/>
            <a:ext cx="20882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C000"/>
                </a:solidFill>
              </a:rPr>
              <a:t>Ramp from 26 </a:t>
            </a:r>
            <a:r>
              <a:rPr lang="en-US" sz="1600" b="1" dirty="0" err="1" smtClean="0">
                <a:solidFill>
                  <a:srgbClr val="FFC000"/>
                </a:solidFill>
              </a:rPr>
              <a:t>GeV</a:t>
            </a:r>
            <a:r>
              <a:rPr lang="en-US" sz="1600" b="1" dirty="0" smtClean="0">
                <a:solidFill>
                  <a:srgbClr val="FFC000"/>
                </a:solidFill>
              </a:rPr>
              <a:t>/c to 450 </a:t>
            </a:r>
            <a:r>
              <a:rPr lang="en-US" sz="1600" b="1" dirty="0" err="1" smtClean="0">
                <a:solidFill>
                  <a:srgbClr val="FFC000"/>
                </a:solidFill>
              </a:rPr>
              <a:t>GeV</a:t>
            </a:r>
            <a:r>
              <a:rPr lang="en-US" sz="1600" b="1" dirty="0" smtClean="0">
                <a:solidFill>
                  <a:srgbClr val="FFC000"/>
                </a:solidFill>
              </a:rPr>
              <a:t>/c.</a:t>
            </a:r>
            <a:endParaRPr lang="en-GB" sz="1600" b="1" dirty="0">
              <a:solidFill>
                <a:srgbClr val="FFC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2822" y="3452393"/>
            <a:ext cx="187204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Losses at beginning of the ramp</a:t>
            </a:r>
            <a:endParaRPr lang="en-GB" sz="1600" b="1" dirty="0"/>
          </a:p>
        </p:txBody>
      </p:sp>
      <p:cxnSp>
        <p:nvCxnSpPr>
          <p:cNvPr id="14" name="Straight Arrow Connector 13"/>
          <p:cNvCxnSpPr>
            <a:stCxn id="13" idx="0"/>
          </p:cNvCxnSpPr>
          <p:nvPr/>
        </p:nvCxnSpPr>
        <p:spPr>
          <a:xfrm flipV="1">
            <a:off x="4358847" y="2292178"/>
            <a:ext cx="804132" cy="1160215"/>
          </a:xfrm>
          <a:prstGeom prst="straightConnector1">
            <a:avLst/>
          </a:prstGeom>
          <a:ln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1001058" y="279400"/>
            <a:ext cx="7965175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5A0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/>
              <a:t>III. Losses at beginning of the ramp, </a:t>
            </a:r>
            <a:r>
              <a:rPr lang="en-US" dirty="0">
                <a:solidFill>
                  <a:srgbClr val="FF0000"/>
                </a:solidFill>
              </a:rPr>
              <a:t>W49 </a:t>
            </a:r>
            <a:r>
              <a:rPr lang="en-US" dirty="0" smtClean="0">
                <a:solidFill>
                  <a:srgbClr val="FF0000"/>
                </a:solidFill>
              </a:rPr>
              <a:t>2012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5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01058" y="279400"/>
            <a:ext cx="7965175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5A0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/>
              <a:t>III. Losses at beginning of the ramp, </a:t>
            </a:r>
            <a:r>
              <a:rPr lang="en-US" dirty="0">
                <a:solidFill>
                  <a:srgbClr val="FF0000"/>
                </a:solidFill>
              </a:rPr>
              <a:t>W49 </a:t>
            </a:r>
            <a:r>
              <a:rPr lang="en-US" dirty="0" smtClean="0">
                <a:solidFill>
                  <a:srgbClr val="FF0000"/>
                </a:solidFill>
              </a:rPr>
              <a:t>2012</a:t>
            </a:r>
            <a:endParaRPr lang="en-GB" sz="2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7084" r="8333" b="6919"/>
          <a:stretch/>
        </p:blipFill>
        <p:spPr>
          <a:xfrm>
            <a:off x="1287120" y="1007110"/>
            <a:ext cx="5193372" cy="4187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64583" r="8851" b="3056"/>
          <a:stretch/>
        </p:blipFill>
        <p:spPr>
          <a:xfrm>
            <a:off x="1283339" y="5257572"/>
            <a:ext cx="5174611" cy="1577021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578721" y="5540492"/>
            <a:ext cx="18822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5.5·10</a:t>
            </a:r>
            <a:r>
              <a:rPr lang="en-US" b="1" baseline="30000" dirty="0" smtClean="0">
                <a:solidFill>
                  <a:srgbClr val="FF0000"/>
                </a:solidFill>
              </a:rPr>
              <a:t>11 </a:t>
            </a:r>
            <a:r>
              <a:rPr lang="en-US" b="1" dirty="0">
                <a:solidFill>
                  <a:srgbClr val="FF0000"/>
                </a:solidFill>
              </a:rPr>
              <a:t>p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(6.1 </a:t>
            </a:r>
            <a:r>
              <a:rPr lang="en-US" b="1" dirty="0">
                <a:solidFill>
                  <a:srgbClr val="FF0000"/>
                </a:solidFill>
              </a:rPr>
              <a:t>%)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8721" y="1495022"/>
            <a:ext cx="18822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4.7·10</a:t>
            </a:r>
            <a:r>
              <a:rPr lang="en-US" b="1" baseline="30000" dirty="0" smtClean="0">
                <a:solidFill>
                  <a:srgbClr val="FF0000"/>
                </a:solidFill>
              </a:rPr>
              <a:t>11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(5.2 %)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8721" y="2793041"/>
            <a:ext cx="18822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5.9·10</a:t>
            </a:r>
            <a:r>
              <a:rPr lang="en-US" b="1" baseline="30000" dirty="0" smtClean="0">
                <a:solidFill>
                  <a:srgbClr val="FF0000"/>
                </a:solidFill>
              </a:rPr>
              <a:t>11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(6.5 %)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578721" y="4078440"/>
            <a:ext cx="18694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7.1·10</a:t>
            </a:r>
            <a:r>
              <a:rPr lang="en-US" b="1" baseline="30000" dirty="0" smtClean="0">
                <a:solidFill>
                  <a:srgbClr val="FF0000"/>
                </a:solidFill>
              </a:rPr>
              <a:t>11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FF0000"/>
                </a:solidFill>
              </a:rPr>
              <a:t> (7.8 %)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57952" y="957098"/>
            <a:ext cx="137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Percentage of PS</a:t>
            </a:r>
          </a:p>
          <a:p>
            <a:pPr algn="ctr"/>
            <a:r>
              <a:rPr lang="en-US" sz="1200" b="1" dirty="0"/>
              <a:t>e</a:t>
            </a:r>
            <a:r>
              <a:rPr lang="en-US" sz="1200" b="1" dirty="0" smtClean="0"/>
              <a:t>xtracted intensity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30474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01058" y="279400"/>
            <a:ext cx="7965175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5A0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 smtClean="0"/>
              <a:t>Summary and conclusions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235677"/>
            <a:ext cx="8064500" cy="52083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Amount of un-captured beam assessed with three different methods</a:t>
            </a:r>
          </a:p>
          <a:p>
            <a:pPr marL="587250" lvl="1" indent="-4000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/>
              <a:t>Tune </a:t>
            </a:r>
            <a:r>
              <a:rPr lang="en-US" dirty="0" smtClean="0"/>
              <a:t>kicker cleaning empty part of </a:t>
            </a:r>
            <a:r>
              <a:rPr lang="en-US" smtClean="0"/>
              <a:t>machine circumference</a:t>
            </a:r>
            <a:endParaRPr lang="en-US" dirty="0"/>
          </a:p>
          <a:p>
            <a:pPr marL="587250" lvl="1" indent="-4000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/>
              <a:t>Comparison of PS extracted intensity with SPS intensity step on BCT</a:t>
            </a:r>
          </a:p>
          <a:p>
            <a:pPr marL="587250" lvl="1" indent="-4000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/>
              <a:t>Losses at beginning of acceleration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About 5-6% of injected beam is not captured in SPS RF buckets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Similar in 2012 with 25ns beam nominal intensity (1.1e11 p/b) and in 2015 with 2e11 p/p injected during scrubbing runs </a:t>
            </a:r>
            <a:r>
              <a:rPr lang="en-US" dirty="0" smtClean="0">
                <a:sym typeface="Wingdings"/>
              </a:rPr>
              <a:t> mostly caused by particle distribution resulting from bunch rotation?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Losses at each injection (method II) are similar to losses at beginning of acceleration (6% of one batch correspond to ~2% of total intensity) </a:t>
            </a:r>
            <a:r>
              <a:rPr lang="en-US" dirty="0" smtClean="0">
                <a:sym typeface="Wingdings"/>
              </a:rPr>
              <a:t> corresponds mostly to 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un-captured beam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>
                <a:sym typeface="Wingdings"/>
              </a:rPr>
              <a:t>Worth to study again the usage of additional cavity for PS bunch rotation!</a:t>
            </a:r>
            <a:endParaRPr lang="en-US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 smtClean="0"/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784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01058" y="279400"/>
            <a:ext cx="7965175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5A0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 smtClean="0"/>
              <a:t>SPS and PS BCT </a:t>
            </a:r>
            <a:r>
              <a:rPr lang="en-US" dirty="0" smtClean="0"/>
              <a:t>calibration check</a:t>
            </a:r>
            <a:endParaRPr lang="en-GB" sz="2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7333" r="7179" b="3112"/>
          <a:stretch/>
        </p:blipFill>
        <p:spPr>
          <a:xfrm>
            <a:off x="1009650" y="1058542"/>
            <a:ext cx="7124700" cy="55860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70320" y="4495800"/>
            <a:ext cx="14654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(99.7 ± 3.3) %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2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01058" y="279400"/>
            <a:ext cx="7965175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5A0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 smtClean="0"/>
              <a:t>Introduction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235677"/>
            <a:ext cx="8064500" cy="52083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The aim is to quantify the </a:t>
            </a:r>
            <a:r>
              <a:rPr lang="en-US" dirty="0" smtClean="0"/>
              <a:t>amount of beam that is not contained in RF </a:t>
            </a:r>
            <a:r>
              <a:rPr lang="en-US" dirty="0" smtClean="0"/>
              <a:t>buckets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Motivated by analysis of transmission on flat bottom with high intensity 25 ns beams of the SPS scrubbing runs (see SPS review “scrubbing vs. coating” Sep. 8) …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How much of the losses are due to un-captured beam?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 smtClean="0"/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1" y="2782038"/>
            <a:ext cx="6716842" cy="383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01058" y="279400"/>
            <a:ext cx="7965175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5A0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 smtClean="0"/>
              <a:t>Introduction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1235677"/>
            <a:ext cx="8064500" cy="520837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The aim is to quantify the </a:t>
            </a:r>
            <a:r>
              <a:rPr lang="en-US" dirty="0" smtClean="0"/>
              <a:t>amount of beam that is not contained in RF </a:t>
            </a:r>
            <a:r>
              <a:rPr lang="en-US" dirty="0" smtClean="0"/>
              <a:t>buckets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Motivated by analysis of transmission on flat bottom with high intensity 25 ns beams of the SPS scrubbing runs (see SPS review “scrubbing vs. coating” Sep. 8)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US" dirty="0"/>
              <a:t>How much of the losses are due to un-captured beam?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dirty="0" smtClean="0"/>
              <a:t>The amount of un-captured beam is </a:t>
            </a:r>
            <a:r>
              <a:rPr lang="en-US" dirty="0" smtClean="0"/>
              <a:t>assessed with </a:t>
            </a:r>
            <a:r>
              <a:rPr lang="en-US" dirty="0" smtClean="0"/>
              <a:t>the three different </a:t>
            </a:r>
            <a:r>
              <a:rPr lang="en-US" dirty="0" smtClean="0"/>
              <a:t>methods</a:t>
            </a:r>
            <a:endParaRPr lang="en-US" dirty="0" smtClean="0"/>
          </a:p>
          <a:p>
            <a:pPr marL="587250" lvl="1" indent="-4000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/>
              <a:t>Dedicated experiment using the tune </a:t>
            </a:r>
            <a:r>
              <a:rPr lang="en-US" dirty="0" smtClean="0"/>
              <a:t>kicker</a:t>
            </a:r>
            <a:r>
              <a:rPr lang="en-US" dirty="0" smtClean="0"/>
              <a:t>. Set up a pulse within the window of empty RF buckets and measure the losses caused by the kick.</a:t>
            </a:r>
          </a:p>
          <a:p>
            <a:pPr marL="587250" lvl="1" indent="-4000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/>
              <a:t>By comparing PS extraction with SPS injection intensities, the amount of losses caused by the injection kick pulse can be </a:t>
            </a:r>
            <a:r>
              <a:rPr lang="en-US" dirty="0" smtClean="0"/>
              <a:t>measured (</a:t>
            </a:r>
            <a:r>
              <a:rPr lang="en-US" dirty="0" smtClean="0"/>
              <a:t>assuming that the BCTs in the PS and SPS are cross-calibrated)</a:t>
            </a:r>
            <a:r>
              <a:rPr lang="en-US" dirty="0" smtClean="0"/>
              <a:t>. </a:t>
            </a:r>
            <a:r>
              <a:rPr lang="en-US" dirty="0" smtClean="0"/>
              <a:t>It gives a rough estimate on the </a:t>
            </a:r>
            <a:r>
              <a:rPr lang="en-US" dirty="0" smtClean="0"/>
              <a:t>un-captured beam </a:t>
            </a:r>
            <a:r>
              <a:rPr lang="en-US" dirty="0" smtClean="0"/>
              <a:t>in the machine.</a:t>
            </a:r>
          </a:p>
          <a:p>
            <a:pPr marL="587250" lvl="1" indent="-4000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dirty="0" smtClean="0"/>
              <a:t>Un-captured beam causes l</a:t>
            </a:r>
            <a:r>
              <a:rPr lang="en-US" dirty="0" smtClean="0"/>
              <a:t>osses </a:t>
            </a:r>
            <a:r>
              <a:rPr lang="en-US" dirty="0"/>
              <a:t>at the beginning of </a:t>
            </a:r>
            <a:r>
              <a:rPr lang="en-US" dirty="0" smtClean="0"/>
              <a:t>the acceleration </a:t>
            </a:r>
            <a:r>
              <a:rPr lang="en-US" dirty="0" smtClean="0"/>
              <a:t>ramp. </a:t>
            </a:r>
            <a:r>
              <a:rPr lang="en-US" dirty="0" smtClean="0"/>
              <a:t>Use 2012 SPS data (taken during the LHC scrubbing run) where the nominal beam was ramped to 450 </a:t>
            </a:r>
            <a:r>
              <a:rPr lang="en-US" dirty="0" err="1" smtClean="0"/>
              <a:t>GeV</a:t>
            </a:r>
            <a:r>
              <a:rPr lang="en-US" dirty="0" smtClean="0"/>
              <a:t>/c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2911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01058" y="279400"/>
            <a:ext cx="7965175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5A0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 smtClean="0"/>
              <a:t>Un-captured beam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6" t="5670" r="2159" b="2992"/>
          <a:stretch/>
        </p:blipFill>
        <p:spPr>
          <a:xfrm>
            <a:off x="748309" y="1226820"/>
            <a:ext cx="7647382" cy="50749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5813" y="3725698"/>
            <a:ext cx="5822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/>
              <a:t>FBCT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20313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01058" y="279400"/>
            <a:ext cx="7965175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5A0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 smtClean="0"/>
              <a:t>Un-capture</a:t>
            </a:r>
            <a:r>
              <a:rPr lang="en-US" dirty="0" smtClean="0"/>
              <a:t>d beam</a:t>
            </a:r>
            <a:endParaRPr lang="en-GB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6" t="7638" r="8845"/>
          <a:stretch/>
        </p:blipFill>
        <p:spPr>
          <a:xfrm>
            <a:off x="130831" y="1222375"/>
            <a:ext cx="8882338" cy="4906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66124" y="1035050"/>
            <a:ext cx="58221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 smtClean="0"/>
              <a:t>FBCT</a:t>
            </a:r>
            <a:endParaRPr lang="en-GB" sz="1500" b="1" dirty="0"/>
          </a:p>
        </p:txBody>
      </p:sp>
    </p:spTree>
    <p:extLst>
      <p:ext uri="{BB962C8B-B14F-4D97-AF65-F5344CB8AC3E}">
        <p14:creationId xmlns:p14="http://schemas.microsoft.com/office/powerpoint/2010/main" val="343862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85800" y="4758672"/>
            <a:ext cx="3663950" cy="939930"/>
            <a:chOff x="200025" y="5565294"/>
            <a:chExt cx="3663950" cy="939930"/>
          </a:xfrm>
        </p:grpSpPr>
        <p:sp>
          <p:nvSpPr>
            <p:cNvPr id="12" name="TextBox 11"/>
            <p:cNvSpPr txBox="1"/>
            <p:nvPr/>
          </p:nvSpPr>
          <p:spPr>
            <a:xfrm>
              <a:off x="200025" y="5858893"/>
              <a:ext cx="3663950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Tune measurement kicker pulse to clean up </a:t>
              </a:r>
              <a:r>
                <a:rPr lang="en-US" b="1" dirty="0" smtClean="0">
                  <a:solidFill>
                    <a:srgbClr val="FF0000"/>
                  </a:solidFill>
                </a:rPr>
                <a:t>un-captured </a:t>
              </a:r>
              <a:r>
                <a:rPr lang="en-US" b="1" dirty="0" smtClean="0">
                  <a:solidFill>
                    <a:srgbClr val="FF0000"/>
                  </a:solidFill>
                </a:rPr>
                <a:t>particles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Right Brace 10"/>
            <p:cNvSpPr/>
            <p:nvPr/>
          </p:nvSpPr>
          <p:spPr>
            <a:xfrm rot="5400000">
              <a:off x="1924991" y="5121032"/>
              <a:ext cx="173921" cy="106244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7533" b="32356"/>
          <a:stretch/>
        </p:blipFill>
        <p:spPr>
          <a:xfrm>
            <a:off x="289239" y="2476543"/>
            <a:ext cx="5699129" cy="2243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8087" r="23553" b="17451"/>
          <a:stretch/>
        </p:blipFill>
        <p:spPr>
          <a:xfrm>
            <a:off x="3505231" y="1419226"/>
            <a:ext cx="5374159" cy="4427914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001058" y="279400"/>
            <a:ext cx="7965175" cy="742950"/>
          </a:xfrm>
        </p:spPr>
        <p:txBody>
          <a:bodyPr>
            <a:noAutofit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. Experiment with </a:t>
            </a:r>
            <a:r>
              <a:rPr lang="en-US" dirty="0" smtClean="0"/>
              <a:t>tune kicker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W25 2015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212754" y="4049896"/>
            <a:ext cx="1833680" cy="822339"/>
            <a:chOff x="6212754" y="4049896"/>
            <a:chExt cx="1833680" cy="822339"/>
          </a:xfrm>
        </p:grpSpPr>
        <p:sp>
          <p:nvSpPr>
            <p:cNvPr id="6" name="Right Brace 5"/>
            <p:cNvSpPr/>
            <p:nvPr/>
          </p:nvSpPr>
          <p:spPr>
            <a:xfrm rot="10800000">
              <a:off x="7474773" y="4049896"/>
              <a:ext cx="172358" cy="510156"/>
            </a:xfrm>
            <a:prstGeom prst="rightBrac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Brace 6"/>
            <p:cNvSpPr/>
            <p:nvPr/>
          </p:nvSpPr>
          <p:spPr>
            <a:xfrm rot="10800000">
              <a:off x="7969798" y="4632242"/>
              <a:ext cx="76636" cy="109100"/>
            </a:xfrm>
            <a:prstGeom prst="rightBrace">
              <a:avLst/>
            </a:prstGeom>
            <a:ln w="28575">
              <a:solidFill>
                <a:srgbClr val="2C8447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22281" y="4502903"/>
              <a:ext cx="1747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2C8447"/>
                  </a:solidFill>
                </a:rPr>
                <a:t>Injection kicker</a:t>
              </a:r>
              <a:endParaRPr lang="en-GB" b="1" dirty="0">
                <a:solidFill>
                  <a:srgbClr val="2C8447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12754" y="4120308"/>
              <a:ext cx="1338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Tune kicker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97726" y="3009900"/>
            <a:ext cx="3001374" cy="1219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After 3</a:t>
            </a:r>
            <a:r>
              <a:rPr lang="en-US" b="1" baseline="30000" dirty="0" smtClean="0"/>
              <a:t>rd</a:t>
            </a:r>
            <a:r>
              <a:rPr lang="en-US" b="1" dirty="0" smtClean="0"/>
              <a:t> injection</a:t>
            </a:r>
            <a:r>
              <a:rPr lang="en-US" b="1" dirty="0"/>
              <a:t>, 7·10</a:t>
            </a:r>
            <a:r>
              <a:rPr lang="en-US" b="1" baseline="30000" dirty="0"/>
              <a:t>11</a:t>
            </a:r>
            <a:r>
              <a:rPr lang="en-US" b="1" dirty="0"/>
              <a:t> p</a:t>
            </a:r>
            <a:r>
              <a:rPr lang="en-US" b="1" baseline="30000" dirty="0" smtClean="0"/>
              <a:t>+ </a:t>
            </a:r>
            <a:r>
              <a:rPr lang="en-US" b="1" dirty="0" smtClean="0"/>
              <a:t>un-captured/</a:t>
            </a:r>
            <a:r>
              <a:rPr lang="en-US" b="1" dirty="0" smtClean="0"/>
              <a:t>lost particles in kicker pulse window.</a:t>
            </a:r>
          </a:p>
          <a:p>
            <a:pPr algn="ctr"/>
            <a:r>
              <a:rPr lang="en-US" b="1" dirty="0"/>
              <a:t> (5 % of inj. value)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6209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01058" y="279400"/>
            <a:ext cx="7965175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5A0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 smtClean="0"/>
              <a:t>II. Losses </a:t>
            </a:r>
            <a:r>
              <a:rPr lang="en-US" dirty="0"/>
              <a:t>caused by </a:t>
            </a:r>
            <a:r>
              <a:rPr lang="en-US" dirty="0" smtClean="0"/>
              <a:t>injection kicker</a:t>
            </a:r>
            <a:endParaRPr lang="en-GB" sz="22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499034" y="2177230"/>
            <a:ext cx="8145933" cy="3057547"/>
            <a:chOff x="339384" y="2177230"/>
            <a:chExt cx="8145933" cy="3057547"/>
          </a:xfrm>
        </p:grpSpPr>
        <p:grpSp>
          <p:nvGrpSpPr>
            <p:cNvPr id="2" name="Group 1"/>
            <p:cNvGrpSpPr/>
            <p:nvPr/>
          </p:nvGrpSpPr>
          <p:grpSpPr>
            <a:xfrm>
              <a:off x="339384" y="2674994"/>
              <a:ext cx="4370067" cy="2559783"/>
              <a:chOff x="4241550" y="2659805"/>
              <a:chExt cx="4370067" cy="2559783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5227599" y="3541235"/>
                <a:ext cx="659058" cy="1241670"/>
              </a:xfrm>
              <a:prstGeom prst="rect">
                <a:avLst/>
              </a:prstGeom>
              <a:pattFill prst="ltDnDiag">
                <a:fgClr>
                  <a:srgbClr val="0000FF"/>
                </a:fgClr>
                <a:bgClr>
                  <a:schemeClr val="bg1"/>
                </a:bgClr>
              </a:pattFill>
              <a:ln w="1905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4241550" y="2659805"/>
                <a:ext cx="4370067" cy="2559783"/>
                <a:chOff x="5007387" y="2218971"/>
                <a:chExt cx="4370067" cy="2559783"/>
              </a:xfrm>
            </p:grpSpPr>
            <p:sp>
              <p:nvSpPr>
                <p:cNvPr id="86" name="TextBox 85"/>
                <p:cNvSpPr txBox="1"/>
                <p:nvPr/>
              </p:nvSpPr>
              <p:spPr>
                <a:xfrm>
                  <a:off x="5985673" y="2832013"/>
                  <a:ext cx="65729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0000FF"/>
                      </a:solidFill>
                    </a:rPr>
                    <a:t>Batch 1</a:t>
                  </a:r>
                  <a:endParaRPr lang="en-GB" sz="1400" b="1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89" name="Straight Connector 88"/>
                <p:cNvCxnSpPr/>
                <p:nvPr/>
              </p:nvCxnSpPr>
              <p:spPr>
                <a:xfrm>
                  <a:off x="6824499" y="2789794"/>
                  <a:ext cx="1498651" cy="0"/>
                </a:xfrm>
                <a:prstGeom prst="line">
                  <a:avLst/>
                </a:prstGeom>
                <a:ln cap="rnd">
                  <a:solidFill>
                    <a:schemeClr val="accent6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TextBox 96"/>
                <p:cNvSpPr txBox="1"/>
                <p:nvPr/>
              </p:nvSpPr>
              <p:spPr>
                <a:xfrm>
                  <a:off x="6821532" y="2323010"/>
                  <a:ext cx="149865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dirty="0" smtClean="0">
                      <a:solidFill>
                        <a:schemeClr val="accent6"/>
                      </a:solidFill>
                    </a:rPr>
                    <a:t>Kicker pulse,</a:t>
                  </a:r>
                </a:p>
                <a:p>
                  <a:pPr algn="ctr"/>
                  <a:r>
                    <a:rPr lang="en-US" sz="1200" b="1" dirty="0" smtClean="0">
                      <a:solidFill>
                        <a:schemeClr val="accent6"/>
                      </a:solidFill>
                    </a:rPr>
                    <a:t>2</a:t>
                  </a:r>
                  <a:r>
                    <a:rPr lang="en-US" sz="1200" b="1" baseline="30000" dirty="0" smtClean="0">
                      <a:solidFill>
                        <a:schemeClr val="accent6"/>
                      </a:solidFill>
                    </a:rPr>
                    <a:t>nd</a:t>
                  </a:r>
                  <a:r>
                    <a:rPr lang="en-US" sz="1200" b="1" dirty="0">
                      <a:solidFill>
                        <a:schemeClr val="accent6"/>
                      </a:solidFill>
                    </a:rPr>
                    <a:t> </a:t>
                  </a:r>
                  <a:r>
                    <a:rPr lang="en-US" sz="1200" b="1" dirty="0" smtClean="0">
                      <a:solidFill>
                        <a:schemeClr val="accent6"/>
                      </a:solidFill>
                    </a:rPr>
                    <a:t>injection</a:t>
                  </a:r>
                  <a:endParaRPr lang="en-GB" sz="1400" b="1" dirty="0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5634038" y="4228008"/>
                  <a:ext cx="2479351" cy="140038"/>
                </a:xfrm>
                <a:prstGeom prst="rect">
                  <a:avLst/>
                </a:prstGeom>
                <a:pattFill prst="ltUpDiag">
                  <a:fgClr>
                    <a:srgbClr val="FF0000"/>
                  </a:fgClr>
                  <a:bgClr>
                    <a:schemeClr val="bg1"/>
                  </a:bgClr>
                </a:patt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55" name="Straight Connector 54"/>
                <p:cNvCxnSpPr/>
                <p:nvPr/>
              </p:nvCxnSpPr>
              <p:spPr>
                <a:xfrm>
                  <a:off x="5339191" y="4366675"/>
                  <a:ext cx="37011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none"/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/>
                <p:cNvCxnSpPr/>
                <p:nvPr/>
              </p:nvCxnSpPr>
              <p:spPr>
                <a:xfrm flipV="1">
                  <a:off x="6821532" y="2803725"/>
                  <a:ext cx="2967" cy="1558188"/>
                </a:xfrm>
                <a:prstGeom prst="line">
                  <a:avLst/>
                </a:prstGeom>
                <a:ln cap="rnd">
                  <a:solidFill>
                    <a:schemeClr val="accent6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V="1">
                  <a:off x="8320183" y="2803725"/>
                  <a:ext cx="0" cy="1566921"/>
                </a:xfrm>
                <a:prstGeom prst="line">
                  <a:avLst/>
                </a:prstGeom>
                <a:ln cap="rnd">
                  <a:solidFill>
                    <a:schemeClr val="accent6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7615561" y="4440200"/>
                  <a:ext cx="1761893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 smtClean="0"/>
                    <a:t>Pos. along the ring</a:t>
                  </a:r>
                  <a:endParaRPr lang="en-GB" b="1" dirty="0"/>
                </a:p>
              </p:txBody>
            </p:sp>
            <p:cxnSp>
              <p:nvCxnSpPr>
                <p:cNvPr id="106" name="Straight Connector 105"/>
                <p:cNvCxnSpPr/>
                <p:nvPr/>
              </p:nvCxnSpPr>
              <p:spPr>
                <a:xfrm flipV="1">
                  <a:off x="5424583" y="2422615"/>
                  <a:ext cx="0" cy="204887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TextBox 106"/>
                <p:cNvSpPr txBox="1"/>
                <p:nvPr/>
              </p:nvSpPr>
              <p:spPr>
                <a:xfrm rot="16200000">
                  <a:off x="4712242" y="2514116"/>
                  <a:ext cx="92884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/>
                    <a:t>I</a:t>
                  </a:r>
                  <a:r>
                    <a:rPr lang="en-US" sz="1600" b="1" dirty="0" smtClean="0"/>
                    <a:t>ntensity</a:t>
                  </a:r>
                  <a:endParaRPr lang="en-GB" sz="1600" b="1" dirty="0"/>
                </a:p>
              </p:txBody>
            </p:sp>
          </p:grpSp>
          <p:sp>
            <p:nvSpPr>
              <p:cNvPr id="114" name="Rectangle 113"/>
              <p:cNvSpPr/>
              <p:nvPr/>
            </p:nvSpPr>
            <p:spPr>
              <a:xfrm>
                <a:off x="6186070" y="3931958"/>
                <a:ext cx="1567632" cy="27699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Un-captured particles</a:t>
                </a:r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16" name="Straight Arrow Connector 115"/>
              <p:cNvCxnSpPr/>
              <p:nvPr/>
            </p:nvCxnSpPr>
            <p:spPr>
              <a:xfrm flipH="1">
                <a:off x="6672927" y="4353685"/>
                <a:ext cx="235046" cy="387399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 w="sm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" name="Group 3"/>
            <p:cNvGrpSpPr/>
            <p:nvPr/>
          </p:nvGrpSpPr>
          <p:grpSpPr>
            <a:xfrm>
              <a:off x="5662375" y="2177230"/>
              <a:ext cx="2822942" cy="3023306"/>
              <a:chOff x="779675" y="2177230"/>
              <a:chExt cx="2822942" cy="3023306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1221473" y="3702420"/>
                <a:ext cx="1141058" cy="9650"/>
              </a:xfrm>
              <a:prstGeom prst="line">
                <a:avLst/>
              </a:prstGeom>
              <a:ln cap="rnd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2365336" y="3715469"/>
                <a:ext cx="0" cy="160520"/>
              </a:xfrm>
              <a:prstGeom prst="line">
                <a:avLst/>
              </a:prstGeom>
              <a:ln cap="rnd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208779" y="3705720"/>
                <a:ext cx="0" cy="1116807"/>
              </a:xfrm>
              <a:prstGeom prst="line">
                <a:avLst/>
              </a:prstGeom>
              <a:ln cap="rnd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2401424" y="2759406"/>
                <a:ext cx="0" cy="1116807"/>
              </a:xfrm>
              <a:prstGeom prst="line">
                <a:avLst/>
              </a:prstGeom>
              <a:ln cap="rnd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 flipH="1">
                <a:off x="2375177" y="3875989"/>
                <a:ext cx="18257" cy="0"/>
              </a:xfrm>
              <a:prstGeom prst="line">
                <a:avLst/>
              </a:prstGeom>
              <a:ln cap="rnd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2401424" y="2759406"/>
                <a:ext cx="847424" cy="18218"/>
              </a:xfrm>
              <a:prstGeom prst="line">
                <a:avLst/>
              </a:prstGeom>
              <a:ln cap="rnd"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2549498" y="3157443"/>
                <a:ext cx="3529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rgbClr val="00B050"/>
                    </a:solidFill>
                  </a:rPr>
                  <a:t>I</a:t>
                </a:r>
                <a:r>
                  <a:rPr lang="en-US" sz="1400" b="1" baseline="-25000" dirty="0" smtClean="0">
                    <a:solidFill>
                      <a:srgbClr val="00B050"/>
                    </a:solidFill>
                  </a:rPr>
                  <a:t>PS</a:t>
                </a:r>
                <a:endParaRPr lang="en-GB" sz="1400" b="1" baseline="-250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>
                <a:off x="2273841" y="2759406"/>
                <a:ext cx="0" cy="943171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prstDash val="sysDash"/>
                <a:headEnd type="stealth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1746566" y="3061431"/>
                <a:ext cx="51328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1400" b="1" dirty="0" smtClean="0">
                    <a:solidFill>
                      <a:srgbClr val="00B050"/>
                    </a:solidFill>
                  </a:rPr>
                  <a:t>Δ</a:t>
                </a:r>
                <a:r>
                  <a:rPr lang="en-US" sz="1400" b="1" dirty="0" smtClean="0">
                    <a:solidFill>
                      <a:srgbClr val="00B050"/>
                    </a:solidFill>
                  </a:rPr>
                  <a:t>I</a:t>
                </a:r>
                <a:r>
                  <a:rPr lang="en-US" sz="1400" b="1" baseline="-25000" dirty="0" smtClean="0">
                    <a:solidFill>
                      <a:srgbClr val="00B050"/>
                    </a:solidFill>
                  </a:rPr>
                  <a:t>SPS</a:t>
                </a:r>
                <a:endParaRPr lang="en-GB" sz="1400" b="1" baseline="-250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8" name="Straight Arrow Connector 27"/>
              <p:cNvCxnSpPr/>
              <p:nvPr/>
            </p:nvCxnSpPr>
            <p:spPr>
              <a:xfrm>
                <a:off x="2527858" y="2762211"/>
                <a:ext cx="0" cy="1130318"/>
              </a:xfrm>
              <a:prstGeom prst="straightConnector1">
                <a:avLst/>
              </a:prstGeom>
              <a:ln w="19050">
                <a:solidFill>
                  <a:srgbClr val="00B050"/>
                </a:solidFill>
                <a:prstDash val="sysDash"/>
                <a:headEnd type="stealth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118229" y="4824908"/>
                <a:ext cx="2366839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V="1">
                <a:off x="1189973" y="2333026"/>
                <a:ext cx="0" cy="2578435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47"/>
              <p:cNvSpPr txBox="1"/>
              <p:nvPr/>
            </p:nvSpPr>
            <p:spPr>
              <a:xfrm>
                <a:off x="2997964" y="4861982"/>
                <a:ext cx="604653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Time</a:t>
                </a:r>
                <a:endParaRPr lang="en-GB" b="1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 rot="16200000">
                <a:off x="484530" y="2472375"/>
                <a:ext cx="92884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/>
                  <a:t>I</a:t>
                </a:r>
                <a:r>
                  <a:rPr lang="en-US" sz="1600" b="1" dirty="0" smtClean="0"/>
                  <a:t>ntensity</a:t>
                </a:r>
                <a:endParaRPr lang="en-GB" sz="16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215655" y="3761775"/>
                <a:ext cx="11655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FF0000"/>
                    </a:solidFill>
                  </a:rPr>
                  <a:t>Particles in kicker pulse region</a:t>
                </a:r>
                <a:endParaRPr lang="en-GB" sz="12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2273841" y="3712663"/>
                <a:ext cx="0" cy="182880"/>
              </a:xfrm>
              <a:prstGeom prst="straightConnector1">
                <a:avLst/>
              </a:prstGeom>
              <a:ln w="19050">
                <a:solidFill>
                  <a:srgbClr val="FF0000"/>
                </a:solidFill>
                <a:prstDash val="solid"/>
                <a:headEnd type="stealth" w="med" len="med"/>
                <a:tailEnd type="stealth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ight Arrow 19"/>
            <p:cNvSpPr/>
            <p:nvPr/>
          </p:nvSpPr>
          <p:spPr>
            <a:xfrm>
              <a:off x="4581525" y="3327370"/>
              <a:ext cx="895350" cy="526470"/>
            </a:xfrm>
            <a:prstGeom prst="rightArrow">
              <a:avLst>
                <a:gd name="adj1" fmla="val 45132"/>
                <a:gd name="adj2" fmla="val 50000"/>
              </a:avLst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6585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1"/>
          <p:cNvSpPr txBox="1">
            <a:spLocks/>
          </p:cNvSpPr>
          <p:nvPr/>
        </p:nvSpPr>
        <p:spPr>
          <a:xfrm>
            <a:off x="1001058" y="279400"/>
            <a:ext cx="8142942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5A0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/>
              <a:t>II. Losses caused by </a:t>
            </a:r>
            <a:r>
              <a:rPr lang="en-US" dirty="0" smtClean="0"/>
              <a:t>injection kicker, </a:t>
            </a:r>
            <a:r>
              <a:rPr lang="en-US" dirty="0">
                <a:solidFill>
                  <a:srgbClr val="FF0000"/>
                </a:solidFill>
              </a:rPr>
              <a:t>W17 </a:t>
            </a:r>
            <a:r>
              <a:rPr lang="en-US" dirty="0" smtClean="0">
                <a:solidFill>
                  <a:srgbClr val="FF0000"/>
                </a:solidFill>
              </a:rPr>
              <a:t>2015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" t="7129" r="7792" b="2500"/>
          <a:stretch/>
        </p:blipFill>
        <p:spPr>
          <a:xfrm>
            <a:off x="1527150" y="1113790"/>
            <a:ext cx="5281462" cy="44675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710801" y="3070383"/>
            <a:ext cx="18822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9.5·10</a:t>
            </a:r>
            <a:r>
              <a:rPr lang="en-US" b="1" baseline="30000" dirty="0" smtClean="0">
                <a:solidFill>
                  <a:srgbClr val="FF0000"/>
                </a:solidFill>
              </a:rPr>
              <a:t>11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(6.8 </a:t>
            </a:r>
            <a:r>
              <a:rPr lang="en-US" b="1" dirty="0">
                <a:solidFill>
                  <a:srgbClr val="FF0000"/>
                </a:solidFill>
              </a:rPr>
              <a:t>%)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0801" y="4477702"/>
            <a:ext cx="18822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9.5·10</a:t>
            </a:r>
            <a:r>
              <a:rPr lang="en-US" b="1" baseline="30000" dirty="0" smtClean="0">
                <a:solidFill>
                  <a:srgbClr val="FF0000"/>
                </a:solidFill>
              </a:rPr>
              <a:t>11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30000" dirty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(</a:t>
            </a:r>
            <a:r>
              <a:rPr lang="en-US" b="1" dirty="0" smtClean="0">
                <a:solidFill>
                  <a:srgbClr val="FF0000"/>
                </a:solidFill>
              </a:rPr>
              <a:t>6.7 </a:t>
            </a:r>
            <a:r>
              <a:rPr lang="en-US" b="1" dirty="0">
                <a:solidFill>
                  <a:srgbClr val="FF0000"/>
                </a:solidFill>
              </a:rPr>
              <a:t>%)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5731477"/>
            <a:ext cx="8064500" cy="67694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Summing up the losses of the three first injections and comparing that to the sum of the three first PS extractions gives a ratio of (6.5 ± 1.0) %.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27802" y="1109498"/>
            <a:ext cx="137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Percentage of PS</a:t>
            </a:r>
          </a:p>
          <a:p>
            <a:pPr algn="ctr"/>
            <a:r>
              <a:rPr lang="en-US" sz="1200" b="1" dirty="0"/>
              <a:t>e</a:t>
            </a:r>
            <a:r>
              <a:rPr lang="en-US" sz="1200" b="1" dirty="0" smtClean="0"/>
              <a:t>xtracted intensity</a:t>
            </a:r>
            <a:endParaRPr lang="en-GB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18421" y="1729972"/>
            <a:ext cx="18822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8.3·10</a:t>
            </a:r>
            <a:r>
              <a:rPr lang="en-US" b="1" baseline="30000" dirty="0" smtClean="0">
                <a:solidFill>
                  <a:srgbClr val="FF0000"/>
                </a:solidFill>
              </a:rPr>
              <a:t>11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(5.9 %)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9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7084" r="8333" b="2851"/>
          <a:stretch/>
        </p:blipFill>
        <p:spPr>
          <a:xfrm>
            <a:off x="1504290" y="1103148"/>
            <a:ext cx="5281462" cy="44594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18421" y="1647422"/>
            <a:ext cx="18822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4.7·10</a:t>
            </a:r>
            <a:r>
              <a:rPr lang="en-US" b="1" baseline="30000" dirty="0" smtClean="0">
                <a:solidFill>
                  <a:srgbClr val="FF0000"/>
                </a:solidFill>
              </a:rPr>
              <a:t>11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(5.2 %)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18421" y="2945441"/>
            <a:ext cx="18822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5.9·10</a:t>
            </a:r>
            <a:r>
              <a:rPr lang="en-US" b="1" baseline="30000" dirty="0" smtClean="0">
                <a:solidFill>
                  <a:srgbClr val="FF0000"/>
                </a:solidFill>
              </a:rPr>
              <a:t>11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(6.5 %)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18421" y="4230840"/>
            <a:ext cx="18694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7.1·10</a:t>
            </a:r>
            <a:r>
              <a:rPr lang="en-US" b="1" baseline="30000" dirty="0" smtClean="0">
                <a:solidFill>
                  <a:srgbClr val="FF0000"/>
                </a:solidFill>
              </a:rPr>
              <a:t>11 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baseline="30000" dirty="0" smtClean="0">
                <a:solidFill>
                  <a:srgbClr val="FF0000"/>
                </a:solidFill>
              </a:rPr>
              <a:t>+</a:t>
            </a:r>
            <a:r>
              <a:rPr lang="en-US" b="1" dirty="0" smtClean="0">
                <a:solidFill>
                  <a:srgbClr val="FF0000"/>
                </a:solidFill>
              </a:rPr>
              <a:t> (7.8 %)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1001058" y="279400"/>
            <a:ext cx="8142942" cy="7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 baseline="0">
                <a:solidFill>
                  <a:srgbClr val="0055A0"/>
                </a:solidFill>
                <a:latin typeface="+mn-lt"/>
                <a:ea typeface="+mj-ea"/>
                <a:cs typeface="Arial"/>
              </a:defRPr>
            </a:lvl1pPr>
          </a:lstStyle>
          <a:p>
            <a:r>
              <a:rPr lang="en-US" dirty="0"/>
              <a:t>II. Losses caused by injection kicker, </a:t>
            </a:r>
            <a:r>
              <a:rPr lang="en-US" dirty="0">
                <a:solidFill>
                  <a:srgbClr val="FF0000"/>
                </a:solidFill>
              </a:rPr>
              <a:t>W49 </a:t>
            </a:r>
            <a:r>
              <a:rPr lang="en-US" dirty="0" smtClean="0">
                <a:solidFill>
                  <a:srgbClr val="FF0000"/>
                </a:solidFill>
              </a:rPr>
              <a:t>2012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9750" y="5731477"/>
            <a:ext cx="8064500" cy="676943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 smtClean="0"/>
              <a:t>Summing up the losses of the three first injections and comparing that to the sum of the three first PS extractions gives a ratio of (6.5 ± 0.5) %.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27802" y="1109498"/>
            <a:ext cx="137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 smtClean="0"/>
              <a:t>Percentage of PS</a:t>
            </a:r>
          </a:p>
          <a:p>
            <a:pPr algn="ctr"/>
            <a:r>
              <a:rPr lang="en-US" sz="1200" b="1" dirty="0"/>
              <a:t>e</a:t>
            </a:r>
            <a:r>
              <a:rPr lang="en-US" sz="1200" b="1" dirty="0" smtClean="0"/>
              <a:t>xtracted intensity</a:t>
            </a:r>
            <a:endParaRPr lang="en-GB" sz="1200" b="1" dirty="0"/>
          </a:p>
        </p:txBody>
      </p:sp>
    </p:spTree>
    <p:extLst>
      <p:ext uri="{BB962C8B-B14F-4D97-AF65-F5344CB8AC3E}">
        <p14:creationId xmlns:p14="http://schemas.microsoft.com/office/powerpoint/2010/main" val="230929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44747</TotalTime>
  <Words>709</Words>
  <Application>Microsoft Macintosh PowerPoint</Application>
  <PresentationFormat>On-screen Show (4:3)</PresentationFormat>
  <Paragraphs>86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LIU_PowerPoint_Template</vt:lpstr>
      <vt:lpstr>Analysis of un-captured beam loss on flat bottom</vt:lpstr>
      <vt:lpstr>PowerPoint Presentation</vt:lpstr>
      <vt:lpstr>PowerPoint Presentation</vt:lpstr>
      <vt:lpstr>PowerPoint Presentation</vt:lpstr>
      <vt:lpstr>PowerPoint Presentation</vt:lpstr>
      <vt:lpstr>I. Experiment with tune kicker, W25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Cecile Noels</dc:creator>
  <cp:lastModifiedBy>Hannes Bartosik</cp:lastModifiedBy>
  <cp:revision>2347</cp:revision>
  <cp:lastPrinted>2015-05-12T11:33:03Z</cp:lastPrinted>
  <dcterms:created xsi:type="dcterms:W3CDTF">2013-04-17T22:56:34Z</dcterms:created>
  <dcterms:modified xsi:type="dcterms:W3CDTF">2015-09-17T08:15:12Z</dcterms:modified>
</cp:coreProperties>
</file>