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7" r:id="rId3"/>
    <p:sldId id="338" r:id="rId4"/>
    <p:sldId id="352" r:id="rId5"/>
    <p:sldId id="339" r:id="rId6"/>
    <p:sldId id="341" r:id="rId7"/>
    <p:sldId id="353" r:id="rId8"/>
    <p:sldId id="342" r:id="rId9"/>
    <p:sldId id="355" r:id="rId10"/>
    <p:sldId id="343" r:id="rId11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403" autoAdjust="0"/>
  </p:normalViewPr>
  <p:slideViewPr>
    <p:cSldViewPr snapToGrid="0">
      <p:cViewPr varScale="1">
        <p:scale>
          <a:sx n="109" d="100"/>
          <a:sy n="109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64C58-C7F4-46DF-877F-89F37E80852E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8596-93B5-45D9-AA7E-794FF3E0F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9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D56E-B78E-4961-B86C-F98E5B945B3E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F955-FC90-41D1-8275-F7A2CC83E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96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98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7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5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3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0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14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53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27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59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1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8911-81DF-40FF-B8C3-F5DDD91B14CE}" type="datetime1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2B91-5CEF-4B98-A74C-802504CDABF2}" type="datetime1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BE6-FC89-41EE-B231-28A4E3C16F1C}" type="datetime1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0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51E6-15AF-4B42-8DBD-377A1D01E9B6}" type="datetime1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EF-7F45-4446-8E0A-8A62475A4F52}" type="datetime1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7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B9D7-AD75-40F7-8E08-8A1773C06D56}" type="datetime1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1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7898-A4DE-4853-85A5-4FF8272B33EF}" type="datetime1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4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DF0F-7106-431D-A2BE-908BBED6AE24}" type="datetime1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6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3F6-38FD-464C-B1D2-D4CCB228DC18}" type="datetime1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CD9-55F3-44E2-8064-A3C11C15E617}" type="datetime1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2082-693E-4A0E-BD59-95766A750A6C}" type="datetime1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95AC-357D-48FA-AB7B-73D794C89959}" type="datetime1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4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795"/>
            <a:ext cx="7772400" cy="3235380"/>
          </a:xfrm>
          <a:ln w="57150" cap="rnd">
            <a:solidFill>
              <a:srgbClr val="0053A1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GB" sz="5400" b="1" dirty="0" smtClean="0"/>
              <a:t>Update on </a:t>
            </a:r>
            <a:r>
              <a:rPr lang="en-GB" sz="5400" b="1" dirty="0" err="1" smtClean="0"/>
              <a:t>BLonD</a:t>
            </a:r>
            <a:r>
              <a:rPr lang="en-GB" sz="5400" b="1" dirty="0" smtClean="0"/>
              <a:t> development</a:t>
            </a:r>
            <a:br>
              <a:rPr lang="en-GB" sz="5400" b="1" dirty="0" smtClean="0"/>
            </a:br>
            <a:r>
              <a:rPr lang="en-GB" sz="2700" b="1" dirty="0" smtClean="0">
                <a:solidFill>
                  <a:schemeClr val="bg1"/>
                </a:solidFill>
              </a:rPr>
              <a:t>s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3100" i="1" dirty="0"/>
              <a:t>LIU-SPS Beam Dynamics Working </a:t>
            </a:r>
            <a:r>
              <a:rPr lang="en-GB" sz="3100" i="1" dirty="0" smtClean="0"/>
              <a:t>Group 16/04/2015</a:t>
            </a:r>
            <a:endParaRPr lang="en-US" sz="4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7746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smtClean="0"/>
              <a:t>Lasheen, T. Argyropoulos, J. Esteban Müller, D. Quartullo, E. </a:t>
            </a:r>
            <a:r>
              <a:rPr lang="en-US" dirty="0" err="1" smtClean="0"/>
              <a:t>Shaposhnikova</a:t>
            </a:r>
            <a:r>
              <a:rPr lang="en-US" dirty="0" smtClean="0"/>
              <a:t>, H. Timko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111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Future developments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10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3362" y="815110"/>
            <a:ext cx="8607338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Next version of </a:t>
            </a:r>
            <a:r>
              <a:rPr lang="en-US" dirty="0" err="1" smtClean="0"/>
              <a:t>BLonD</a:t>
            </a:r>
            <a:r>
              <a:rPr lang="en-US" dirty="0" smtClean="0"/>
              <a:t> v1.11 will be used as a prototype version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Future version of </a:t>
            </a:r>
            <a:r>
              <a:rPr lang="en-US" dirty="0" err="1" smtClean="0"/>
              <a:t>BLonD</a:t>
            </a:r>
            <a:r>
              <a:rPr lang="en-US" dirty="0" smtClean="0"/>
              <a:t> v2.0 will be developed to be an optimized version of v1, with a “refreshed” code structure</a:t>
            </a:r>
          </a:p>
        </p:txBody>
      </p:sp>
    </p:spTree>
    <p:extLst>
      <p:ext uri="{BB962C8B-B14F-4D97-AF65-F5344CB8AC3E}">
        <p14:creationId xmlns:p14="http://schemas.microsoft.com/office/powerpoint/2010/main" val="27903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Introduction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2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3362" y="815110"/>
            <a:ext cx="8607338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</a:t>
            </a:r>
            <a:r>
              <a:rPr lang="en-US" dirty="0" err="1" smtClean="0"/>
              <a:t>BLonD</a:t>
            </a:r>
            <a:r>
              <a:rPr lang="en-US" dirty="0" smtClean="0"/>
              <a:t> code is now able to simulate most of the features we wanted to include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This includes: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Longitudinal beam dynamics with multiple RF, acceleration ramp, RF manipulations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Intensity effects (impedances, space charge)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Feedbacks (phase loop, </a:t>
            </a:r>
            <a:r>
              <a:rPr lang="en-US" dirty="0" err="1" smtClean="0"/>
              <a:t>synchro</a:t>
            </a:r>
            <a:r>
              <a:rPr lang="en-US" dirty="0" smtClean="0"/>
              <a:t> loop)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 smtClean="0"/>
              <a:t>Multibunch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It also have some “utilities”: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Matched beam generation (by </a:t>
            </a:r>
            <a:r>
              <a:rPr lang="en-US" dirty="0" err="1" smtClean="0"/>
              <a:t>inputing</a:t>
            </a:r>
            <a:r>
              <a:rPr lang="en-US" dirty="0" smtClean="0"/>
              <a:t> the line density or the distribution density)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Synchrotron frequency distribution study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Plots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current version can now be considered as a prototype.</a:t>
            </a:r>
          </a:p>
        </p:txBody>
      </p:sp>
    </p:spTree>
    <p:extLst>
      <p:ext uri="{BB962C8B-B14F-4D97-AF65-F5344CB8AC3E}">
        <p14:creationId xmlns:p14="http://schemas.microsoft.com/office/powerpoint/2010/main" val="15880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Longitudinal beam dynamics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270129" y="3569677"/>
                <a:ext cx="8607338" cy="339798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Going to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time instead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/>
                  <a:t>with an external time reference clock (revolution period)</a:t>
                </a:r>
                <a:br>
                  <a:rPr lang="en-US" dirty="0" smtClean="0"/>
                </a:br>
                <a:endParaRPr lang="en-US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/>
                  <a:t> Interest for low level </a:t>
                </a:r>
                <a:r>
                  <a:rPr lang="en-US" dirty="0" smtClean="0"/>
                  <a:t>RF to be able to change the RF phase and frequency</a:t>
                </a:r>
                <a:br>
                  <a:rPr lang="en-US" dirty="0" smtClean="0"/>
                </a:br>
                <a:endParaRPr lang="en-US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Interest for optimization (no conversion for intensity effects -&gt; code is faster)</a:t>
                </a: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29" y="3569677"/>
                <a:ext cx="8607338" cy="3397982"/>
              </a:xfrm>
              <a:prstGeom prst="rect">
                <a:avLst/>
              </a:prstGeom>
              <a:blipFill rotWithShape="0">
                <a:blip r:embed="rId3"/>
                <a:stretch>
                  <a:fillRect l="-1204" t="-4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9685" y="1875074"/>
            <a:ext cx="4848225" cy="581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115" y="935751"/>
            <a:ext cx="1057275" cy="619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7936" y="1119666"/>
            <a:ext cx="1381125" cy="314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7936" y="2566619"/>
            <a:ext cx="2371725" cy="561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0528" y="980191"/>
            <a:ext cx="23526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Low level RF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4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3362" y="815110"/>
            <a:ext cx="8607338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Phase loop and </a:t>
            </a:r>
            <a:r>
              <a:rPr lang="en-US" dirty="0" err="1" smtClean="0"/>
              <a:t>synchro</a:t>
            </a:r>
            <a:r>
              <a:rPr lang="en-US" dirty="0" smtClean="0"/>
              <a:t> loop for the LHC and PSB were implemented by Helga Timko.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These should be applicable for the SPS as well and will be tested soon.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Longitudinal emittance blow-up by applying noise from the phase loop in the LHC is also implemented</a:t>
            </a:r>
          </a:p>
        </p:txBody>
      </p:sp>
    </p:spTree>
    <p:extLst>
      <p:ext uri="{BB962C8B-B14F-4D97-AF65-F5344CB8AC3E}">
        <p14:creationId xmlns:p14="http://schemas.microsoft.com/office/powerpoint/2010/main" val="747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Intensity effects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3362" y="815110"/>
            <a:ext cx="8607338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beam generation, matched with intensity effects was extended to </a:t>
            </a:r>
            <a:r>
              <a:rPr lang="en-US" dirty="0" err="1" smtClean="0"/>
              <a:t>multibunch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tracking of with intensity effects was also extended to </a:t>
            </a:r>
            <a:r>
              <a:rPr lang="en-US" dirty="0" err="1" smtClean="0"/>
              <a:t>multibunch</a:t>
            </a:r>
            <a:r>
              <a:rPr lang="en-US" dirty="0" smtClean="0"/>
              <a:t>, and first simulations were run for testing.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To be implemented: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Method to skip the induced voltage calculation for empty buckets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Multi turn induced voltage</a:t>
            </a:r>
          </a:p>
        </p:txBody>
      </p:sp>
    </p:spTree>
    <p:extLst>
      <p:ext uri="{BB962C8B-B14F-4D97-AF65-F5344CB8AC3E}">
        <p14:creationId xmlns:p14="http://schemas.microsoft.com/office/powerpoint/2010/main" val="30888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0" y="930649"/>
            <a:ext cx="5342857" cy="40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Benchmarking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143500" y="815110"/>
            <a:ext cx="3767199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53A1"/>
                </a:solidFill>
              </a:rPr>
              <a:t>Code to measurement </a:t>
            </a:r>
            <a:r>
              <a:rPr lang="en-US" dirty="0" smtClean="0"/>
              <a:t>benchmarking (MDs planned, LLRF, double RF, intensity thresholds)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53A1"/>
                </a:solidFill>
              </a:rPr>
              <a:t>Code to theory </a:t>
            </a:r>
            <a:r>
              <a:rPr lang="en-US" dirty="0" smtClean="0"/>
              <a:t>benchmarking (</a:t>
            </a:r>
            <a:r>
              <a:rPr lang="en-US" dirty="0" err="1" smtClean="0"/>
              <a:t>scalings</a:t>
            </a:r>
            <a:r>
              <a:rPr lang="en-US" dirty="0" smtClean="0"/>
              <a:t>, intensity thresholds, potential well distortion, growth rates)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53A1"/>
                </a:solidFill>
              </a:rPr>
              <a:t>Code to code </a:t>
            </a:r>
            <a:r>
              <a:rPr lang="en-US" dirty="0" smtClean="0"/>
              <a:t>benchmarking (done with </a:t>
            </a:r>
            <a:r>
              <a:rPr lang="en-US" dirty="0" err="1" smtClean="0"/>
              <a:t>PyORBIT</a:t>
            </a:r>
            <a:r>
              <a:rPr lang="en-US" dirty="0" smtClean="0"/>
              <a:t> for SC workshop), with Theodoros Argyropoulos code in MATLAB to consolidate results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665" y="4938845"/>
            <a:ext cx="4437185" cy="8151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 smtClean="0"/>
              <a:t>Comparison between codes and measurements</a:t>
            </a:r>
          </a:p>
        </p:txBody>
      </p:sp>
    </p:spTree>
    <p:extLst>
      <p:ext uri="{BB962C8B-B14F-4D97-AF65-F5344CB8AC3E}">
        <p14:creationId xmlns:p14="http://schemas.microsoft.com/office/powerpoint/2010/main" val="23103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Optimization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7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72563" y="4416399"/>
            <a:ext cx="8638138" cy="24416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histogram and tracking functions were already optimized in the past (C)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 err="1" smtClean="0"/>
              <a:t>np.interp</a:t>
            </a:r>
            <a:r>
              <a:rPr lang="en-US" dirty="0" smtClean="0"/>
              <a:t> function was also optimized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It is used in the intensity effects kick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 It divided the simulation time by 3 for our first test (4e5 </a:t>
            </a:r>
            <a:r>
              <a:rPr lang="en-US" b="1" dirty="0" err="1" smtClean="0">
                <a:solidFill>
                  <a:srgbClr val="FF0000"/>
                </a:solidFill>
              </a:rPr>
              <a:t>macroparticles</a:t>
            </a:r>
            <a:r>
              <a:rPr lang="en-US" b="1" dirty="0" smtClean="0">
                <a:solidFill>
                  <a:srgbClr val="FF0000"/>
                </a:solidFill>
              </a:rPr>
              <a:t>, single bunch, full ramp)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We aim to simulate the full ramp, 12 bunches with 4e5 </a:t>
            </a:r>
            <a:r>
              <a:rPr lang="en-US" dirty="0" err="1" smtClean="0"/>
              <a:t>macroparticles</a:t>
            </a:r>
            <a:r>
              <a:rPr lang="en-US" dirty="0" smtClean="0"/>
              <a:t> in less than one day (to be able to do scans in </a:t>
            </a:r>
            <a:r>
              <a:rPr lang="en-US" dirty="0" err="1" smtClean="0"/>
              <a:t>lxplus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09" y="752898"/>
            <a:ext cx="8771492" cy="3391509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395009" y="2323643"/>
            <a:ext cx="342900" cy="2500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395009" y="1338991"/>
            <a:ext cx="342900" cy="2500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4688" y="752898"/>
            <a:ext cx="8258175" cy="347662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7560626" y="1621170"/>
            <a:ext cx="342900" cy="2500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608126" y="2885982"/>
            <a:ext cx="342900" cy="2500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Code structure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8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72100" y="815110"/>
            <a:ext cx="3538600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The present code structure is the result of many months of developments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Some parts needs to be refreshed, for optimization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7" y="762887"/>
            <a:ext cx="5037992" cy="601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Future developments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9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3362" y="815110"/>
            <a:ext cx="8607338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New numerical methods </a:t>
            </a:r>
            <a:r>
              <a:rPr lang="en-US" dirty="0"/>
              <a:t>to be tested </a:t>
            </a:r>
            <a:r>
              <a:rPr lang="en-US" dirty="0" smtClean="0"/>
              <a:t>(spline interpolations, derivatives)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Code </a:t>
            </a:r>
            <a:r>
              <a:rPr lang="en-US" dirty="0" smtClean="0"/>
              <a:t>structure will be refreshed </a:t>
            </a:r>
            <a:r>
              <a:rPr lang="en-US" dirty="0"/>
              <a:t>to identify bottlenecks and </a:t>
            </a:r>
            <a:r>
              <a:rPr lang="en-US" dirty="0" smtClean="0"/>
              <a:t>simplification that can be made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Python </a:t>
            </a:r>
            <a:r>
              <a:rPr lang="en-US" dirty="0"/>
              <a:t>compilation, </a:t>
            </a:r>
            <a:r>
              <a:rPr lang="en-US" dirty="0" smtClean="0"/>
              <a:t>vectorization, GPU and parallelization are under study to further optimize the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14109</TotalTime>
  <Words>496</Words>
  <Application>Microsoft Office PowerPoint</Application>
  <PresentationFormat>On-screen Show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Office Theme</vt:lpstr>
      <vt:lpstr>Update on BLonD development s LIU-SPS Beam Dynamics Working Group 16/04/2015</vt:lpstr>
      <vt:lpstr>Introduction</vt:lpstr>
      <vt:lpstr>Longitudinal beam dynamics</vt:lpstr>
      <vt:lpstr>Low level RF</vt:lpstr>
      <vt:lpstr>Intensity effects</vt:lpstr>
      <vt:lpstr>Benchmarking</vt:lpstr>
      <vt:lpstr>Optimization</vt:lpstr>
      <vt:lpstr>Code structure</vt:lpstr>
      <vt:lpstr>Future developments</vt:lpstr>
      <vt:lpstr>Future developments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 effects in the longitudinal plane</dc:title>
  <dc:creator>Alexandre Lasheen</dc:creator>
  <cp:lastModifiedBy>Alexandre Lasheen</cp:lastModifiedBy>
  <cp:revision>1927</cp:revision>
  <cp:lastPrinted>2015-03-12T13:07:52Z</cp:lastPrinted>
  <dcterms:created xsi:type="dcterms:W3CDTF">2014-07-23T07:54:45Z</dcterms:created>
  <dcterms:modified xsi:type="dcterms:W3CDTF">2015-04-16T13:32:43Z</dcterms:modified>
</cp:coreProperties>
</file>