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97" r:id="rId3"/>
    <p:sldId id="429" r:id="rId4"/>
    <p:sldId id="424" r:id="rId5"/>
    <p:sldId id="428" r:id="rId6"/>
    <p:sldId id="425" r:id="rId7"/>
    <p:sldId id="427" r:id="rId8"/>
    <p:sldId id="364" r:id="rId9"/>
    <p:sldId id="3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26D"/>
    <a:srgbClr val="050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03" autoAdjust="0"/>
    <p:restoredTop sz="94660"/>
  </p:normalViewPr>
  <p:slideViewPr>
    <p:cSldViewPr>
      <p:cViewPr varScale="1">
        <p:scale>
          <a:sx n="70" d="100"/>
          <a:sy n="70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006A5-2FB3-4A41-A783-185B466DB43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C8767-5938-4A9D-BFB6-DA802D66B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7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Spiegarla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meglio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C8767-5938-4A9D-BFB6-DA802D66B65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69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Spiegarla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meglio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C8767-5938-4A9D-BFB6-DA802D66B65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11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Spiegarla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meglio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C8767-5938-4A9D-BFB6-DA802D66B65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36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Spiegarla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meglio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C8767-5938-4A9D-BFB6-DA802D66B65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38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Spiegarla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meglio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C8767-5938-4A9D-BFB6-DA802D66B65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30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7D7F-F200-4D4F-A17A-D2D6D844CB9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7D7F-F200-4D4F-A17A-D2D6D844CB9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7D7F-F200-4D4F-A17A-D2D6D844CB9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7D7F-F200-4D4F-A17A-D2D6D844CB9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7D7F-F200-4D4F-A17A-D2D6D844CB9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7D7F-F200-4D4F-A17A-D2D6D844CB9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7D7F-F200-4D4F-A17A-D2D6D844CB9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7D7F-F200-4D4F-A17A-D2D6D844CB9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7D7F-F200-4D4F-A17A-D2D6D844CB9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7D7F-F200-4D4F-A17A-D2D6D844CB9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7D7F-F200-4D4F-A17A-D2D6D844CB9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17D7F-F200-4D4F-A17A-D2D6D844CB9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7368-C78D-4D83-801E-E01992852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382000" cy="1470025"/>
          </a:xfrm>
        </p:spPr>
        <p:txBody>
          <a:bodyPr>
            <a:normAutofit/>
          </a:bodyPr>
          <a:lstStyle/>
          <a:p>
            <a:r>
              <a:rPr lang="en-GB" dirty="0"/>
              <a:t>Impact of </a:t>
            </a:r>
            <a:r>
              <a:rPr lang="en-GB" dirty="0" smtClean="0"/>
              <a:t>the flanges redesign </a:t>
            </a:r>
            <a:r>
              <a:rPr lang="en-GB" dirty="0"/>
              <a:t>on the transverse impedance </a:t>
            </a:r>
            <a:r>
              <a:rPr lang="en-US" dirty="0"/>
              <a:t>  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08375"/>
            <a:ext cx="7924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C. Zannini</a:t>
            </a:r>
          </a:p>
          <a:p>
            <a:endParaRPr lang="en-US" dirty="0"/>
          </a:p>
          <a:p>
            <a:r>
              <a:rPr lang="en-US" dirty="0" smtClean="0"/>
              <a:t>Thanks to: J. Varela</a:t>
            </a:r>
            <a:endParaRPr lang="en-US" dirty="0"/>
          </a:p>
        </p:txBody>
      </p:sp>
      <p:pic>
        <p:nvPicPr>
          <p:cNvPr id="11" name="Picture 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"/>
            <a:ext cx="943107" cy="94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76200"/>
            <a:ext cx="8229600" cy="609600"/>
          </a:xfrm>
          <a:prstGeom prst="rect">
            <a:avLst/>
          </a:prstGeom>
          <a:gradFill flip="none" rotWithShape="1">
            <a:gsLst>
              <a:gs pos="29000">
                <a:schemeClr val="tx1"/>
              </a:gs>
              <a:gs pos="50000">
                <a:srgbClr val="002060"/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</a:rPr>
              <a:t>Drawing from J. Varela: QF-QF flange redesign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14400"/>
            <a:ext cx="6259830" cy="29375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0"/>
            <a:ext cx="6259830" cy="293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654"/>
            <a:ext cx="9144000" cy="429094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76200"/>
            <a:ext cx="8229600" cy="609600"/>
          </a:xfrm>
          <a:prstGeom prst="rect">
            <a:avLst/>
          </a:prstGeom>
          <a:gradFill flip="none" rotWithShape="1">
            <a:gsLst>
              <a:gs pos="29000">
                <a:schemeClr val="tx1"/>
              </a:gs>
              <a:gs pos="50000">
                <a:srgbClr val="002060"/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</a:rPr>
              <a:t>Vertical impedance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5987534"/>
            <a:ext cx="3886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Broadband resonance at about 1.5 GHz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2438400"/>
            <a:ext cx="2286000" cy="369332"/>
          </a:xfrm>
          <a:prstGeom prst="rect">
            <a:avLst/>
          </a:prstGeom>
          <a:solidFill>
            <a:srgbClr val="00F26D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Wake almost vanished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83600"/>
            <a:ext cx="2347436" cy="1101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436" y="3083600"/>
            <a:ext cx="2347436" cy="11015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331178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Dipolar wake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32766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Generalized wake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9464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3527"/>
            <a:ext cx="9144000" cy="429094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76200"/>
            <a:ext cx="8229600" cy="609600"/>
          </a:xfrm>
          <a:prstGeom prst="rect">
            <a:avLst/>
          </a:prstGeom>
          <a:gradFill flip="none" rotWithShape="1">
            <a:gsLst>
              <a:gs pos="29000">
                <a:schemeClr val="tx1"/>
              </a:gs>
              <a:gs pos="50000">
                <a:srgbClr val="002060"/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</a:rPr>
              <a:t>Vertical impedance</a:t>
            </a:r>
            <a:endParaRPr lang="en-GB" sz="3600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20240" y="3657600"/>
            <a:ext cx="1280160" cy="260246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43200" y="6260068"/>
            <a:ext cx="5105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Generalized broadband impedance of about 2 k</a:t>
            </a:r>
            <a:r>
              <a:rPr lang="el-GR" dirty="0" smtClean="0"/>
              <a:t>Ω</a:t>
            </a:r>
            <a:r>
              <a:rPr lang="en-GB" dirty="0" smtClean="0"/>
              <a:t>/m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13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3527"/>
            <a:ext cx="9144000" cy="429094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76200"/>
            <a:ext cx="8229600" cy="609600"/>
          </a:xfrm>
          <a:prstGeom prst="rect">
            <a:avLst/>
          </a:prstGeom>
          <a:gradFill flip="none" rotWithShape="1">
            <a:gsLst>
              <a:gs pos="29000">
                <a:schemeClr val="tx1"/>
              </a:gs>
              <a:gs pos="50000">
                <a:srgbClr val="002060"/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</a:rPr>
              <a:t>Vertical impedance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745" y="5624341"/>
            <a:ext cx="8839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broadband impedance is reduced of about a factor 4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262745" y="6046705"/>
            <a:ext cx="6629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Impedance increases around 1.5 GHz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436512"/>
            <a:ext cx="3810000" cy="646331"/>
          </a:xfrm>
          <a:prstGeom prst="rect">
            <a:avLst/>
          </a:prstGeom>
          <a:solidFill>
            <a:srgbClr val="00F26D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Very slow decay of the wake  (the peak values could be significantly higher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4126468"/>
            <a:ext cx="2286000" cy="369332"/>
          </a:xfrm>
          <a:prstGeom prst="rect">
            <a:avLst/>
          </a:prstGeom>
          <a:solidFill>
            <a:srgbClr val="00F26D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Wake almost vanished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803541" y="4516292"/>
            <a:ext cx="444859" cy="20810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81000" y="4343400"/>
            <a:ext cx="1676400" cy="8382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914400" y="5188131"/>
            <a:ext cx="228600" cy="43621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486400" y="1676400"/>
            <a:ext cx="304800" cy="343553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262745" y="6462541"/>
            <a:ext cx="6629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Improvement at all the other frequencies up to 2.5 GHz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667000" y="3082843"/>
            <a:ext cx="1752600" cy="8795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4" t="16536" r="35896" b="15983"/>
          <a:stretch/>
        </p:blipFill>
        <p:spPr>
          <a:xfrm>
            <a:off x="6543328" y="2650824"/>
            <a:ext cx="1533872" cy="1387776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8077200" y="2644728"/>
            <a:ext cx="685800" cy="2769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Present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9391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9" grpId="0" animBg="1"/>
      <p:bldP spid="12" grpId="0" animBg="1"/>
      <p:bldP spid="17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76200"/>
            <a:ext cx="8229600" cy="609600"/>
          </a:xfrm>
          <a:prstGeom prst="rect">
            <a:avLst/>
          </a:prstGeom>
          <a:gradFill flip="none" rotWithShape="1">
            <a:gsLst>
              <a:gs pos="29000">
                <a:schemeClr val="tx1"/>
              </a:gs>
              <a:gs pos="50000">
                <a:srgbClr val="002060"/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</a:rPr>
              <a:t>Horizontal impedance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6031468"/>
            <a:ext cx="5410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Improvement at all frequencies up to 2.5 GHz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0220"/>
            <a:ext cx="9144000" cy="329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9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Impact on the SPS impedance budget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28877"/>
            <a:ext cx="4830688" cy="317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621" y="1228802"/>
            <a:ext cx="4830678" cy="3175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6779156" y="1557333"/>
            <a:ext cx="0" cy="2440305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19351" y="1982397"/>
            <a:ext cx="10668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19351" y="2409292"/>
            <a:ext cx="10668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19351" y="2836186"/>
            <a:ext cx="10668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19351" y="3263080"/>
            <a:ext cx="10668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24471" y="3689975"/>
            <a:ext cx="10668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25816" y="1555503"/>
            <a:ext cx="10668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92016" y="1538377"/>
            <a:ext cx="3787140" cy="13335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78672" y="1556867"/>
            <a:ext cx="0" cy="2440305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18867" y="1981931"/>
            <a:ext cx="10668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18867" y="2408826"/>
            <a:ext cx="10668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18867" y="2835720"/>
            <a:ext cx="10668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18867" y="3262614"/>
            <a:ext cx="10668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723987" y="3689509"/>
            <a:ext cx="10668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25332" y="1555037"/>
            <a:ext cx="10668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91532" y="1537911"/>
            <a:ext cx="3787140" cy="13335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32011" y="3650031"/>
            <a:ext cx="780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100 %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5737" y="3189367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</a:t>
            </a:r>
            <a:r>
              <a:rPr lang="en-US" sz="1400" dirty="0" smtClean="0"/>
              <a:t>0 %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41451" y="2762647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60 %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832012" y="2338011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40 %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20435" y="1889811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0 %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492487" y="1143000"/>
            <a:ext cx="254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Coherent tune shift</a:t>
            </a:r>
            <a:endParaRPr lang="it-IT" dirty="0"/>
          </a:p>
        </p:txBody>
      </p:sp>
      <p:sp>
        <p:nvSpPr>
          <p:cNvPr id="28" name="TextBox 27"/>
          <p:cNvSpPr txBox="1"/>
          <p:nvPr/>
        </p:nvSpPr>
        <p:spPr>
          <a:xfrm>
            <a:off x="369472" y="5237910"/>
            <a:ext cx="854592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Redesign of the QF-QF flanges is expected to reduce the global SPS tune shift of about 6%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59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Summary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Autofit/>
          </a:bodyPr>
          <a:lstStyle/>
          <a:p>
            <a:pPr algn="just"/>
            <a:r>
              <a:rPr lang="it-IT" sz="2400" dirty="0" smtClean="0"/>
              <a:t>The impact of the flange redesign on the transverse impedance is expected to be beneficial</a:t>
            </a:r>
          </a:p>
          <a:p>
            <a:pPr lvl="1" algn="just"/>
            <a:r>
              <a:rPr lang="it-IT" sz="2000" dirty="0" smtClean="0"/>
              <a:t>No dangerous resonances</a:t>
            </a:r>
          </a:p>
          <a:p>
            <a:pPr lvl="1" algn="just"/>
            <a:r>
              <a:rPr lang="it-IT" sz="2000" dirty="0" smtClean="0"/>
              <a:t>6% reduction in the tune shift from QF-QF flanges redesign</a:t>
            </a:r>
          </a:p>
          <a:p>
            <a:pPr algn="just"/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33344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505CB"/>
                </a:solidFill>
              </a:rPr>
              <a:t>Thank you very much for your attention</a:t>
            </a:r>
            <a:endParaRPr lang="en-US" dirty="0">
              <a:solidFill>
                <a:srgbClr val="0505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36447</TotalTime>
  <Words>197</Words>
  <Application>Microsoft Office PowerPoint</Application>
  <PresentationFormat>On-screen Show (4:3)</PresentationFormat>
  <Paragraphs>44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Impact of the flanges redesign on the transverse impedance  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Impact on the SPS impedance budget</vt:lpstr>
      <vt:lpstr>Summary</vt:lpstr>
      <vt:lpstr>Thank you very much for your attention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MKE heating with and without serigraphy</dc:title>
  <dc:creator>czannini</dc:creator>
  <cp:lastModifiedBy>Carlo Zannini</cp:lastModifiedBy>
  <cp:revision>929</cp:revision>
  <dcterms:created xsi:type="dcterms:W3CDTF">2012-06-18T14:13:36Z</dcterms:created>
  <dcterms:modified xsi:type="dcterms:W3CDTF">2015-03-12T16:51:07Z</dcterms:modified>
</cp:coreProperties>
</file>