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6"/>
  </p:notesMasterIdLst>
  <p:handoutMasterIdLst>
    <p:handoutMasterId r:id="rId17"/>
  </p:handoutMasterIdLst>
  <p:sldIdLst>
    <p:sldId id="256" r:id="rId2"/>
    <p:sldId id="387" r:id="rId3"/>
    <p:sldId id="375" r:id="rId4"/>
    <p:sldId id="376" r:id="rId5"/>
    <p:sldId id="377" r:id="rId6"/>
    <p:sldId id="378" r:id="rId7"/>
    <p:sldId id="379" r:id="rId8"/>
    <p:sldId id="388" r:id="rId9"/>
    <p:sldId id="382" r:id="rId10"/>
    <p:sldId id="385" r:id="rId11"/>
    <p:sldId id="386" r:id="rId12"/>
    <p:sldId id="389" r:id="rId13"/>
    <p:sldId id="391" r:id="rId14"/>
    <p:sldId id="39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DE0000"/>
    <a:srgbClr val="F60000"/>
    <a:srgbClr val="00FF00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49" autoAdjust="0"/>
    <p:restoredTop sz="94289" autoAdjust="0"/>
  </p:normalViewPr>
  <p:slideViewPr>
    <p:cSldViewPr>
      <p:cViewPr>
        <p:scale>
          <a:sx n="70" d="100"/>
          <a:sy n="70" d="100"/>
        </p:scale>
        <p:origin x="294" y="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1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88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ED08E-C146-41FD-801F-B04F9C530887}" type="datetimeFigureOut">
              <a:rPr lang="it-IT" smtClean="0"/>
              <a:t>11/03/2015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2D749-038A-421A-9A33-549F6530AD5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5332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63850-EC2B-40CD-9839-40BCB5225F41}" type="datetimeFigureOut">
              <a:rPr lang="en-GB" smtClean="0"/>
              <a:t>11/03/2015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E47A7-C2D5-458E-94A9-7FCDD08A7F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7131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E47A7-C2D5-458E-94A9-7FCDD08A7F04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4087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581668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bg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 flipH="1">
            <a:off x="228600" y="5085184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780108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72008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buClrTx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buClrTx/>
              <a:defRPr>
                <a:solidFill>
                  <a:schemeClr val="tx1"/>
                </a:solidFill>
              </a:defRPr>
            </a:lvl4pPr>
            <a:lvl5pPr>
              <a:buClrTx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652120" y="702000"/>
            <a:ext cx="3456360" cy="359569"/>
          </a:xfrm>
        </p:spPr>
        <p:txBody>
          <a:bodyPr>
            <a:normAutofit/>
          </a:bodyPr>
          <a:lstStyle>
            <a:lvl1pPr marL="0" indent="0" algn="r">
              <a:buNone/>
              <a:defRPr sz="1600" i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it-IT" dirty="0" smtClean="0"/>
              <a:t>Subtitle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570B4EE-DD82-429D-B300-E0097149E768}" type="datetime1">
              <a:rPr lang="en-GB" smtClean="0"/>
              <a:t>11/03/2015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9A2723-35FC-4808-A2C4-91CCF4B3CE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bg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6766-E7E7-4046-88EC-3A095807020F}" type="datetime1">
              <a:rPr lang="en-GB" smtClean="0"/>
              <a:t>11/03/2015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2723-35FC-4808-A2C4-91CCF4B3CE83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652120" y="702000"/>
            <a:ext cx="3456360" cy="359569"/>
          </a:xfrm>
        </p:spPr>
        <p:txBody>
          <a:bodyPr>
            <a:normAutofit/>
          </a:bodyPr>
          <a:lstStyle>
            <a:lvl1pPr marL="0" indent="0" algn="r">
              <a:buNone/>
              <a:defRPr sz="16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it-IT" dirty="0" smtClean="0"/>
              <a:t>Subtitle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44B0-041B-437F-9492-AFC954289447}" type="datetime1">
              <a:rPr lang="en-GB" smtClean="0"/>
              <a:t>11/03/2015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2723-35FC-4808-A2C4-91CCF4B3CE8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0E67-DE6A-433C-9BCB-7FF32CD29CB7}" type="datetime1">
              <a:rPr lang="en-GB" smtClean="0"/>
              <a:t>11/03/2015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2723-35FC-4808-A2C4-91CCF4B3CE8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6277-CF63-4D80-AA5D-E89ED67EF0E6}" type="datetime1">
              <a:rPr lang="en-GB" smtClean="0"/>
              <a:t>11/03/2015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2723-35FC-4808-A2C4-91CCF4B3CE8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652120" y="702000"/>
            <a:ext cx="3456360" cy="359569"/>
          </a:xfrm>
        </p:spPr>
        <p:txBody>
          <a:bodyPr>
            <a:normAutofit/>
          </a:bodyPr>
          <a:lstStyle>
            <a:lvl1pPr marL="0" indent="0" algn="r">
              <a:buNone/>
              <a:defRPr sz="1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it-IT" dirty="0" smtClean="0"/>
              <a:t>Subtitle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AC85-256A-444D-8A53-5CE40BBB50FB}" type="datetime1">
              <a:rPr lang="en-GB" smtClean="0"/>
              <a:t>11/03/2015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2723-35FC-4808-A2C4-91CCF4B3CE83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88859"/>
            <a:ext cx="8445624" cy="5760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2E20-35B0-4A00-BFDB-B3A666BCA02F}" type="datetime1">
              <a:rPr lang="en-GB" smtClean="0"/>
              <a:t>11/03/2015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B7771-8F66-4A97-918A-A0E83782CF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146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6000" y="36000"/>
            <a:ext cx="9072000" cy="118800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bg2"/>
              </a:gs>
              <a:gs pos="91000">
                <a:schemeClr val="bg2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 flipH="1">
            <a:off x="36000" y="620688"/>
            <a:ext cx="9072000" cy="720080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44562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11944" y="6448251"/>
            <a:ext cx="1136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E0C24F6-D157-406A-B37C-D47A9C23B2B1}" type="datetime1">
              <a:rPr lang="en-GB" smtClean="0"/>
              <a:t>11/03/2015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32" y="6525344"/>
            <a:ext cx="6624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8766" y="6448251"/>
            <a:ext cx="369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59A2723-35FC-4808-A2C4-91CCF4B3CE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634488"/>
            <a:ext cx="835292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50" r:id="rId4"/>
    <p:sldLayoutId id="2147484052" r:id="rId5"/>
    <p:sldLayoutId id="2147484053" r:id="rId6"/>
    <p:sldLayoutId id="2147484054" r:id="rId7"/>
    <p:sldLayoutId id="2147484055" r:id="rId8"/>
    <p:sldLayoutId id="2147484056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0000" indent="-360000" algn="just" defTabSz="914400" rtl="0" eaLnBrk="1" latinLnBrk="0" hangingPunct="1">
        <a:spcBef>
          <a:spcPts val="1200"/>
        </a:spcBef>
        <a:spcAft>
          <a:spcPts val="600"/>
        </a:spcAft>
        <a:buClrTx/>
        <a:buSzPct val="100000"/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16000" algn="just" defTabSz="914400" rtl="0" eaLnBrk="1" latinLnBrk="0" hangingPunct="1">
        <a:lnSpc>
          <a:spcPct val="120000"/>
        </a:lnSpc>
        <a:spcBef>
          <a:spcPts val="0"/>
        </a:spcBef>
        <a:buClrTx/>
        <a:buSzPct val="10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just" defTabSz="914400" rtl="0" eaLnBrk="1" latinLnBrk="0" hangingPunct="1">
        <a:spcBef>
          <a:spcPts val="0"/>
        </a:spcBef>
        <a:buClrTx/>
        <a:buSzPct val="100000"/>
        <a:buFont typeface="Symbol" pitchFamily="18" charset="2"/>
        <a:buChar char="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defTabSz="914400" rtl="0" eaLnBrk="1" latinLnBrk="0" hangingPunct="1">
        <a:spcBef>
          <a:spcPct val="20000"/>
        </a:spcBef>
        <a:buClrTx/>
        <a:buSzPct val="100000"/>
        <a:buFont typeface="Symbol" pitchFamily="18" charset="2"/>
        <a:buChar char="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tx2"/>
        </a:buClr>
        <a:buSzPct val="100000"/>
        <a:buFont typeface="Symbol" pitchFamily="18" charset="2"/>
        <a:buChar char="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8640960" cy="2016224"/>
          </a:xfrm>
        </p:spPr>
        <p:txBody>
          <a:bodyPr anchor="ctr">
            <a:noAutofit/>
          </a:bodyPr>
          <a:lstStyle/>
          <a:p>
            <a:r>
              <a:rPr lang="en-GB" sz="4000" dirty="0"/>
              <a:t>Impedance simulations </a:t>
            </a:r>
            <a:br>
              <a:rPr lang="en-GB" sz="4000" dirty="0"/>
            </a:br>
            <a:r>
              <a:rPr lang="en-GB" sz="4000" dirty="0"/>
              <a:t>of the SPS TPST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1512168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sz="2200" dirty="0" smtClean="0">
                <a:latin typeface="+mj-lt"/>
                <a:cs typeface="Calibri" pitchFamily="34" charset="0"/>
              </a:rPr>
              <a:t>S. Persichelli</a:t>
            </a:r>
            <a:r>
              <a:rPr lang="it-IT" sz="2200" dirty="0" smtClean="0">
                <a:latin typeface="+mj-lt"/>
                <a:cs typeface="Calibri" pitchFamily="34" charset="0"/>
              </a:rPr>
              <a:t>, B. Salvant</a:t>
            </a:r>
            <a:endParaRPr lang="it-IT" sz="2200" b="1" dirty="0" smtClean="0">
              <a:latin typeface="+mj-lt"/>
              <a:cs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n-GB" sz="1800" dirty="0" smtClean="0"/>
              <a:t>SPS</a:t>
            </a:r>
            <a:r>
              <a:rPr lang="it-IT" sz="1800" dirty="0" smtClean="0"/>
              <a:t>-LIU </a:t>
            </a:r>
            <a:r>
              <a:rPr lang="en-GB" sz="1800" dirty="0" smtClean="0"/>
              <a:t>meeting</a:t>
            </a:r>
            <a:endParaRPr lang="en-GB" sz="1800" dirty="0"/>
          </a:p>
          <a:p>
            <a:pPr>
              <a:spcBef>
                <a:spcPts val="0"/>
              </a:spcBef>
            </a:pPr>
            <a:r>
              <a:rPr lang="en-GB" sz="1800" dirty="0" smtClean="0"/>
              <a:t>11</a:t>
            </a:r>
            <a:r>
              <a:rPr lang="en-GB" sz="1800" dirty="0" smtClean="0"/>
              <a:t>-03-2015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37710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Dipolar horizontal </a:t>
            </a:r>
            <a:r>
              <a:rPr lang="en-GB" dirty="0" smtClean="0"/>
              <a:t>impedance </a:t>
            </a:r>
            <a:r>
              <a:rPr lang="en-GB" dirty="0" smtClean="0"/>
              <a:t>(extraction  </a:t>
            </a:r>
            <a:r>
              <a:rPr lang="en-GB" dirty="0" smtClean="0"/>
              <a:t>beam)</a:t>
            </a:r>
            <a:endParaRPr lang="it-IT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Comparison new/old design</a:t>
            </a:r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774113" y="6448425"/>
            <a:ext cx="369887" cy="365125"/>
          </a:xfrm>
        </p:spPr>
        <p:txBody>
          <a:bodyPr/>
          <a:lstStyle/>
          <a:p>
            <a:fld id="{87DB7771-8F66-4A97-918A-A0E83782CFB2}" type="slidenum">
              <a:rPr lang="en-GB" smtClean="0"/>
              <a:t>10</a:t>
            </a:fld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39552" y="5717263"/>
                <a:ext cx="7776864" cy="7452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it-IT" sz="1350" i="1" dirty="0" smtClean="0">
                  <a:latin typeface="Cambria Math" panose="02040503050406030204" pitchFamily="18" charset="0"/>
                </a:endParaRPr>
              </a:p>
              <a:p>
                <a:pPr/>
                <a:r>
                  <a:rPr lang="en-GB" sz="2000" dirty="0" smtClean="0">
                    <a:latin typeface="Cambria Math" panose="02040503050406030204" pitchFamily="18" charset="0"/>
                  </a:rPr>
                  <a:t>New: Effective impedance (low </a:t>
                </a:r>
                <a:r>
                  <a:rPr lang="en-GB" sz="2000" dirty="0" err="1">
                    <a:latin typeface="Cambria Math" panose="02040503050406030204" pitchFamily="18" charset="0"/>
                  </a:rPr>
                  <a:t>freq</a:t>
                </a:r>
                <a:r>
                  <a:rPr lang="en-GB" sz="2000" dirty="0" smtClean="0">
                    <a:latin typeface="Cambria Math" panose="02040503050406030204" pitchFamily="18" charset="0"/>
                  </a:rPr>
                  <a:t>):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sz="2000" i="1" smtClean="0">
                            <a:solidFill>
                              <a:schemeClr val="bg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2000" i="1">
                            <a:solidFill>
                              <a:schemeClr val="bg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sz="2000" i="1">
                            <a:solidFill>
                              <a:schemeClr val="bg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GB" sz="2000" i="1">
                            <a:solidFill>
                              <a:schemeClr val="bg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𝑑𝑖𝑝</m:t>
                        </m:r>
                      </m:sup>
                    </m:sSubSup>
                    <m:r>
                      <a:rPr lang="en-GB" sz="2000" i="1">
                        <a:solidFill>
                          <a:schemeClr val="bg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bg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104</m:t>
                    </m:r>
                    <m:f>
                      <m:fPr>
                        <m:ctrlPr>
                          <a:rPr lang="en-GB" sz="2000" i="1">
                            <a:solidFill>
                              <a:schemeClr val="bg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chemeClr val="bg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m:rPr>
                            <m:sty m:val="p"/>
                          </m:rPr>
                          <a:rPr lang="el-GR" sz="2000" i="1">
                            <a:solidFill>
                              <a:schemeClr val="bg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Ω</m:t>
                        </m:r>
                      </m:num>
                      <m:den>
                        <m:r>
                          <a:rPr lang="en-GB" sz="2000" i="1">
                            <a:solidFill>
                              <a:schemeClr val="bg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en-US" sz="2000" dirty="0" smtClean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717263"/>
                <a:ext cx="7776864" cy="745204"/>
              </a:xfrm>
              <a:prstGeom prst="rect">
                <a:avLst/>
              </a:prstGeom>
              <a:blipFill rotWithShape="0">
                <a:blip r:embed="rId2"/>
                <a:stretch>
                  <a:fillRect l="-863" b="-409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5075"/>
            <a:ext cx="9144000" cy="492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30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Nominal</a:t>
            </a:r>
            <a:r>
              <a:rPr lang="it-IT" dirty="0" smtClean="0"/>
              <a:t> </a:t>
            </a:r>
            <a:r>
              <a:rPr lang="it-IT" dirty="0" err="1" smtClean="0"/>
              <a:t>beam</a:t>
            </a:r>
            <a:r>
              <a:rPr lang="it-IT" dirty="0" smtClean="0"/>
              <a:t>: </a:t>
            </a:r>
            <a:r>
              <a:rPr lang="it-IT" dirty="0" err="1" smtClean="0"/>
              <a:t>Eigenmode</a:t>
            </a:r>
            <a:r>
              <a:rPr lang="it-IT" dirty="0" smtClean="0"/>
              <a:t> (new design)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567739"/>
              </p:ext>
            </p:extLst>
          </p:nvPr>
        </p:nvGraphicFramePr>
        <p:xfrm>
          <a:off x="72008" y="2780928"/>
          <a:ext cx="3923928" cy="33528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11560"/>
                <a:gridCol w="1224136"/>
                <a:gridCol w="1080120"/>
                <a:gridCol w="1008112"/>
              </a:tblGrid>
              <a:tr h="299130"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Freq</a:t>
                      </a:r>
                      <a:r>
                        <a:rPr lang="en-GB" sz="1400" dirty="0" smtClean="0"/>
                        <a:t> [MHz]</a:t>
                      </a:r>
                      <a:endParaRPr lang="it-IT" sz="14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Rs</a:t>
                      </a:r>
                      <a:r>
                        <a:rPr lang="en-GB" sz="1400" dirty="0" smtClean="0"/>
                        <a:t> [</a:t>
                      </a:r>
                      <a:r>
                        <a:rPr lang="el-GR" sz="1400" dirty="0" smtClean="0"/>
                        <a:t>Ω</a:t>
                      </a:r>
                      <a:r>
                        <a:rPr lang="en-GB" sz="1400" dirty="0" smtClean="0"/>
                        <a:t>]</a:t>
                      </a:r>
                      <a:endParaRPr lang="it-IT" sz="14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Q</a:t>
                      </a:r>
                      <a:endParaRPr lang="it-IT" sz="1400" dirty="0" smtClean="0"/>
                    </a:p>
                  </a:txBody>
                  <a:tcPr>
                    <a:noFill/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72.97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52.01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348.92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84.31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31.15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495.87</a:t>
                      </a:r>
                      <a:endParaRPr lang="it-IT" sz="1400" dirty="0"/>
                    </a:p>
                  </a:txBody>
                  <a:tcPr/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106.22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672.73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1122.96</a:t>
                      </a:r>
                      <a:endParaRPr lang="it-IT" sz="1400" dirty="0" smtClean="0"/>
                    </a:p>
                  </a:txBody>
                  <a:tcPr>
                    <a:noFill/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106.37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1057.32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1133.86</a:t>
                      </a:r>
                      <a:endParaRPr lang="it-IT" sz="1400" dirty="0"/>
                    </a:p>
                  </a:txBody>
                  <a:tcPr/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147.33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240.25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522.65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168.76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78.59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587.31</a:t>
                      </a:r>
                      <a:endParaRPr lang="it-IT" sz="1400" dirty="0"/>
                    </a:p>
                  </a:txBody>
                  <a:tcPr/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7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186.96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1335.39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1627.92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8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187.08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263.78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1633.63</a:t>
                      </a:r>
                      <a:endParaRPr lang="it-IT" sz="1400" dirty="0"/>
                    </a:p>
                  </a:txBody>
                  <a:tcPr/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9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219.44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725.08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793.30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10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253.03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130.95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577.63</a:t>
                      </a:r>
                      <a:endParaRPr lang="it-IT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978328"/>
              </p:ext>
            </p:extLst>
          </p:nvPr>
        </p:nvGraphicFramePr>
        <p:xfrm>
          <a:off x="4091444" y="2780928"/>
          <a:ext cx="4873043" cy="33528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893401"/>
                <a:gridCol w="1301037"/>
                <a:gridCol w="1607163"/>
                <a:gridCol w="1071442"/>
              </a:tblGrid>
              <a:tr h="299130"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Freq</a:t>
                      </a:r>
                      <a:r>
                        <a:rPr lang="en-GB" sz="1400" dirty="0" smtClean="0"/>
                        <a:t> [MHz]</a:t>
                      </a:r>
                      <a:endParaRPr lang="it-IT" sz="14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Rs</a:t>
                      </a:r>
                      <a:r>
                        <a:rPr lang="en-GB" sz="1400" dirty="0" smtClean="0"/>
                        <a:t> [</a:t>
                      </a:r>
                      <a:r>
                        <a:rPr lang="el-GR" sz="1400" dirty="0" smtClean="0"/>
                        <a:t>Ω</a:t>
                      </a:r>
                      <a:r>
                        <a:rPr lang="en-GB" sz="1400" dirty="0" smtClean="0"/>
                        <a:t>]</a:t>
                      </a:r>
                      <a:endParaRPr lang="it-IT" sz="14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Q</a:t>
                      </a:r>
                      <a:endParaRPr lang="it-IT" sz="1400" dirty="0" smtClean="0"/>
                    </a:p>
                  </a:txBody>
                  <a:tcPr>
                    <a:noFill/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/>
                        <a:t>11</a:t>
                      </a:r>
                      <a:endParaRPr lang="it-IT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283.52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3507.64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1125.70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12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315.54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52.15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996.08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13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317.54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85.64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1667.21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14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317.80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483.42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1088.86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15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335.12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23070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2437.48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16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355.19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7.06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596.35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17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379.68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13823.15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2343.22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18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383.00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4075.81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2404.87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19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385.34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5518.97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2343.70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20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433.42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2091.73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765.42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07504" y="1268760"/>
                <a:ext cx="5544616" cy="976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NB: Microwave Studio (</a:t>
                </a:r>
                <a:r>
                  <a:rPr lang="en-US" dirty="0" err="1" smtClean="0"/>
                  <a:t>Linac</a:t>
                </a:r>
                <a:r>
                  <a:rPr lang="en-US" dirty="0" smtClean="0"/>
                  <a:t> convention) definition: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𝑘𝑄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268760"/>
                <a:ext cx="5544616" cy="976549"/>
              </a:xfrm>
              <a:prstGeom prst="rect">
                <a:avLst/>
              </a:prstGeom>
              <a:blipFill rotWithShape="0">
                <a:blip r:embed="rId2"/>
                <a:stretch>
                  <a:fillRect l="-990" t="-312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334" y="725768"/>
            <a:ext cx="2751036" cy="162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32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Nominal</a:t>
            </a:r>
            <a:r>
              <a:rPr lang="it-IT" dirty="0"/>
              <a:t> </a:t>
            </a:r>
            <a:r>
              <a:rPr lang="it-IT" dirty="0" err="1"/>
              <a:t>beam</a:t>
            </a:r>
            <a:r>
              <a:rPr lang="it-IT" dirty="0"/>
              <a:t>: </a:t>
            </a:r>
            <a:r>
              <a:rPr lang="it-IT" dirty="0" err="1"/>
              <a:t>Eigenmode</a:t>
            </a:r>
            <a:r>
              <a:rPr lang="it-IT" dirty="0"/>
              <a:t> (new design)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92" y="1412776"/>
            <a:ext cx="3905518" cy="23042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943" y="1412777"/>
            <a:ext cx="4149613" cy="24482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92" y="4077072"/>
            <a:ext cx="3995936" cy="23576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944" y="4077072"/>
            <a:ext cx="3995936" cy="23576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1560" y="1447677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 1 72 MHz</a:t>
            </a:r>
            <a:endParaRPr lang="it-IT" dirty="0"/>
          </a:p>
        </p:txBody>
      </p:sp>
      <p:sp>
        <p:nvSpPr>
          <p:cNvPr id="9" name="TextBox 8"/>
          <p:cNvSpPr txBox="1"/>
          <p:nvPr/>
        </p:nvSpPr>
        <p:spPr>
          <a:xfrm>
            <a:off x="4926199" y="1447677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 2 84 MHz</a:t>
            </a:r>
            <a:endParaRPr lang="it-IT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413978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 3 106 MHz</a:t>
            </a:r>
            <a:endParaRPr lang="it-IT" dirty="0"/>
          </a:p>
        </p:txBody>
      </p:sp>
      <p:sp>
        <p:nvSpPr>
          <p:cNvPr id="11" name="TextBox 10"/>
          <p:cNvSpPr txBox="1"/>
          <p:nvPr/>
        </p:nvSpPr>
        <p:spPr>
          <a:xfrm>
            <a:off x="4932040" y="412539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 4 106 MHz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451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Nominal</a:t>
            </a:r>
            <a:r>
              <a:rPr lang="it-IT" dirty="0" smtClean="0"/>
              <a:t> </a:t>
            </a:r>
            <a:r>
              <a:rPr lang="it-IT" dirty="0" err="1" smtClean="0"/>
              <a:t>beam</a:t>
            </a:r>
            <a:r>
              <a:rPr lang="it-IT" dirty="0" smtClean="0"/>
              <a:t>: </a:t>
            </a:r>
            <a:r>
              <a:rPr lang="it-IT" dirty="0" err="1" smtClean="0"/>
              <a:t>Eigenmode</a:t>
            </a:r>
            <a:r>
              <a:rPr lang="it-IT" dirty="0" smtClean="0"/>
              <a:t> (</a:t>
            </a:r>
            <a:r>
              <a:rPr lang="it-IT" dirty="0" err="1" smtClean="0"/>
              <a:t>old</a:t>
            </a:r>
            <a:r>
              <a:rPr lang="it-IT" dirty="0" smtClean="0"/>
              <a:t> design)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375499"/>
              </p:ext>
            </p:extLst>
          </p:nvPr>
        </p:nvGraphicFramePr>
        <p:xfrm>
          <a:off x="72008" y="2780928"/>
          <a:ext cx="3923928" cy="33528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11560"/>
                <a:gridCol w="1224136"/>
                <a:gridCol w="1080120"/>
                <a:gridCol w="1008112"/>
              </a:tblGrid>
              <a:tr h="299130"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Freq</a:t>
                      </a:r>
                      <a:r>
                        <a:rPr lang="en-GB" sz="1400" dirty="0" smtClean="0"/>
                        <a:t> [MHz]</a:t>
                      </a:r>
                      <a:endParaRPr lang="it-IT" sz="14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Rs</a:t>
                      </a:r>
                      <a:r>
                        <a:rPr lang="en-GB" sz="1400" dirty="0" smtClean="0"/>
                        <a:t> [</a:t>
                      </a:r>
                      <a:r>
                        <a:rPr lang="el-GR" sz="1400" dirty="0" smtClean="0"/>
                        <a:t>Ω</a:t>
                      </a:r>
                      <a:r>
                        <a:rPr lang="en-GB" sz="1400" dirty="0" smtClean="0"/>
                        <a:t>]</a:t>
                      </a:r>
                      <a:endParaRPr lang="it-IT" sz="14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Q</a:t>
                      </a:r>
                      <a:endParaRPr lang="it-IT" sz="1400" dirty="0" smtClean="0"/>
                    </a:p>
                  </a:txBody>
                  <a:tcPr>
                    <a:noFill/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74.58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5.84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131.33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86.74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34.61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620.13</a:t>
                      </a:r>
                      <a:endParaRPr lang="it-IT" sz="1400" dirty="0"/>
                    </a:p>
                  </a:txBody>
                  <a:tcPr/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106.25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720.69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488.89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106.26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419.28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485.11</a:t>
                      </a:r>
                      <a:endParaRPr lang="it-IT" sz="1400" dirty="0"/>
                    </a:p>
                  </a:txBody>
                  <a:tcPr/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152.91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20.99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183.18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172.93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100.31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640.18</a:t>
                      </a:r>
                      <a:endParaRPr lang="it-IT" sz="1400" dirty="0"/>
                    </a:p>
                  </a:txBody>
                  <a:tcPr/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7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186.28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417.15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693.40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8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186.50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464.10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699.15</a:t>
                      </a:r>
                      <a:endParaRPr lang="it-IT" sz="1400" dirty="0"/>
                    </a:p>
                  </a:txBody>
                  <a:tcPr/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9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230.85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38.65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245.60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10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258.66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90.80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549.91</a:t>
                      </a:r>
                      <a:endParaRPr lang="it-IT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866614"/>
              </p:ext>
            </p:extLst>
          </p:nvPr>
        </p:nvGraphicFramePr>
        <p:xfrm>
          <a:off x="4091445" y="2780928"/>
          <a:ext cx="4585011" cy="33528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840595"/>
                <a:gridCol w="1224136"/>
                <a:gridCol w="1296144"/>
                <a:gridCol w="1224136"/>
              </a:tblGrid>
              <a:tr h="299130"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Freq</a:t>
                      </a:r>
                      <a:r>
                        <a:rPr lang="en-GB" sz="1400" dirty="0" smtClean="0"/>
                        <a:t> [MHz]</a:t>
                      </a:r>
                      <a:endParaRPr lang="it-IT" sz="14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Rs</a:t>
                      </a:r>
                      <a:r>
                        <a:rPr lang="en-GB" sz="1400" dirty="0" smtClean="0"/>
                        <a:t> [</a:t>
                      </a:r>
                      <a:r>
                        <a:rPr lang="el-GR" sz="1400" dirty="0" smtClean="0"/>
                        <a:t>Ω</a:t>
                      </a:r>
                      <a:r>
                        <a:rPr lang="en-GB" sz="1400" dirty="0" smtClean="0"/>
                        <a:t>]</a:t>
                      </a:r>
                      <a:endParaRPr lang="it-IT" sz="14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Q</a:t>
                      </a:r>
                      <a:endParaRPr lang="it-IT" sz="1400" dirty="0" smtClean="0"/>
                    </a:p>
                  </a:txBody>
                  <a:tcPr>
                    <a:noFill/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/>
                        <a:t>11</a:t>
                      </a:r>
                      <a:endParaRPr lang="it-IT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 smtClean="0"/>
                        <a:t>300.45</a:t>
                      </a:r>
                      <a:endParaRPr lang="it-IT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 smtClean="0"/>
                        <a:t>119.28</a:t>
                      </a:r>
                      <a:endParaRPr lang="it-IT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 smtClean="0"/>
                        <a:t>301.98</a:t>
                      </a:r>
                      <a:endParaRPr lang="it-IT" sz="1400" b="0" dirty="0"/>
                    </a:p>
                  </a:txBody>
                  <a:tcPr>
                    <a:noFill/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12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316.64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190.50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852.93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13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317.40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178.02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840.53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14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333.89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263.85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917.56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15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354.77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43.47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288.82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16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372.96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3772.30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1126.01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17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380.87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1510.51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991.06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18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386.16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761.84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1070.31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19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409.69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43763.06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2476.04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</a:tr>
              <a:tr h="299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20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439.44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85.61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284.19</a:t>
                      </a:r>
                      <a:endParaRPr lang="it-IT" sz="1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07504" y="1268760"/>
                <a:ext cx="5544616" cy="976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NB: Microwave Studio (</a:t>
                </a:r>
                <a:r>
                  <a:rPr lang="en-US" dirty="0" err="1" smtClean="0"/>
                  <a:t>Linac</a:t>
                </a:r>
                <a:r>
                  <a:rPr lang="en-US" dirty="0" smtClean="0"/>
                  <a:t> convention) definition: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𝑘𝑄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268760"/>
                <a:ext cx="5544616" cy="976549"/>
              </a:xfrm>
              <a:prstGeom prst="rect">
                <a:avLst/>
              </a:prstGeom>
              <a:blipFill rotWithShape="0">
                <a:blip r:embed="rId2"/>
                <a:stretch>
                  <a:fillRect l="-990" t="-312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911187"/>
            <a:ext cx="2744386" cy="162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48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extBox 3"/>
          <p:cNvSpPr txBox="1"/>
          <p:nvPr/>
        </p:nvSpPr>
        <p:spPr>
          <a:xfrm>
            <a:off x="395536" y="2132856"/>
            <a:ext cx="835292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GB" sz="2000" dirty="0" smtClean="0"/>
              <a:t>The low frequency mode frequencies (below 100 MHz) are not changing when the beam is in nominal position because are due to the trapping around the cooling system.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GB" sz="2000" dirty="0" smtClean="0"/>
              <a:t>The inductive </a:t>
            </a:r>
            <a:r>
              <a:rPr lang="en-GB" sz="2000" dirty="0"/>
              <a:t>longitudinal </a:t>
            </a:r>
            <a:r>
              <a:rPr lang="en-GB" sz="2000" dirty="0" smtClean="0"/>
              <a:t>impedance at nominal and extraction position </a:t>
            </a:r>
            <a:r>
              <a:rPr lang="en-GB" sz="2000" dirty="0"/>
              <a:t>is not changing </a:t>
            </a:r>
            <a:r>
              <a:rPr lang="en-GB" sz="2000" dirty="0" smtClean="0"/>
              <a:t>with respect to the old TPST design.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GB" sz="2000" dirty="0"/>
              <a:t>The </a:t>
            </a:r>
            <a:r>
              <a:rPr lang="en-GB" sz="2000" dirty="0" smtClean="0"/>
              <a:t>low frequency dipolar effective </a:t>
            </a:r>
            <a:r>
              <a:rPr lang="en-GB" sz="2000" dirty="0"/>
              <a:t>impedance at nominal and extraction position </a:t>
            </a:r>
            <a:r>
              <a:rPr lang="en-GB" sz="2000" dirty="0" smtClean="0"/>
              <a:t>of the new TPST design is very small.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GB" sz="2000" dirty="0" smtClean="0"/>
              <a:t>The modifications of the design are not predicted to be a problem from the impedance point of you.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GB" sz="2000" dirty="0" smtClean="0"/>
              <a:t>RF Measurements to confirm results from simulations?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65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79" y="1700808"/>
            <a:ext cx="8481724" cy="47762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68398" y="2462841"/>
            <a:ext cx="4223803" cy="7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Total length 6.7 m</a:t>
            </a:r>
          </a:p>
          <a:p>
            <a:r>
              <a:rPr lang="en-GB" sz="1600" dirty="0"/>
              <a:t>Blade length 2.16 m</a:t>
            </a:r>
          </a:p>
          <a:p>
            <a:endParaRPr lang="it-IT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Model for </a:t>
            </a:r>
            <a:r>
              <a:rPr lang="it-IT" dirty="0" err="1" smtClean="0"/>
              <a:t>simulations</a:t>
            </a:r>
            <a:endParaRPr lang="it-IT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9A2723-35FC-4808-A2C4-91CCF4B3CE83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14079" y="5085184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Blade: 10 sections</a:t>
            </a:r>
          </a:p>
          <a:p>
            <a:r>
              <a:rPr lang="en-US" dirty="0" smtClean="0"/>
              <a:t>8 Stainless steel (1,35 e+06 S/m)</a:t>
            </a:r>
          </a:p>
          <a:p>
            <a:r>
              <a:rPr lang="en-US" dirty="0" smtClean="0"/>
              <a:t>2 Copper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190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Model for </a:t>
            </a:r>
            <a:r>
              <a:rPr lang="it-IT" dirty="0" err="1" smtClean="0"/>
              <a:t>simulations</a:t>
            </a:r>
            <a:r>
              <a:rPr lang="it-IT" dirty="0" smtClean="0"/>
              <a:t>: </a:t>
            </a:r>
            <a:r>
              <a:rPr lang="it-IT" dirty="0" err="1" smtClean="0"/>
              <a:t>frequencies</a:t>
            </a:r>
            <a:endParaRPr lang="it-IT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9A2723-35FC-4808-A2C4-91CCF4B3CE83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352" y="1371658"/>
            <a:ext cx="5796136" cy="425823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2132856"/>
            <a:ext cx="3060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Tank </a:t>
            </a:r>
          </a:p>
          <a:p>
            <a:r>
              <a:rPr lang="en-US" dirty="0"/>
              <a:t>R</a:t>
            </a:r>
            <a:r>
              <a:rPr lang="en-US" dirty="0" smtClean="0"/>
              <a:t>adius 133.6 mm</a:t>
            </a:r>
          </a:p>
          <a:p>
            <a:r>
              <a:rPr lang="en-GB" dirty="0" smtClean="0"/>
              <a:t>Cut-off TE</a:t>
            </a:r>
            <a:r>
              <a:rPr lang="en-GB" baseline="-25000" dirty="0" smtClean="0"/>
              <a:t>11  </a:t>
            </a:r>
            <a:r>
              <a:rPr lang="en-US" dirty="0" smtClean="0"/>
              <a:t>660 </a:t>
            </a:r>
            <a:r>
              <a:rPr lang="en-US" dirty="0"/>
              <a:t>MHz</a:t>
            </a:r>
          </a:p>
          <a:p>
            <a:endParaRPr lang="en-US" dirty="0" smtClean="0"/>
          </a:p>
          <a:p>
            <a:r>
              <a:rPr lang="en-US" dirty="0" smtClean="0"/>
              <a:t>Pipes:</a:t>
            </a:r>
          </a:p>
          <a:p>
            <a:r>
              <a:rPr lang="en-US" dirty="0" smtClean="0"/>
              <a:t>Vertical aperture 26 mm</a:t>
            </a:r>
          </a:p>
          <a:p>
            <a:r>
              <a:rPr lang="en-US" dirty="0" smtClean="0"/>
              <a:t>Horizontal aperture 66 mm</a:t>
            </a:r>
          </a:p>
          <a:p>
            <a:r>
              <a:rPr lang="en-GB" dirty="0"/>
              <a:t>Cut-off </a:t>
            </a:r>
            <a:r>
              <a:rPr lang="en-GB" dirty="0" smtClean="0"/>
              <a:t>TM</a:t>
            </a:r>
            <a:r>
              <a:rPr lang="en-GB" baseline="-25000" dirty="0" smtClean="0"/>
              <a:t>11  </a:t>
            </a:r>
            <a:r>
              <a:rPr lang="en-GB" dirty="0" smtClean="0"/>
              <a:t>6.2</a:t>
            </a:r>
            <a:r>
              <a:rPr lang="en-GB" baseline="-25000" dirty="0" smtClean="0"/>
              <a:t> </a:t>
            </a:r>
            <a:r>
              <a:rPr lang="en-US" dirty="0"/>
              <a:t>G</a:t>
            </a:r>
            <a:r>
              <a:rPr lang="en-US" dirty="0" smtClean="0"/>
              <a:t>Hz</a:t>
            </a:r>
            <a:endParaRPr lang="en-US" dirty="0"/>
          </a:p>
          <a:p>
            <a:endParaRPr lang="en-US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476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5" y="1811928"/>
            <a:ext cx="5017169" cy="42813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5356" y="1281363"/>
            <a:ext cx="306805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OLD (installed)</a:t>
            </a:r>
            <a:endParaRPr lang="it-IT" sz="135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1526" y="1856813"/>
            <a:ext cx="4689623" cy="357171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31390" y="1281363"/>
            <a:ext cx="306805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NEW (to be installed)</a:t>
            </a:r>
            <a:endParaRPr lang="it-IT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Modification</a:t>
            </a:r>
            <a:r>
              <a:rPr lang="it-IT" dirty="0" smtClean="0"/>
              <a:t> of the design</a:t>
            </a:r>
            <a:endParaRPr lang="it-IT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9A2723-35FC-4808-A2C4-91CCF4B3CE83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4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80" y="2782303"/>
            <a:ext cx="4001119" cy="26529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305" y="2782303"/>
            <a:ext cx="4711208" cy="26529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4587" y="2195763"/>
            <a:ext cx="306805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OLD (installed)</a:t>
            </a:r>
            <a:endParaRPr lang="it-IT" sz="1350" dirty="0"/>
          </a:p>
        </p:txBody>
      </p:sp>
      <p:sp>
        <p:nvSpPr>
          <p:cNvPr id="7" name="TextBox 6"/>
          <p:cNvSpPr txBox="1"/>
          <p:nvPr/>
        </p:nvSpPr>
        <p:spPr>
          <a:xfrm>
            <a:off x="4700622" y="2195763"/>
            <a:ext cx="306805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NEW (to be installed)</a:t>
            </a:r>
            <a:endParaRPr lang="it-IT" sz="135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Modification</a:t>
            </a:r>
            <a:r>
              <a:rPr lang="it-IT" dirty="0"/>
              <a:t> of the design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774113" y="6448425"/>
            <a:ext cx="369887" cy="365125"/>
          </a:xfrm>
        </p:spPr>
        <p:txBody>
          <a:bodyPr/>
          <a:lstStyle/>
          <a:p>
            <a:fld id="{87DB7771-8F66-4A97-918A-A0E83782CFB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835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Longitudinal impedance (nominal beam)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Comparison new/old design</a:t>
            </a:r>
            <a:endParaRPr lang="it-IT" dirty="0"/>
          </a:p>
          <a:p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774113" y="6448425"/>
            <a:ext cx="369887" cy="365125"/>
          </a:xfrm>
        </p:spPr>
        <p:txBody>
          <a:bodyPr/>
          <a:lstStyle/>
          <a:p>
            <a:fld id="{87DB7771-8F66-4A97-918A-A0E83782CFB2}" type="slidenum">
              <a:rPr lang="en-GB" smtClean="0"/>
              <a:t>6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08891"/>
            <a:ext cx="7505279" cy="468440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626192" y="2685025"/>
                <a:ext cx="2482287" cy="2714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it-IT" sz="1600" i="1" dirty="0">
                  <a:latin typeface="Cambria Math" panose="02040503050406030204" pitchFamily="18" charset="0"/>
                </a:endParaRPr>
              </a:p>
              <a:p>
                <a:r>
                  <a:rPr lang="en-GB" dirty="0">
                    <a:latin typeface="Cambria Math" panose="02040503050406030204" pitchFamily="18" charset="0"/>
                  </a:rPr>
                  <a:t>Effective impedance</a:t>
                </a:r>
              </a:p>
              <a:p>
                <a:r>
                  <a:rPr lang="en-GB" dirty="0">
                    <a:latin typeface="Cambria Math" panose="02040503050406030204" pitchFamily="18" charset="0"/>
                  </a:rPr>
                  <a:t>(low </a:t>
                </a:r>
                <a:r>
                  <a:rPr lang="en-GB" dirty="0" err="1">
                    <a:latin typeface="Cambria Math" panose="02040503050406030204" pitchFamily="18" charset="0"/>
                  </a:rPr>
                  <a:t>freq</a:t>
                </a:r>
                <a:r>
                  <a:rPr lang="en-GB" dirty="0">
                    <a:latin typeface="Cambria Math" panose="02040503050406030204" pitchFamily="18" charset="0"/>
                  </a:rPr>
                  <a:t>):</a:t>
                </a:r>
              </a:p>
              <a:p>
                <a:endParaRPr lang="it-IT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=0.0143 </m:t>
                      </m:r>
                      <m:r>
                        <m:rPr>
                          <m:sty m:val="p"/>
                        </m:rPr>
                        <a:rPr lang="el-GR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it-IT" dirty="0">
                  <a:solidFill>
                    <a:srgbClr val="00B050"/>
                  </a:solidFill>
                </a:endParaRPr>
              </a:p>
              <a:p>
                <a:endParaRPr lang="it-IT" dirty="0">
                  <a:solidFill>
                    <a:schemeClr val="accent6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=0.0176 </m:t>
                      </m:r>
                      <m:r>
                        <m:rPr>
                          <m:sty m:val="p"/>
                        </m:rPr>
                        <a:rPr lang="el-GR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it-IT" dirty="0">
                  <a:solidFill>
                    <a:srgbClr val="C00000"/>
                  </a:solidFill>
                </a:endParaRPr>
              </a:p>
              <a:p>
                <a:endParaRPr lang="it-IT" sz="1500" dirty="0">
                  <a:solidFill>
                    <a:schemeClr val="accent6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6192" y="2685025"/>
                <a:ext cx="2482287" cy="2714461"/>
              </a:xfrm>
              <a:prstGeom prst="rect">
                <a:avLst/>
              </a:prstGeom>
              <a:blipFill rotWithShape="0">
                <a:blip r:embed="rId3"/>
                <a:stretch>
                  <a:fillRect l="-221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194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Longitudinal impedance (extraction beam)</a:t>
            </a:r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Comparison new/old design</a:t>
            </a:r>
            <a:endParaRPr lang="it-IT" dirty="0"/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74113" y="6448425"/>
            <a:ext cx="369887" cy="365125"/>
          </a:xfrm>
        </p:spPr>
        <p:txBody>
          <a:bodyPr/>
          <a:lstStyle/>
          <a:p>
            <a:fld id="{87DB7771-8F66-4A97-918A-A0E83782CFB2}" type="slidenum">
              <a:rPr lang="en-GB" smtClean="0"/>
              <a:t>7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33" y="1124744"/>
            <a:ext cx="8169031" cy="416986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182192" y="5364968"/>
                <a:ext cx="7776864" cy="15204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sz="2000" dirty="0" smtClean="0">
                    <a:latin typeface="Cambria Math" panose="02040503050406030204" pitchFamily="18" charset="0"/>
                  </a:rPr>
                  <a:t>Effective impedance (low </a:t>
                </a:r>
                <a:r>
                  <a:rPr lang="en-GB" sz="2000" dirty="0" err="1">
                    <a:latin typeface="Cambria Math" panose="02040503050406030204" pitchFamily="18" charset="0"/>
                  </a:rPr>
                  <a:t>freq</a:t>
                </a:r>
                <a:r>
                  <a:rPr lang="en-GB" sz="2000" dirty="0" smtClean="0">
                    <a:latin typeface="Cambria Math" panose="02040503050406030204" pitchFamily="18" charset="0"/>
                  </a:rPr>
                  <a:t>):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GB" sz="20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=0.0237 </m:t>
                    </m:r>
                    <m:r>
                      <m:rPr>
                        <m:sty m:val="p"/>
                      </m:rPr>
                      <a:rPr lang="el-GR" sz="20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endParaRPr lang="it-IT" sz="2000" dirty="0" smtClean="0">
                  <a:solidFill>
                    <a:srgbClr val="00B050"/>
                  </a:solidFill>
                  <a:latin typeface="Cambria Math" panose="02040503050406030204" pitchFamily="18" charset="0"/>
                </a:endParaRPr>
              </a:p>
              <a:p>
                <a:pPr/>
                <a:endParaRPr lang="it-IT" sz="2000" dirty="0" smtClean="0">
                  <a:solidFill>
                    <a:srgbClr val="00B050"/>
                  </a:solidFill>
                  <a:latin typeface="Cambria Math" panose="02040503050406030204" pitchFamily="18" charset="0"/>
                </a:endParaRPr>
              </a:p>
              <a:p>
                <a:r>
                  <a:rPr lang="en-GB" sz="2000" dirty="0" smtClean="0">
                    <a:solidFill>
                      <a:srgbClr val="C00000"/>
                    </a:solidFill>
                  </a:rPr>
                  <a:t>           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GB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=0.0299 </m:t>
                    </m:r>
                    <m:r>
                      <m:rPr>
                        <m:sty m:val="p"/>
                      </m:rPr>
                      <a:rPr lang="el-GR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endParaRPr lang="it-IT" sz="2000" dirty="0">
                  <a:solidFill>
                    <a:srgbClr val="00B050"/>
                  </a:solidFill>
                </a:endParaRPr>
              </a:p>
              <a:p>
                <a:endParaRPr lang="en-GB" sz="1600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192" y="5364968"/>
                <a:ext cx="7776864" cy="1520416"/>
              </a:xfrm>
              <a:prstGeom prst="rect">
                <a:avLst/>
              </a:prstGeom>
              <a:blipFill rotWithShape="0">
                <a:blip r:embed="rId3"/>
                <a:stretch>
                  <a:fillRect l="-86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952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Dipolar horizontal </a:t>
            </a:r>
            <a:r>
              <a:rPr lang="en-GB" dirty="0" smtClean="0"/>
              <a:t>impedance (nominal beam)</a:t>
            </a:r>
            <a:endParaRPr lang="it-IT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Comparison new/old design</a:t>
            </a:r>
            <a:endParaRPr lang="it-IT" dirty="0"/>
          </a:p>
          <a:p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774113" y="6448425"/>
            <a:ext cx="369887" cy="365125"/>
          </a:xfrm>
        </p:spPr>
        <p:txBody>
          <a:bodyPr/>
          <a:lstStyle/>
          <a:p>
            <a:fld id="{87DB7771-8F66-4A97-918A-A0E83782CFB2}" type="slidenum">
              <a:rPr lang="en-GB" smtClean="0"/>
              <a:t>8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58" y="1297674"/>
            <a:ext cx="8727522" cy="470340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738934" y="5822412"/>
                <a:ext cx="7776864" cy="908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it-IT" sz="1350" i="1" dirty="0">
                  <a:latin typeface="Cambria Math" panose="02040503050406030204" pitchFamily="18" charset="0"/>
                </a:endParaRPr>
              </a:p>
              <a:p>
                <a:pPr/>
                <a:r>
                  <a:rPr lang="en-GB" sz="2000" dirty="0" smtClean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  <a:t>Effective impedance (low </a:t>
                </a:r>
                <a:r>
                  <a:rPr lang="en-GB" sz="2000" dirty="0" err="1">
                    <a:solidFill>
                      <a:srgbClr val="C00000"/>
                    </a:solidFill>
                    <a:latin typeface="Cambria Math" panose="02040503050406030204" pitchFamily="18" charset="0"/>
                  </a:rPr>
                  <a:t>freq</a:t>
                </a:r>
                <a:r>
                  <a:rPr lang="en-GB" sz="2000" dirty="0" smtClean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  <a:t>):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GB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𝑑𝑖𝑝</m:t>
                        </m:r>
                      </m:sup>
                    </m:sSubSup>
                    <m:r>
                      <a:rPr lang="en-GB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=19 </m:t>
                    </m:r>
                    <m:r>
                      <a:rPr lang="en-GB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m:rPr>
                        <m:sty m:val="p"/>
                      </m:rPr>
                      <a:rPr lang="el-GR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Ω</m:t>
                    </m:r>
                    <m:r>
                      <a:rPr lang="en-GB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it-IT" sz="2000" dirty="0">
                  <a:solidFill>
                    <a:srgbClr val="C00000"/>
                  </a:solidFill>
                </a:endParaRPr>
              </a:p>
              <a:p>
                <a:endParaRPr lang="en-GB" sz="1600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934" y="5822412"/>
                <a:ext cx="7776864" cy="908390"/>
              </a:xfrm>
              <a:prstGeom prst="rect">
                <a:avLst/>
              </a:prstGeom>
              <a:blipFill rotWithShape="0">
                <a:blip r:embed="rId3"/>
                <a:stretch>
                  <a:fillRect l="-78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6" y="5818474"/>
            <a:ext cx="1276190" cy="81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26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Dipolar vertical </a:t>
            </a:r>
            <a:r>
              <a:rPr lang="en-GB" dirty="0" smtClean="0"/>
              <a:t>impedance (nominal beam)</a:t>
            </a:r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New design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74113" y="6448425"/>
            <a:ext cx="369887" cy="365125"/>
          </a:xfrm>
        </p:spPr>
        <p:txBody>
          <a:bodyPr/>
          <a:lstStyle/>
          <a:p>
            <a:fld id="{87DB7771-8F66-4A97-918A-A0E83782CFB2}" type="slidenum">
              <a:rPr lang="en-GB" smtClean="0"/>
              <a:t>9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8" y="1687430"/>
            <a:ext cx="7956376" cy="40173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494012"/>
            <a:ext cx="3125752" cy="182010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67544" y="5704774"/>
                <a:ext cx="7776864" cy="919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it-IT" sz="1350" i="1" dirty="0">
                  <a:latin typeface="Cambria Math" panose="02040503050406030204" pitchFamily="18" charset="0"/>
                </a:endParaRPr>
              </a:p>
              <a:p>
                <a:r>
                  <a:rPr lang="en-GB" sz="2000" dirty="0">
                    <a:latin typeface="Cambria Math" panose="02040503050406030204" pitchFamily="18" charset="0"/>
                  </a:rPr>
                  <a:t>Effective </a:t>
                </a:r>
                <a:r>
                  <a:rPr lang="en-GB" sz="2000" dirty="0" smtClean="0">
                    <a:latin typeface="Cambria Math" panose="02040503050406030204" pitchFamily="18" charset="0"/>
                  </a:rPr>
                  <a:t>impedance (low </a:t>
                </a:r>
                <a:r>
                  <a:rPr lang="en-GB" sz="2000" dirty="0" err="1">
                    <a:latin typeface="Cambria Math" panose="02040503050406030204" pitchFamily="18" charset="0"/>
                  </a:rPr>
                  <a:t>freq</a:t>
                </a:r>
                <a:r>
                  <a:rPr lang="en-GB" sz="2000" dirty="0" smtClean="0">
                    <a:latin typeface="Cambria Math" panose="02040503050406030204" pitchFamily="18" charset="0"/>
                  </a:rPr>
                  <a:t>):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𝑌</m:t>
                        </m:r>
                      </m:sub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𝑑𝑖𝑝</m:t>
                        </m:r>
                      </m:sup>
                    </m:sSubSup>
                    <m:r>
                      <a:rPr lang="en-GB" sz="2000" i="1">
                        <a:latin typeface="Cambria Math" panose="02040503050406030204" pitchFamily="18" charset="0"/>
                      </a:rPr>
                      <m:t>=45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</a:rPr>
                      <m:t>Ω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it-IT" sz="2000" dirty="0"/>
              </a:p>
              <a:p>
                <a:endParaRPr lang="en-GB" sz="1600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704774"/>
                <a:ext cx="7776864" cy="919419"/>
              </a:xfrm>
              <a:prstGeom prst="rect">
                <a:avLst/>
              </a:prstGeom>
              <a:blipFill rotWithShape="0">
                <a:blip r:embed="rId4"/>
                <a:stretch>
                  <a:fillRect l="-86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122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0066FF"/>
      </a:lt2>
      <a:accent1>
        <a:srgbClr val="548DD4"/>
      </a:accent1>
      <a:accent2>
        <a:srgbClr val="548DD4"/>
      </a:accent2>
      <a:accent3>
        <a:srgbClr val="9BBB59"/>
      </a:accent3>
      <a:accent4>
        <a:srgbClr val="C00000"/>
      </a:accent4>
      <a:accent5>
        <a:srgbClr val="548DD4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548DD4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18013</TotalTime>
  <Words>537</Words>
  <Application>Microsoft Office PowerPoint</Application>
  <PresentationFormat>On-screen Show (4:3)</PresentationFormat>
  <Paragraphs>250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Symbol</vt:lpstr>
      <vt:lpstr>Wingdings</vt:lpstr>
      <vt:lpstr>Waveform</vt:lpstr>
      <vt:lpstr>Impedance simulations  of the SPS TPST</vt:lpstr>
      <vt:lpstr>Model for simulations</vt:lpstr>
      <vt:lpstr>Model for simulations: frequencies</vt:lpstr>
      <vt:lpstr>Modification of the design</vt:lpstr>
      <vt:lpstr>Modification of the design</vt:lpstr>
      <vt:lpstr>Longitudinal impedance (nominal beam)</vt:lpstr>
      <vt:lpstr>Longitudinal impedance (extraction beam)</vt:lpstr>
      <vt:lpstr>Dipolar horizontal impedance (nominal beam)</vt:lpstr>
      <vt:lpstr>Dipolar vertical impedance (nominal beam)</vt:lpstr>
      <vt:lpstr>Dipolar horizontal impedance (extraction  beam)</vt:lpstr>
      <vt:lpstr>Nominal beam: Eigenmode (new design)</vt:lpstr>
      <vt:lpstr>Nominal beam: Eigenmode (new design)</vt:lpstr>
      <vt:lpstr>Nominal beam: Eigenmode (old design)</vt:lpstr>
      <vt:lpstr>Conclusions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Pietromano</dc:creator>
  <cp:lastModifiedBy>Serena Persichelli</cp:lastModifiedBy>
  <cp:revision>253</cp:revision>
  <dcterms:created xsi:type="dcterms:W3CDTF">2013-02-06T09:00:35Z</dcterms:created>
  <dcterms:modified xsi:type="dcterms:W3CDTF">2015-03-12T13:36:11Z</dcterms:modified>
</cp:coreProperties>
</file>