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59" r:id="rId2"/>
    <p:sldId id="595" r:id="rId3"/>
    <p:sldId id="598" r:id="rId4"/>
    <p:sldId id="599" r:id="rId5"/>
    <p:sldId id="601" r:id="rId6"/>
    <p:sldId id="602" r:id="rId7"/>
    <p:sldId id="605" r:id="rId8"/>
    <p:sldId id="604" r:id="rId9"/>
    <p:sldId id="606" r:id="rId10"/>
    <p:sldId id="607" r:id="rId11"/>
    <p:sldId id="608" r:id="rId12"/>
    <p:sldId id="609" r:id="rId13"/>
    <p:sldId id="600" r:id="rId14"/>
    <p:sldId id="597" r:id="rId15"/>
    <p:sldId id="610" r:id="rId16"/>
    <p:sldId id="611" r:id="rId17"/>
  </p:sldIdLst>
  <p:sldSz cx="9144000" cy="6858000" type="screen4x3"/>
  <p:notesSz cx="9928225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1" autoAdjust="0"/>
  </p:normalViewPr>
  <p:slideViewPr>
    <p:cSldViewPr>
      <p:cViewPr varScale="1">
        <p:scale>
          <a:sx n="130" d="100"/>
          <a:sy n="130" d="100"/>
        </p:scale>
        <p:origin x="696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3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3313" cy="340210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596" y="0"/>
            <a:ext cx="4303313" cy="340210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sz="1200"/>
            </a:lvl1pPr>
          </a:lstStyle>
          <a:p>
            <a:fld id="{451A9DD5-DECA-4D81-9060-56BABD3819F6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6378"/>
            <a:ext cx="4303313" cy="340210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596" y="6456378"/>
            <a:ext cx="4303313" cy="340210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sz="1200"/>
            </a:lvl1pPr>
          </a:lstStyle>
          <a:p>
            <a:fld id="{F401E868-2E41-422D-8722-5E3B4575B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896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4302231" cy="339884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700" y="2"/>
            <a:ext cx="4302231" cy="339884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sz="1200"/>
            </a:lvl1pPr>
          </a:lstStyle>
          <a:p>
            <a:fld id="{7537079A-3411-48BB-BDC9-13CABEB89461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5488" y="509588"/>
            <a:ext cx="339725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4" rIns="91430" bIns="4571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30" tIns="45714" rIns="91430" bIns="457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456612"/>
            <a:ext cx="4302231" cy="339884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700" y="6456612"/>
            <a:ext cx="4302231" cy="339884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sz="1200"/>
            </a:lvl1pPr>
          </a:lstStyle>
          <a:p>
            <a:fld id="{A986A80C-8127-4A15-98F1-007D1B3C8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19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538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28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839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239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622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258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373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143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062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900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775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060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47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319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426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99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77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172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ED592-45FA-4CC0-A2F2-980045C86B79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85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0728"/>
            <a:ext cx="9144000" cy="3888432"/>
          </a:xfrm>
        </p:spPr>
        <p:txBody>
          <a:bodyPr>
            <a:normAutofit/>
          </a:bodyPr>
          <a:lstStyle/>
          <a:p>
            <a:r>
              <a:rPr lang="en-GB" sz="4000" dirty="0" smtClean="0"/>
              <a:t>Preliminary Results on the </a:t>
            </a:r>
            <a:r>
              <a:rPr lang="en-GB" sz="4000" dirty="0" smtClean="0"/>
              <a:t>Impedance Characterization of the 200MHz TWCs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/>
        </p:nvSpPr>
        <p:spPr>
          <a:xfrm>
            <a:off x="0" y="4869160"/>
            <a:ext cx="9144000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>
                <a:solidFill>
                  <a:schemeClr val="tx1"/>
                </a:solidFill>
              </a:rPr>
              <a:t>Jose </a:t>
            </a:r>
            <a:r>
              <a:rPr lang="en-GB" sz="1600" dirty="0" smtClean="0">
                <a:solidFill>
                  <a:schemeClr val="tx1"/>
                </a:solidFill>
              </a:rPr>
              <a:t>E. Varela</a:t>
            </a:r>
          </a:p>
          <a:p>
            <a:r>
              <a:rPr lang="en-GB" sz="1600" dirty="0" smtClean="0">
                <a:solidFill>
                  <a:schemeClr val="tx1"/>
                </a:solidFill>
              </a:rPr>
              <a:t>12 March 2015</a:t>
            </a:r>
          </a:p>
          <a:p>
            <a:endParaRPr lang="en-GB" sz="1600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9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" y="1568903"/>
            <a:ext cx="7355373" cy="5264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80728"/>
          </a:xfrm>
        </p:spPr>
        <p:txBody>
          <a:bodyPr/>
          <a:lstStyle/>
          <a:p>
            <a:r>
              <a:rPr lang="en-GB" dirty="0" smtClean="0"/>
              <a:t>One Tank Analysis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641" y="4005064"/>
            <a:ext cx="3903358" cy="19736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899428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Modelling the main couplers of the cavities from official layouts we get,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444206" y="1949681"/>
            <a:ext cx="2699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Since some </a:t>
            </a:r>
            <a:r>
              <a:rPr lang="en-GB" b="1" dirty="0" smtClean="0">
                <a:solidFill>
                  <a:srgbClr val="0070C0"/>
                </a:solidFill>
              </a:rPr>
              <a:t>details are missing</a:t>
            </a:r>
            <a:r>
              <a:rPr lang="en-GB" dirty="0" smtClean="0"/>
              <a:t> here, this will be referred to as the ‘</a:t>
            </a:r>
            <a:r>
              <a:rPr lang="en-GB" b="1" dirty="0" smtClean="0">
                <a:solidFill>
                  <a:srgbClr val="0070C0"/>
                </a:solidFill>
              </a:rPr>
              <a:t>Reference</a:t>
            </a:r>
            <a:r>
              <a:rPr lang="en-GB" dirty="0" smtClean="0"/>
              <a:t>’ model.</a:t>
            </a:r>
          </a:p>
        </p:txBody>
      </p:sp>
    </p:spTree>
    <p:extLst>
      <p:ext uri="{BB962C8B-B14F-4D97-AF65-F5344CB8AC3E}">
        <p14:creationId xmlns:p14="http://schemas.microsoft.com/office/powerpoint/2010/main" val="144424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" y="1380709"/>
            <a:ext cx="7579604" cy="5477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80728"/>
          </a:xfrm>
        </p:spPr>
        <p:txBody>
          <a:bodyPr/>
          <a:lstStyle/>
          <a:p>
            <a:r>
              <a:rPr lang="en-GB" dirty="0" smtClean="0"/>
              <a:t>One Tank Analysis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" y="893834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We compare now the reference situation to that that we would have with good matching,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714998" y="3861048"/>
            <a:ext cx="44290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Compared to the ideal case</a:t>
            </a:r>
            <a:r>
              <a:rPr lang="en-GB" dirty="0" smtClean="0"/>
              <a:t>, R/Q is smaller,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a</a:t>
            </a:r>
            <a:r>
              <a:rPr lang="en-GB" b="1" dirty="0" smtClean="0">
                <a:solidFill>
                  <a:srgbClr val="FF0000"/>
                </a:solidFill>
              </a:rPr>
              <a:t> 15%</a:t>
            </a:r>
            <a:r>
              <a:rPr lang="en-GB" dirty="0" smtClean="0"/>
              <a:t> with the reference couplers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a</a:t>
            </a:r>
            <a:r>
              <a:rPr lang="en-GB" b="1" dirty="0" smtClean="0">
                <a:solidFill>
                  <a:srgbClr val="FF0000"/>
                </a:solidFill>
              </a:rPr>
              <a:t> 7%</a:t>
            </a:r>
            <a:r>
              <a:rPr lang="en-GB" dirty="0" smtClean="0"/>
              <a:t> with the matched ones</a:t>
            </a:r>
            <a:endParaRPr lang="en-GB" dirty="0"/>
          </a:p>
          <a:p>
            <a:pPr lvl="1"/>
            <a:endParaRPr lang="en-GB" dirty="0" smtClean="0"/>
          </a:p>
          <a:p>
            <a:pPr algn="ctr"/>
            <a:r>
              <a:rPr lang="en-GB" b="1" dirty="0" smtClean="0">
                <a:solidFill>
                  <a:srgbClr val="0070C0"/>
                </a:solidFill>
              </a:rPr>
              <a:t>Difference</a:t>
            </a:r>
            <a:r>
              <a:rPr lang="en-GB" dirty="0" smtClean="0"/>
              <a:t> between the reference and matched cases is around </a:t>
            </a:r>
            <a:r>
              <a:rPr lang="en-GB" b="1" dirty="0" smtClean="0">
                <a:solidFill>
                  <a:srgbClr val="FF0000"/>
                </a:solidFill>
              </a:rPr>
              <a:t>8.5%</a:t>
            </a:r>
          </a:p>
        </p:txBody>
      </p:sp>
    </p:spTree>
    <p:extLst>
      <p:ext uri="{BB962C8B-B14F-4D97-AF65-F5344CB8AC3E}">
        <p14:creationId xmlns:p14="http://schemas.microsoft.com/office/powerpoint/2010/main" val="120306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80728"/>
          </a:xfrm>
        </p:spPr>
        <p:txBody>
          <a:bodyPr/>
          <a:lstStyle/>
          <a:p>
            <a:r>
              <a:rPr lang="en-GB" dirty="0" smtClean="0"/>
              <a:t>One Tank Analysis - Field Profile</a:t>
            </a:r>
            <a:endParaRPr lang="en-GB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5" y="1708748"/>
            <a:ext cx="6795921" cy="5073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1025696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If we check the longitudinal electric field inside the cavity at </a:t>
            </a:r>
            <a:r>
              <a:rPr lang="en-GB" dirty="0" err="1" smtClean="0"/>
              <a:t>center</a:t>
            </a:r>
            <a:r>
              <a:rPr lang="en-GB" dirty="0" smtClean="0"/>
              <a:t> frequency,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881838" y="2537347"/>
            <a:ext cx="22621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In both cases, the field profile shows some </a:t>
            </a:r>
            <a:r>
              <a:rPr lang="en-GB" b="1" dirty="0" smtClean="0">
                <a:solidFill>
                  <a:srgbClr val="0070C0"/>
                </a:solidFill>
              </a:rPr>
              <a:t>standing wave component</a:t>
            </a:r>
            <a:r>
              <a:rPr lang="en-GB" dirty="0" smtClean="0"/>
              <a:t>.</a:t>
            </a:r>
          </a:p>
          <a:p>
            <a:pPr algn="ctr"/>
            <a:endParaRPr lang="en-GB" dirty="0"/>
          </a:p>
          <a:p>
            <a:pPr algn="ctr"/>
            <a:r>
              <a:rPr lang="en-GB" b="1" dirty="0" smtClean="0">
                <a:solidFill>
                  <a:srgbClr val="0070C0"/>
                </a:solidFill>
              </a:rPr>
              <a:t>Field flatness </a:t>
            </a:r>
            <a:r>
              <a:rPr lang="en-GB" dirty="0" smtClean="0"/>
              <a:t>is typically one of the most important parameters of a TW cavity as it has a direct impact on available </a:t>
            </a:r>
            <a:r>
              <a:rPr lang="en-GB" b="1" dirty="0" smtClean="0">
                <a:solidFill>
                  <a:srgbClr val="0070C0"/>
                </a:solidFill>
              </a:rPr>
              <a:t>voltage</a:t>
            </a:r>
            <a:r>
              <a:rPr lang="en-GB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838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</a:p>
          <a:p>
            <a:r>
              <a:rPr lang="en-GB" dirty="0"/>
              <a:t>The 200MHz Accelerating Wave</a:t>
            </a:r>
          </a:p>
          <a:p>
            <a:r>
              <a:rPr lang="en-GB" dirty="0" smtClean="0"/>
              <a:t>One Tank Analysis</a:t>
            </a:r>
          </a:p>
          <a:p>
            <a:pPr lvl="1"/>
            <a:r>
              <a:rPr lang="en-GB" dirty="0" smtClean="0"/>
              <a:t>RF Characteristics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Longitudinal Impedance</a:t>
            </a:r>
          </a:p>
          <a:p>
            <a:r>
              <a:rPr lang="en-GB" dirty="0" smtClean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43120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80728"/>
          </a:xfrm>
        </p:spPr>
        <p:txBody>
          <a:bodyPr/>
          <a:lstStyle/>
          <a:p>
            <a:r>
              <a:rPr lang="en-GB" dirty="0" smtClean="0"/>
              <a:t>Longitudinal Impedance Comparison</a:t>
            </a:r>
            <a:endParaRPr lang="en-GB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92505"/>
            <a:ext cx="6707945" cy="5465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908720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Computing the </a:t>
            </a:r>
            <a:r>
              <a:rPr lang="en-GB" dirty="0"/>
              <a:t>l</a:t>
            </a:r>
            <a:r>
              <a:rPr lang="en-GB" dirty="0" smtClean="0"/>
              <a:t>ongitudinal impedance of the fundamental passband we get,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1772816"/>
            <a:ext cx="2232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Reminder!</a:t>
            </a:r>
          </a:p>
          <a:p>
            <a:pPr algn="ctr"/>
            <a:endParaRPr lang="en-GB" sz="1600" b="1" dirty="0">
              <a:solidFill>
                <a:srgbClr val="FF0000"/>
              </a:solidFill>
            </a:endParaRPr>
          </a:p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I am NOT saying that this is the case right now in the machine</a:t>
            </a:r>
            <a:endParaRPr lang="en-GB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06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</a:p>
          <a:p>
            <a:r>
              <a:rPr lang="en-GB" dirty="0"/>
              <a:t>The 200MHz Accelerating Wave</a:t>
            </a:r>
          </a:p>
          <a:p>
            <a:r>
              <a:rPr lang="en-GB" dirty="0" smtClean="0"/>
              <a:t>One Tank Analysis</a:t>
            </a:r>
          </a:p>
          <a:p>
            <a:pPr lvl="1"/>
            <a:r>
              <a:rPr lang="en-GB" dirty="0" smtClean="0"/>
              <a:t>RF Characteristics</a:t>
            </a:r>
          </a:p>
          <a:p>
            <a:pPr lvl="1"/>
            <a:r>
              <a:rPr lang="en-GB" dirty="0" smtClean="0"/>
              <a:t>Longitudinal Impedance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3254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80728"/>
          </a:xfrm>
        </p:spPr>
        <p:txBody>
          <a:bodyPr/>
          <a:lstStyle/>
          <a:p>
            <a:r>
              <a:rPr lang="en-GB" dirty="0" smtClean="0"/>
              <a:t>Next Steps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-1" y="1124744"/>
            <a:ext cx="914399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results presented today show the </a:t>
            </a:r>
            <a:r>
              <a:rPr lang="en-GB" b="1" dirty="0" smtClean="0">
                <a:solidFill>
                  <a:srgbClr val="FF0000"/>
                </a:solidFill>
              </a:rPr>
              <a:t>importance of the main couplers </a:t>
            </a:r>
            <a:r>
              <a:rPr lang="en-GB" dirty="0" smtClean="0"/>
              <a:t>in a travelling wave cavity.</a:t>
            </a:r>
          </a:p>
          <a:p>
            <a:endParaRPr lang="en-GB" dirty="0"/>
          </a:p>
          <a:p>
            <a:r>
              <a:rPr lang="en-GB" dirty="0" smtClean="0"/>
              <a:t>There are two clearly defined </a:t>
            </a:r>
            <a:r>
              <a:rPr lang="en-GB" b="1" dirty="0" smtClean="0"/>
              <a:t>goals</a:t>
            </a:r>
            <a:r>
              <a:rPr lang="en-GB" dirty="0" smtClean="0"/>
              <a:t>:</a:t>
            </a:r>
          </a:p>
          <a:p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Characterize the </a:t>
            </a:r>
            <a:r>
              <a:rPr lang="en-GB" b="1" dirty="0" smtClean="0">
                <a:solidFill>
                  <a:srgbClr val="0070C0"/>
                </a:solidFill>
              </a:rPr>
              <a:t>real current situation </a:t>
            </a:r>
            <a:r>
              <a:rPr lang="en-GB" dirty="0" smtClean="0"/>
              <a:t>in the machine.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Create a </a:t>
            </a:r>
            <a:r>
              <a:rPr lang="en-GB" b="1" dirty="0" smtClean="0"/>
              <a:t>realistic full model </a:t>
            </a:r>
            <a:r>
              <a:rPr lang="en-GB" dirty="0" smtClean="0"/>
              <a:t>of the cavities (including the different HOM couplers</a:t>
            </a:r>
            <a:r>
              <a:rPr lang="en-GB" dirty="0"/>
              <a:t> </a:t>
            </a:r>
            <a:r>
              <a:rPr lang="en-GB" dirty="0" smtClean="0"/>
              <a:t>and voltage loops)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Calculate the </a:t>
            </a:r>
            <a:r>
              <a:rPr lang="en-GB" b="1" dirty="0" smtClean="0"/>
              <a:t>impedance of the fundamental passband </a:t>
            </a:r>
            <a:r>
              <a:rPr lang="en-GB" dirty="0" smtClean="0"/>
              <a:t>for the 4 and 5 section cavities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Characterize the </a:t>
            </a:r>
            <a:r>
              <a:rPr lang="en-GB" b="1" dirty="0" smtClean="0"/>
              <a:t>impedance of the HOMs </a:t>
            </a:r>
            <a:r>
              <a:rPr lang="en-GB" dirty="0" smtClean="0"/>
              <a:t>(both damped and untouched).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Evaluate the impact of the HOM couplers in the cavity performance (accelerating mode)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Study the way to </a:t>
            </a:r>
            <a:r>
              <a:rPr lang="en-GB" b="1" dirty="0" smtClean="0">
                <a:solidFill>
                  <a:srgbClr val="0070C0"/>
                </a:solidFill>
              </a:rPr>
              <a:t>optimize performance</a:t>
            </a:r>
            <a:r>
              <a:rPr lang="en-GB" dirty="0" smtClean="0"/>
              <a:t> ( LS2 )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Ensure </a:t>
            </a:r>
            <a:r>
              <a:rPr lang="en-GB" b="1" dirty="0" smtClean="0"/>
              <a:t>good matching </a:t>
            </a:r>
            <a:r>
              <a:rPr lang="en-GB" dirty="0" smtClean="0"/>
              <a:t>of the main couplers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Ensure the correct </a:t>
            </a:r>
            <a:r>
              <a:rPr lang="en-GB" b="1" dirty="0" err="1" smtClean="0"/>
              <a:t>tunning</a:t>
            </a:r>
            <a:r>
              <a:rPr lang="en-GB" dirty="0" smtClean="0"/>
              <a:t> of the cavity sections (</a:t>
            </a:r>
            <a:r>
              <a:rPr lang="en-GB" dirty="0" err="1" smtClean="0"/>
              <a:t>center</a:t>
            </a:r>
            <a:r>
              <a:rPr lang="en-GB" dirty="0" smtClean="0"/>
              <a:t> frequency, field flatness…)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Ensure that the most important </a:t>
            </a:r>
            <a:r>
              <a:rPr lang="en-GB" b="1" dirty="0" smtClean="0"/>
              <a:t>HOMs are damped </a:t>
            </a:r>
            <a:r>
              <a:rPr lang="en-GB" dirty="0" smtClean="0"/>
              <a:t>as much as possible</a:t>
            </a:r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68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Introduction</a:t>
            </a:r>
          </a:p>
          <a:p>
            <a:r>
              <a:rPr lang="en-GB" dirty="0"/>
              <a:t>The 200MHz Accelerating Wave</a:t>
            </a:r>
          </a:p>
          <a:p>
            <a:r>
              <a:rPr lang="en-GB" dirty="0" smtClean="0"/>
              <a:t>One Tank Analysis</a:t>
            </a:r>
          </a:p>
          <a:p>
            <a:pPr lvl="1"/>
            <a:r>
              <a:rPr lang="en-GB" dirty="0" smtClean="0"/>
              <a:t>RF Characteristics</a:t>
            </a:r>
          </a:p>
          <a:p>
            <a:pPr lvl="1"/>
            <a:r>
              <a:rPr lang="en-GB" dirty="0" smtClean="0"/>
              <a:t>Longitudinal Impedance</a:t>
            </a:r>
          </a:p>
          <a:p>
            <a:r>
              <a:rPr lang="en-GB" dirty="0"/>
              <a:t>Next </a:t>
            </a:r>
            <a:r>
              <a:rPr lang="en-GB" dirty="0" smtClean="0"/>
              <a:t>Steps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832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80728"/>
          </a:xfrm>
        </p:spPr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pic>
        <p:nvPicPr>
          <p:cNvPr id="3" name="Picture 2" descr="https://edms.cern.ch/file/1077802/1/31638-ACTA_070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50778"/>
            <a:ext cx="4119085" cy="308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cern.ch\dfs\Users\j\jvarelac\Desktop\20140311_1645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91" y="3450778"/>
            <a:ext cx="4119085" cy="308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" y="1052736"/>
            <a:ext cx="91439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There are currently four 200MHz traveling wave cavities in the SPS. Two of these have four sections and the other two five (44 and 55 cells respectively).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During LS2 the cavities will be rearranged (four cavities with three sections and two four section cavities) to maximize the available voltage and reduce the impedance.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There are several important points to be addressed before/during the rearrangement.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003547" y="6550223"/>
            <a:ext cx="258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Tank available for measurements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311568" y="6550222"/>
            <a:ext cx="3071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Cavity in the tunnel (detail of the loads)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62584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The 200MHz Accelerating Wave</a:t>
            </a:r>
          </a:p>
          <a:p>
            <a:r>
              <a:rPr lang="en-GB" dirty="0" smtClean="0"/>
              <a:t>One Tank Analysis</a:t>
            </a:r>
          </a:p>
          <a:p>
            <a:pPr lvl="1"/>
            <a:r>
              <a:rPr lang="en-GB" dirty="0" smtClean="0"/>
              <a:t>RF Characteristics</a:t>
            </a:r>
          </a:p>
          <a:p>
            <a:pPr lvl="1"/>
            <a:r>
              <a:rPr lang="en-GB" dirty="0" smtClean="0"/>
              <a:t>Longitudinal Impedance</a:t>
            </a:r>
          </a:p>
          <a:p>
            <a:r>
              <a:rPr lang="en-GB" dirty="0" smtClean="0"/>
              <a:t>One Tank Standing Wave Measurements</a:t>
            </a:r>
          </a:p>
          <a:p>
            <a:r>
              <a:rPr lang="en-GB" dirty="0" smtClean="0"/>
              <a:t>Next Steps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22774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80728"/>
          </a:xfrm>
        </p:spPr>
        <p:txBody>
          <a:bodyPr/>
          <a:lstStyle/>
          <a:p>
            <a:r>
              <a:rPr lang="en-GB" dirty="0"/>
              <a:t>The 200MHz Accelerating Wave (</a:t>
            </a:r>
            <a:r>
              <a:rPr lang="en-GB" dirty="0" smtClean="0"/>
              <a:t>I)</a:t>
            </a:r>
            <a:endParaRPr lang="en-GB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5184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807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Analysis of a single cell assuming infinite periodicity yields,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411760" y="2055980"/>
            <a:ext cx="1792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Book Antiqua" panose="02040602050305030304" pitchFamily="18" charset="0"/>
              </a:rPr>
              <a:t>Dispersion Diagram</a:t>
            </a:r>
            <a:endParaRPr lang="en-GB" sz="1400" dirty="0">
              <a:latin typeface="Book Antiqua" panose="020406020503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9832" y="522920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Book Antiqua" panose="02040602050305030304" pitchFamily="18" charset="0"/>
              </a:rPr>
              <a:t>R/Q of the fundamental passband for 11 cells</a:t>
            </a:r>
            <a:endParaRPr lang="en-GB" sz="1400" dirty="0">
              <a:latin typeface="Book Antiqua" panose="020406020503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0232" y="5373216"/>
            <a:ext cx="1962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latin typeface="Book Antiqua" panose="02040602050305030304" pitchFamily="18" charset="0"/>
              </a:rPr>
              <a:t>Ez</a:t>
            </a:r>
            <a:r>
              <a:rPr lang="en-GB" sz="1400" dirty="0" smtClean="0">
                <a:latin typeface="Book Antiqua" panose="02040602050305030304" pitchFamily="18" charset="0"/>
              </a:rPr>
              <a:t> at </a:t>
            </a:r>
            <a:r>
              <a:rPr lang="en-GB" sz="1400" dirty="0" err="1" smtClean="0">
                <a:latin typeface="Book Antiqua" panose="02040602050305030304" pitchFamily="18" charset="0"/>
              </a:rPr>
              <a:t>center</a:t>
            </a:r>
            <a:r>
              <a:rPr lang="en-GB" sz="1400" dirty="0" smtClean="0">
                <a:latin typeface="Book Antiqua" panose="02040602050305030304" pitchFamily="18" charset="0"/>
              </a:rPr>
              <a:t> frequency along two cells</a:t>
            </a:r>
            <a:endParaRPr lang="en-GB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74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80728"/>
          </a:xfrm>
        </p:spPr>
        <p:txBody>
          <a:bodyPr/>
          <a:lstStyle/>
          <a:p>
            <a:r>
              <a:rPr lang="en-GB" dirty="0"/>
              <a:t>The 200MHz Accelerating Wave (</a:t>
            </a:r>
            <a:r>
              <a:rPr lang="en-GB" dirty="0" smtClean="0"/>
              <a:t>II)</a:t>
            </a:r>
            <a:endParaRPr lang="en-GB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" y="1055415"/>
            <a:ext cx="8316952" cy="577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6680" y="389965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Book Antiqua" panose="02040602050305030304" pitchFamily="18" charset="0"/>
              </a:rPr>
              <a:t>R/Q of the fundamental passband of 11, 22, 33, 44 and 55.</a:t>
            </a:r>
            <a:endParaRPr lang="en-GB" sz="1400" dirty="0">
              <a:latin typeface="Book Antiqua" panose="020406020503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6680" y="5249218"/>
            <a:ext cx="28803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Book Antiqua" panose="02040602050305030304" pitchFamily="18" charset="0"/>
              </a:rPr>
              <a:t>R/Q of the fundamental passband of 1, 2, 3, 4 and 5 tanks and </a:t>
            </a:r>
            <a:r>
              <a:rPr lang="en-GB" sz="14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perfect matching</a:t>
            </a:r>
            <a:r>
              <a:rPr lang="en-GB" sz="1400" dirty="0" smtClean="0">
                <a:latin typeface="Book Antiqua" panose="02040602050305030304" pitchFamily="18" charset="0"/>
              </a:rPr>
              <a:t>.</a:t>
            </a:r>
            <a:endParaRPr lang="en-GB" sz="1400" dirty="0">
              <a:latin typeface="Book Antiqua" panose="02040602050305030304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7278808" y="4422870"/>
            <a:ext cx="648072" cy="8263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5982664" y="3839721"/>
            <a:ext cx="3096344" cy="22201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14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64704"/>
          </a:xfrm>
        </p:spPr>
        <p:txBody>
          <a:bodyPr/>
          <a:lstStyle/>
          <a:p>
            <a:r>
              <a:rPr lang="en-GB" dirty="0" smtClean="0"/>
              <a:t>The 200MHz Accelerating Wave (III)</a:t>
            </a:r>
            <a:endParaRPr lang="en-GB" dirty="0"/>
          </a:p>
        </p:txBody>
      </p:sp>
      <p:pic>
        <p:nvPicPr>
          <p:cNvPr id="4" name="fundMode_counterCoup_phi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4704"/>
            <a:ext cx="9144000" cy="569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2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64704"/>
          </a:xfrm>
        </p:spPr>
        <p:txBody>
          <a:bodyPr/>
          <a:lstStyle/>
          <a:p>
            <a:r>
              <a:rPr lang="en-GB" dirty="0"/>
              <a:t>The 200MHz Accelerating Wave (</a:t>
            </a:r>
            <a:r>
              <a:rPr lang="en-GB" dirty="0" smtClean="0"/>
              <a:t>IV)</a:t>
            </a:r>
            <a:endParaRPr lang="en-GB" dirty="0"/>
          </a:p>
        </p:txBody>
      </p:sp>
      <p:pic>
        <p:nvPicPr>
          <p:cNvPr id="3" name="fundMode_counterCoup_phi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764704"/>
            <a:ext cx="9144000" cy="569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7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</a:p>
          <a:p>
            <a:r>
              <a:rPr lang="en-GB" dirty="0" smtClean="0"/>
              <a:t>The 200MHz Accelerating Wave</a:t>
            </a:r>
          </a:p>
          <a:p>
            <a:r>
              <a:rPr lang="en-GB" dirty="0" smtClean="0"/>
              <a:t>One Tank Analysis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RF Characteristics</a:t>
            </a:r>
          </a:p>
          <a:p>
            <a:pPr lvl="1"/>
            <a:r>
              <a:rPr lang="en-GB" dirty="0" smtClean="0"/>
              <a:t>Longitudinal Impedance</a:t>
            </a:r>
          </a:p>
          <a:p>
            <a:r>
              <a:rPr lang="en-GB" dirty="0" smtClean="0"/>
              <a:t>One Tank Standing Wave Measurements</a:t>
            </a:r>
          </a:p>
          <a:p>
            <a:r>
              <a:rPr lang="en-GB" dirty="0" smtClean="0"/>
              <a:t>Next Steps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28224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142572</TotalTime>
  <Words>599</Words>
  <Application>Microsoft Office PowerPoint</Application>
  <PresentationFormat>On-screen Show (4:3)</PresentationFormat>
  <Paragraphs>100</Paragraphs>
  <Slides>16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Book Antiqua</vt:lpstr>
      <vt:lpstr>Calibri</vt:lpstr>
      <vt:lpstr>Office Theme</vt:lpstr>
      <vt:lpstr>Preliminary Results on the Impedance Characterization of the 200MHz TWCs</vt:lpstr>
      <vt:lpstr>Outline</vt:lpstr>
      <vt:lpstr>Introduction</vt:lpstr>
      <vt:lpstr>Outline</vt:lpstr>
      <vt:lpstr>The 200MHz Accelerating Wave (I)</vt:lpstr>
      <vt:lpstr>The 200MHz Accelerating Wave (II)</vt:lpstr>
      <vt:lpstr>The 200MHz Accelerating Wave (III)</vt:lpstr>
      <vt:lpstr>The 200MHz Accelerating Wave (IV)</vt:lpstr>
      <vt:lpstr>Outline</vt:lpstr>
      <vt:lpstr>One Tank Analysis</vt:lpstr>
      <vt:lpstr>One Tank Analysis</vt:lpstr>
      <vt:lpstr>One Tank Analysis - Field Profile</vt:lpstr>
      <vt:lpstr>Outline</vt:lpstr>
      <vt:lpstr>Longitudinal Impedance Comparison</vt:lpstr>
      <vt:lpstr>Outline</vt:lpstr>
      <vt:lpstr>Next Steps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Method for the Measurement of Cavity Q’s in Reflection</dc:title>
  <dc:creator>Jose Enrique Varela Campelo</dc:creator>
  <cp:lastModifiedBy>Jose Enrique Varela Campelo</cp:lastModifiedBy>
  <cp:revision>1103</cp:revision>
  <cp:lastPrinted>2014-12-10T08:19:12Z</cp:lastPrinted>
  <dcterms:created xsi:type="dcterms:W3CDTF">2013-02-21T13:42:40Z</dcterms:created>
  <dcterms:modified xsi:type="dcterms:W3CDTF">2015-03-12T14:14:12Z</dcterms:modified>
</cp:coreProperties>
</file>