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59" r:id="rId2"/>
    <p:sldId id="595" r:id="rId3"/>
    <p:sldId id="596" r:id="rId4"/>
    <p:sldId id="600" r:id="rId5"/>
    <p:sldId id="594" r:id="rId6"/>
    <p:sldId id="569" r:id="rId7"/>
    <p:sldId id="568" r:id="rId8"/>
    <p:sldId id="517" r:id="rId9"/>
    <p:sldId id="593" r:id="rId10"/>
    <p:sldId id="598" r:id="rId11"/>
    <p:sldId id="599" r:id="rId12"/>
    <p:sldId id="541" r:id="rId13"/>
    <p:sldId id="572" r:id="rId14"/>
    <p:sldId id="592" r:id="rId15"/>
    <p:sldId id="545" r:id="rId16"/>
    <p:sldId id="573" r:id="rId17"/>
    <p:sldId id="591" r:id="rId18"/>
    <p:sldId id="550" r:id="rId19"/>
    <p:sldId id="576" r:id="rId20"/>
    <p:sldId id="590" r:id="rId21"/>
    <p:sldId id="555" r:id="rId22"/>
    <p:sldId id="578" r:id="rId23"/>
    <p:sldId id="589" r:id="rId24"/>
    <p:sldId id="562" r:id="rId25"/>
    <p:sldId id="580" r:id="rId26"/>
    <p:sldId id="582" r:id="rId27"/>
    <p:sldId id="583" r:id="rId28"/>
    <p:sldId id="584" r:id="rId29"/>
    <p:sldId id="585" r:id="rId30"/>
    <p:sldId id="601" r:id="rId31"/>
    <p:sldId id="588" r:id="rId32"/>
    <p:sldId id="453" r:id="rId33"/>
  </p:sldIdLst>
  <p:sldSz cx="9144000" cy="6858000" type="screen4x3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1" autoAdjust="0"/>
  </p:normalViewPr>
  <p:slideViewPr>
    <p:cSldViewPr>
      <p:cViewPr varScale="1">
        <p:scale>
          <a:sx n="130" d="100"/>
          <a:sy n="130" d="100"/>
        </p:scale>
        <p:origin x="69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6" y="0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451A9DD5-DECA-4D81-9060-56BABD3819F6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378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6" y="6456378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F401E868-2E41-422D-8722-5E3B4575B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896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700" y="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7537079A-3411-48BB-BDC9-13CABEB89461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509588"/>
            <a:ext cx="339725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4" rIns="91430" bIns="457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30" tIns="45714" rIns="91430" bIns="457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45661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700" y="645661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A986A80C-8127-4A15-98F1-007D1B3C8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19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383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639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641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58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28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434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141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206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337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505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761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26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143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06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90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77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06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47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319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2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99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77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17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ED592-45FA-4CC0-A2F2-980045C86B79}" type="datetimeFigureOut">
              <a:rPr lang="en-GB" smtClean="0"/>
              <a:t>12/03/2015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85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mp"/><Relationship Id="rId4" Type="http://schemas.openxmlformats.org/officeDocument/2006/relationships/image" Target="../media/image32.tm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0728"/>
            <a:ext cx="9144000" cy="3888432"/>
          </a:xfrm>
        </p:spPr>
        <p:txBody>
          <a:bodyPr>
            <a:normAutofit/>
          </a:bodyPr>
          <a:lstStyle/>
          <a:p>
            <a:r>
              <a:rPr lang="en-GB" sz="4000" dirty="0" smtClean="0"/>
              <a:t>Shielding of the SPS Vacuum Flanges </a:t>
            </a:r>
            <a:br>
              <a:rPr lang="en-GB" sz="4000" dirty="0" smtClean="0"/>
            </a:br>
            <a:r>
              <a:rPr lang="en-GB" sz="4000" dirty="0" smtClean="0"/>
              <a:t>- Design Studies –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0" y="4869160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solidFill>
                  <a:schemeClr val="tx1"/>
                </a:solidFill>
              </a:rPr>
              <a:t>Jose </a:t>
            </a:r>
            <a:r>
              <a:rPr lang="en-GB" sz="1600" dirty="0" smtClean="0">
                <a:solidFill>
                  <a:schemeClr val="tx1"/>
                </a:solidFill>
              </a:rPr>
              <a:t>E. </a:t>
            </a:r>
            <a:r>
              <a:rPr lang="en-GB" sz="1600" dirty="0">
                <a:solidFill>
                  <a:schemeClr val="tx1"/>
                </a:solidFill>
              </a:rPr>
              <a:t>Varela and Jaime </a:t>
            </a:r>
            <a:r>
              <a:rPr lang="en-GB" sz="1600" dirty="0" smtClean="0">
                <a:solidFill>
                  <a:schemeClr val="tx1"/>
                </a:solidFill>
              </a:rPr>
              <a:t>Perez</a:t>
            </a:r>
            <a:endParaRPr lang="en-GB" sz="1600" dirty="0" smtClean="0">
              <a:solidFill>
                <a:schemeClr val="tx1"/>
              </a:solidFill>
            </a:endParaRPr>
          </a:p>
          <a:p>
            <a:r>
              <a:rPr lang="en-GB" sz="1600" dirty="0" smtClean="0">
                <a:solidFill>
                  <a:schemeClr val="tx1"/>
                </a:solidFill>
              </a:rPr>
              <a:t>12 March 2015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1"/>
            <a:ext cx="9144000" cy="119420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Shield </a:t>
            </a:r>
            <a:r>
              <a:rPr lang="en-GB" dirty="0" smtClean="0"/>
              <a:t>Implementation – General Considerations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-9547" y="1412776"/>
            <a:ext cx="9144000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Several </a:t>
            </a:r>
            <a:r>
              <a:rPr lang="en-GB" b="1" dirty="0" smtClean="0">
                <a:solidFill>
                  <a:srgbClr val="0070C0"/>
                </a:solidFill>
              </a:rPr>
              <a:t>simplifications</a:t>
            </a:r>
            <a:r>
              <a:rPr lang="en-GB" dirty="0" smtClean="0"/>
              <a:t> were introduced to simplify the analysis. These simplifications are </a:t>
            </a:r>
            <a:r>
              <a:rPr lang="en-GB" b="1" dirty="0" smtClean="0">
                <a:solidFill>
                  <a:srgbClr val="0070C0"/>
                </a:solidFill>
              </a:rPr>
              <a:t>consistent</a:t>
            </a:r>
            <a:r>
              <a:rPr lang="en-GB" dirty="0" smtClean="0"/>
              <a:t> for all four different shields.</a:t>
            </a:r>
          </a:p>
          <a:p>
            <a:endParaRPr lang="en-GB" dirty="0" smtClean="0"/>
          </a:p>
          <a:p>
            <a:pPr algn="ctr"/>
            <a:r>
              <a:rPr lang="en-GB" dirty="0" smtClean="0"/>
              <a:t>As aforementioned, the selected study case has </a:t>
            </a:r>
            <a:r>
              <a:rPr lang="en-GB" b="1" dirty="0" smtClean="0">
                <a:solidFill>
                  <a:srgbClr val="0070C0"/>
                </a:solidFill>
              </a:rPr>
              <a:t>short bellows</a:t>
            </a:r>
            <a:r>
              <a:rPr lang="en-GB" dirty="0" smtClean="0"/>
              <a:t>. The specification for the compression/extrusion of this type of bellows is </a:t>
            </a:r>
            <a:r>
              <a:rPr lang="en-GB" b="1" dirty="0" smtClean="0">
                <a:solidFill>
                  <a:srgbClr val="0070C0"/>
                </a:solidFill>
              </a:rPr>
              <a:t>± 4mm</a:t>
            </a:r>
            <a:r>
              <a:rPr lang="en-GB" dirty="0" smtClean="0"/>
              <a:t>. However, this study considers that the bellows can be compressed/extruded up to </a:t>
            </a:r>
            <a:r>
              <a:rPr lang="en-GB" b="1" dirty="0" smtClean="0">
                <a:solidFill>
                  <a:srgbClr val="0070C0"/>
                </a:solidFill>
              </a:rPr>
              <a:t>± 10mm</a:t>
            </a:r>
            <a:r>
              <a:rPr lang="en-GB" dirty="0" smtClean="0"/>
              <a:t> to be on the safe side.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The </a:t>
            </a:r>
            <a:r>
              <a:rPr lang="en-GB" dirty="0"/>
              <a:t>± 10mm </a:t>
            </a:r>
            <a:r>
              <a:rPr lang="en-GB" dirty="0" smtClean="0"/>
              <a:t>variation analysis allows us to ‘be prepared’ for </a:t>
            </a:r>
            <a:r>
              <a:rPr lang="en-GB" b="1" dirty="0" smtClean="0">
                <a:solidFill>
                  <a:srgbClr val="0070C0"/>
                </a:solidFill>
              </a:rPr>
              <a:t>non-conformal cases</a:t>
            </a:r>
            <a:r>
              <a:rPr lang="en-GB" dirty="0" smtClean="0"/>
              <a:t>. In practice, we could work with ‘ranges’, i.e. produce a certain percentage of shields slightly longer/smaller to deal with these cases. </a:t>
            </a:r>
            <a:endParaRPr lang="en-GB" dirty="0"/>
          </a:p>
          <a:p>
            <a:endParaRPr lang="en-GB" dirty="0" smtClean="0"/>
          </a:p>
          <a:p>
            <a:pPr algn="ctr"/>
            <a:r>
              <a:rPr lang="en-GB" dirty="0" smtClean="0"/>
              <a:t>The following analysis deals only with the ‘shield’, </a:t>
            </a:r>
            <a:r>
              <a:rPr lang="en-GB" b="1" dirty="0" smtClean="0">
                <a:solidFill>
                  <a:srgbClr val="0070C0"/>
                </a:solidFill>
              </a:rPr>
              <a:t>the gap in the side without bellows is left untouched</a:t>
            </a:r>
            <a:r>
              <a:rPr lang="en-GB" dirty="0" smtClean="0"/>
              <a:t>. As already shown, filling this gap has a significant impact on the overall impedance.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We consider </a:t>
            </a:r>
            <a:r>
              <a:rPr lang="en-GB" b="1" dirty="0" smtClean="0">
                <a:solidFill>
                  <a:srgbClr val="0070C0"/>
                </a:solidFill>
              </a:rPr>
              <a:t>three different positions </a:t>
            </a:r>
            <a:r>
              <a:rPr lang="en-GB" dirty="0" smtClean="0"/>
              <a:t>for each possible shield implementation: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Nominal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Plus 10mm (extruded bellows)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Minus 10mm (compressed bellows)</a:t>
            </a:r>
          </a:p>
        </p:txBody>
      </p:sp>
    </p:spTree>
    <p:extLst>
      <p:ext uri="{BB962C8B-B14F-4D97-AF65-F5344CB8AC3E}">
        <p14:creationId xmlns:p14="http://schemas.microsoft.com/office/powerpoint/2010/main" val="365113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Vacuum Flange Shielding Studies</a:t>
            </a:r>
          </a:p>
          <a:p>
            <a:pPr lvl="1"/>
            <a:r>
              <a:rPr lang="en-GB" dirty="0" smtClean="0"/>
              <a:t>Reference </a:t>
            </a:r>
            <a:r>
              <a:rPr lang="en-GB" dirty="0" smtClean="0"/>
              <a:t>Model</a:t>
            </a:r>
          </a:p>
          <a:p>
            <a:pPr lvl="1"/>
            <a:r>
              <a:rPr lang="en-GB" dirty="0"/>
              <a:t>Shield Implementation – General </a:t>
            </a:r>
            <a:r>
              <a:rPr lang="en-GB" dirty="0" smtClean="0"/>
              <a:t>Considerations</a:t>
            </a:r>
            <a:endParaRPr lang="en-GB" dirty="0" smtClean="0"/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Shield Implementation I</a:t>
            </a:r>
          </a:p>
          <a:p>
            <a:pPr lvl="1"/>
            <a:r>
              <a:rPr lang="en-GB" dirty="0"/>
              <a:t>Shield Implementation </a:t>
            </a:r>
            <a:r>
              <a:rPr lang="en-GB" dirty="0" smtClean="0"/>
              <a:t>II</a:t>
            </a:r>
          </a:p>
          <a:p>
            <a:pPr lvl="1"/>
            <a:r>
              <a:rPr lang="en-GB" dirty="0" smtClean="0"/>
              <a:t>Shield Implementation III</a:t>
            </a:r>
          </a:p>
          <a:p>
            <a:pPr lvl="1"/>
            <a:r>
              <a:rPr lang="en-GB" dirty="0" smtClean="0"/>
              <a:t>Shield Implementation IV</a:t>
            </a:r>
          </a:p>
          <a:p>
            <a:r>
              <a:rPr lang="en-GB" dirty="0" smtClean="0"/>
              <a:t>Shield Comparison – R/Q Reduction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3200" dirty="0" smtClean="0"/>
              <a:t>Detailed Analysis - Shield </a:t>
            </a:r>
            <a:r>
              <a:rPr lang="en-GB" sz="3200" dirty="0"/>
              <a:t>Implementation </a:t>
            </a:r>
            <a:r>
              <a:rPr lang="en-GB" sz="3200" dirty="0" smtClean="0"/>
              <a:t>II</a:t>
            </a:r>
          </a:p>
          <a:p>
            <a:r>
              <a:rPr lang="en-GB" dirty="0" smtClean="0"/>
              <a:t>Next Steps</a:t>
            </a:r>
          </a:p>
          <a:p>
            <a:r>
              <a:rPr lang="en-GB" dirty="0" smtClean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370227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370" y="4102096"/>
            <a:ext cx="436865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 model was built from the mechanical sketch.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Several </a:t>
            </a:r>
            <a:r>
              <a:rPr lang="en-GB" b="1" dirty="0" smtClean="0">
                <a:solidFill>
                  <a:srgbClr val="0070C0"/>
                </a:solidFill>
              </a:rPr>
              <a:t>simplifications</a:t>
            </a:r>
            <a:r>
              <a:rPr lang="en-GB" dirty="0" smtClean="0"/>
              <a:t> were introduced to simplify the analysis. These simplifications are </a:t>
            </a:r>
            <a:r>
              <a:rPr lang="en-GB" b="1" dirty="0" smtClean="0">
                <a:solidFill>
                  <a:srgbClr val="0070C0"/>
                </a:solidFill>
              </a:rPr>
              <a:t>consistent</a:t>
            </a:r>
            <a:r>
              <a:rPr lang="en-GB" dirty="0" smtClean="0"/>
              <a:t> for all four different shields.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1"/>
            <a:ext cx="9144000" cy="6181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Shield I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456" y="3573016"/>
            <a:ext cx="4896544" cy="308948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t="28085" r="20939" b="33191"/>
          <a:stretch/>
        </p:blipFill>
        <p:spPr bwMode="auto">
          <a:xfrm>
            <a:off x="-1492" y="548680"/>
            <a:ext cx="9145374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436096" y="4967882"/>
            <a:ext cx="864096" cy="9813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7872550" y="1700809"/>
            <a:ext cx="1163946" cy="9813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372200" y="2780928"/>
            <a:ext cx="1584176" cy="208823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59824" y="277064"/>
            <a:ext cx="1584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The convolution was assumed to be </a:t>
            </a:r>
            <a:r>
              <a:rPr lang="en-GB" sz="1400" b="1" dirty="0" smtClean="0">
                <a:solidFill>
                  <a:srgbClr val="FF0000"/>
                </a:solidFill>
              </a:rPr>
              <a:t>thicker</a:t>
            </a:r>
            <a:r>
              <a:rPr lang="en-GB" sz="1400" dirty="0" smtClean="0"/>
              <a:t> and to have </a:t>
            </a:r>
            <a:r>
              <a:rPr lang="en-GB" sz="1400" b="1" dirty="0" smtClean="0">
                <a:solidFill>
                  <a:srgbClr val="FF0000"/>
                </a:solidFill>
              </a:rPr>
              <a:t>perfect contact </a:t>
            </a:r>
            <a:r>
              <a:rPr lang="en-GB" sz="1400" dirty="0" smtClean="0"/>
              <a:t>with the two shield parts.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7595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28" y="3838926"/>
            <a:ext cx="4310444" cy="2924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1"/>
            <a:ext cx="9144000" cy="6181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Shield I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499" y="404744"/>
            <a:ext cx="3107828" cy="196089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345537"/>
              </p:ext>
            </p:extLst>
          </p:nvPr>
        </p:nvGraphicFramePr>
        <p:xfrm>
          <a:off x="159122" y="2276872"/>
          <a:ext cx="550810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615"/>
                <a:gridCol w="913399"/>
                <a:gridCol w="800837"/>
                <a:gridCol w="592660"/>
                <a:gridCol w="926930"/>
                <a:gridCol w="1158663"/>
              </a:tblGrid>
              <a:tr h="360040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smtClean="0"/>
                        <a:t>f [GHz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Z [k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Q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R/Q [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≈</a:t>
                      </a:r>
                      <a:r>
                        <a:rPr lang="en-GB" sz="1800" dirty="0" err="1" smtClean="0"/>
                        <a:t>Im</a:t>
                      </a:r>
                      <a:r>
                        <a:rPr lang="en-GB" sz="1800" dirty="0" smtClean="0"/>
                        <a:t>( Z )/n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Nominal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14.3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550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1.19m</a:t>
                      </a:r>
                      <a:r>
                        <a:rPr lang="el-GR" sz="1800" b="1" dirty="0" smtClean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Plus</a:t>
                      </a:r>
                      <a:r>
                        <a:rPr lang="en-GB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1.54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9.1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410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>
                          <a:solidFill>
                            <a:schemeClr val="tx2"/>
                          </a:solidFill>
                        </a:rPr>
                        <a:t>Minus 10</a:t>
                      </a:r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9.0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490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933" y="2414441"/>
            <a:ext cx="2987824" cy="223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058" y="4699814"/>
            <a:ext cx="3071575" cy="203609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571262" y="2276872"/>
            <a:ext cx="936104" cy="1440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005043" y="5122251"/>
            <a:ext cx="1756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Impedance of the </a:t>
            </a:r>
            <a:r>
              <a:rPr lang="en-GB" b="1" dirty="0" smtClean="0">
                <a:solidFill>
                  <a:srgbClr val="FF0000"/>
                </a:solidFill>
              </a:rPr>
              <a:t>‘Plus 10mm’ </a:t>
            </a:r>
            <a:r>
              <a:rPr lang="en-GB" dirty="0" smtClean="0"/>
              <a:t>case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-13911" y="1062023"/>
            <a:ext cx="5796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This shield implementation manages to reduce the R/Q of the main resonance a </a:t>
            </a:r>
            <a:r>
              <a:rPr lang="en-GB" b="1" dirty="0" smtClean="0">
                <a:solidFill>
                  <a:srgbClr val="FF0000"/>
                </a:solidFill>
              </a:rPr>
              <a:t>factor ≈3 </a:t>
            </a:r>
            <a:r>
              <a:rPr lang="en-GB" dirty="0" smtClean="0"/>
              <a:t>in the nominal case.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13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Vacuum Flange Shielding Studies</a:t>
            </a:r>
          </a:p>
          <a:p>
            <a:pPr lvl="1"/>
            <a:r>
              <a:rPr lang="en-GB" dirty="0" smtClean="0"/>
              <a:t>Reference </a:t>
            </a:r>
            <a:r>
              <a:rPr lang="en-GB" dirty="0" smtClean="0"/>
              <a:t>Model</a:t>
            </a:r>
          </a:p>
          <a:p>
            <a:pPr lvl="1"/>
            <a:r>
              <a:rPr lang="en-GB" dirty="0"/>
              <a:t>Shield Implementation – General Considerations</a:t>
            </a:r>
            <a:endParaRPr lang="en-GB" dirty="0" smtClean="0"/>
          </a:p>
          <a:p>
            <a:pPr lvl="1"/>
            <a:r>
              <a:rPr lang="en-GB" dirty="0" smtClean="0"/>
              <a:t>Shield Implementation I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Shield Implementation </a:t>
            </a:r>
            <a:r>
              <a:rPr lang="en-GB" dirty="0" smtClean="0">
                <a:solidFill>
                  <a:srgbClr val="FF0000"/>
                </a:solidFill>
              </a:rPr>
              <a:t>II</a:t>
            </a:r>
          </a:p>
          <a:p>
            <a:pPr lvl="1"/>
            <a:r>
              <a:rPr lang="en-GB" dirty="0" smtClean="0"/>
              <a:t>Shield Implementation III</a:t>
            </a:r>
          </a:p>
          <a:p>
            <a:pPr lvl="1"/>
            <a:r>
              <a:rPr lang="en-GB" dirty="0" smtClean="0"/>
              <a:t>Shield Implementation IV</a:t>
            </a:r>
          </a:p>
          <a:p>
            <a:r>
              <a:rPr lang="en-GB" dirty="0" smtClean="0"/>
              <a:t>Shield Comparison – R/Q Reduction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3200" dirty="0" smtClean="0"/>
              <a:t>Detailed Analysis - Shield </a:t>
            </a:r>
            <a:r>
              <a:rPr lang="en-GB" sz="3200" dirty="0"/>
              <a:t>Implementation </a:t>
            </a:r>
            <a:r>
              <a:rPr lang="en-GB" sz="3200" dirty="0" smtClean="0"/>
              <a:t>II</a:t>
            </a:r>
          </a:p>
          <a:p>
            <a:r>
              <a:rPr lang="en-GB" dirty="0" smtClean="0"/>
              <a:t>Next Steps</a:t>
            </a:r>
          </a:p>
          <a:p>
            <a:r>
              <a:rPr lang="en-GB" dirty="0" smtClean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340166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1"/>
            <a:ext cx="9144000" cy="6181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Shield II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581494"/>
            <a:ext cx="4824536" cy="327650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t="36490" r="6220" b="30232"/>
          <a:stretch/>
        </p:blipFill>
        <p:spPr bwMode="auto">
          <a:xfrm>
            <a:off x="0" y="836712"/>
            <a:ext cx="9144000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900609"/>
            <a:ext cx="436865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dirty="0" smtClean="0"/>
              <a:t>Two part shield with convolutions on the horizontal plane.</a:t>
            </a:r>
          </a:p>
          <a:p>
            <a:pPr algn="ctr"/>
            <a:endParaRPr lang="en-GB" dirty="0"/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Same simplifications </a:t>
            </a:r>
            <a:r>
              <a:rPr lang="en-GB" dirty="0" smtClean="0"/>
              <a:t>were used in the construction of the model: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The convolution was assumed to be </a:t>
            </a:r>
            <a:r>
              <a:rPr lang="en-GB" b="1" dirty="0">
                <a:solidFill>
                  <a:srgbClr val="FF0000"/>
                </a:solidFill>
              </a:rPr>
              <a:t>thicker</a:t>
            </a:r>
            <a:r>
              <a:rPr lang="en-GB" dirty="0"/>
              <a:t> and to have </a:t>
            </a:r>
            <a:r>
              <a:rPr lang="en-GB" b="1" dirty="0">
                <a:solidFill>
                  <a:srgbClr val="FF0000"/>
                </a:solidFill>
              </a:rPr>
              <a:t>perfect contact </a:t>
            </a:r>
            <a:r>
              <a:rPr lang="en-GB" dirty="0"/>
              <a:t>with the two shield parts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5868144" y="5661248"/>
            <a:ext cx="1296144" cy="1008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6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645024"/>
            <a:ext cx="4978490" cy="3199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1"/>
            <a:ext cx="9144000" cy="6181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Shield II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396479"/>
              </p:ext>
            </p:extLst>
          </p:nvPr>
        </p:nvGraphicFramePr>
        <p:xfrm>
          <a:off x="159122" y="1916832"/>
          <a:ext cx="550810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615"/>
                <a:gridCol w="913399"/>
                <a:gridCol w="800837"/>
                <a:gridCol w="592660"/>
                <a:gridCol w="926930"/>
                <a:gridCol w="1158663"/>
              </a:tblGrid>
              <a:tr h="360040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smtClean="0"/>
                        <a:t>f [GHz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Z [k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Q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R/Q [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≈</a:t>
                      </a:r>
                      <a:r>
                        <a:rPr lang="en-GB" sz="1800" dirty="0" err="1" smtClean="0"/>
                        <a:t>Im</a:t>
                      </a:r>
                      <a:r>
                        <a:rPr lang="en-GB" sz="1800" dirty="0" smtClean="0"/>
                        <a:t>( Z )/n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Nominal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4.6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350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0.95 m</a:t>
                      </a:r>
                      <a:r>
                        <a:rPr lang="el-GR" sz="1800" b="1" dirty="0" smtClean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Plus</a:t>
                      </a:r>
                      <a:r>
                        <a:rPr lang="en-GB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1.31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4.2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350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0.94</a:t>
                      </a:r>
                      <a:r>
                        <a:rPr lang="en-GB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l-GR" sz="1800" b="1" dirty="0" smtClean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en-GB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>
                          <a:solidFill>
                            <a:schemeClr val="tx2"/>
                          </a:solidFill>
                        </a:rPr>
                        <a:t>Minus 10</a:t>
                      </a:r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5.0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350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0.80 m</a:t>
                      </a:r>
                      <a:r>
                        <a:rPr lang="el-GR" sz="1800" b="1" dirty="0" smtClean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571262" y="1916832"/>
            <a:ext cx="936104" cy="1440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483768" y="3807742"/>
            <a:ext cx="1756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Impedance of the </a:t>
            </a:r>
            <a:r>
              <a:rPr lang="en-GB" b="1" dirty="0" smtClean="0">
                <a:solidFill>
                  <a:srgbClr val="FF0000"/>
                </a:solidFill>
              </a:rPr>
              <a:t>‘Plus 10mm’ </a:t>
            </a:r>
            <a:r>
              <a:rPr lang="en-GB" dirty="0" smtClean="0"/>
              <a:t>case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-13911" y="1062023"/>
            <a:ext cx="5796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This shield implementation manages to reduce the R/Q of the main resonance a </a:t>
            </a:r>
            <a:r>
              <a:rPr lang="en-GB" b="1" dirty="0" smtClean="0">
                <a:solidFill>
                  <a:srgbClr val="FF0000"/>
                </a:solidFill>
              </a:rPr>
              <a:t>factor ≈ 6 </a:t>
            </a:r>
            <a:r>
              <a:rPr lang="en-GB" dirty="0" smtClean="0"/>
              <a:t>in the </a:t>
            </a:r>
            <a:r>
              <a:rPr lang="en-GB" b="1" dirty="0" smtClean="0">
                <a:solidFill>
                  <a:srgbClr val="FF0000"/>
                </a:solidFill>
              </a:rPr>
              <a:t>three cases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911" y="240258"/>
            <a:ext cx="3074846" cy="2088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091" y="2401991"/>
            <a:ext cx="3170485" cy="22260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452" y="4683748"/>
            <a:ext cx="3059832" cy="21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2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Vacuum Flange Shielding Studies</a:t>
            </a:r>
          </a:p>
          <a:p>
            <a:pPr lvl="1"/>
            <a:r>
              <a:rPr lang="en-GB" dirty="0" smtClean="0"/>
              <a:t>Reference </a:t>
            </a:r>
            <a:r>
              <a:rPr lang="en-GB" dirty="0" smtClean="0"/>
              <a:t>Model</a:t>
            </a:r>
          </a:p>
          <a:p>
            <a:pPr lvl="1"/>
            <a:r>
              <a:rPr lang="en-GB" dirty="0"/>
              <a:t>Shield Implementation – General Considerations</a:t>
            </a:r>
            <a:endParaRPr lang="en-GB" dirty="0" smtClean="0"/>
          </a:p>
          <a:p>
            <a:pPr lvl="1"/>
            <a:r>
              <a:rPr lang="en-GB" dirty="0" smtClean="0"/>
              <a:t>Shield Implementation I</a:t>
            </a:r>
          </a:p>
          <a:p>
            <a:pPr lvl="1"/>
            <a:r>
              <a:rPr lang="en-GB" dirty="0"/>
              <a:t>Shield Implementation </a:t>
            </a:r>
            <a:r>
              <a:rPr lang="en-GB" dirty="0" smtClean="0"/>
              <a:t>II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Shield Implementation III</a:t>
            </a:r>
          </a:p>
          <a:p>
            <a:pPr lvl="1"/>
            <a:r>
              <a:rPr lang="en-GB" dirty="0" smtClean="0"/>
              <a:t>Shield Implementation IV</a:t>
            </a:r>
          </a:p>
          <a:p>
            <a:r>
              <a:rPr lang="en-GB" dirty="0" smtClean="0"/>
              <a:t>Shield Comparison – R/Q Reduction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3200" dirty="0" smtClean="0"/>
              <a:t>Detailed Analysis - Shield </a:t>
            </a:r>
            <a:r>
              <a:rPr lang="en-GB" sz="3200" dirty="0"/>
              <a:t>Implementation </a:t>
            </a:r>
            <a:r>
              <a:rPr lang="en-GB" sz="3200" dirty="0" smtClean="0"/>
              <a:t>II</a:t>
            </a:r>
          </a:p>
          <a:p>
            <a:r>
              <a:rPr lang="en-GB" dirty="0" smtClean="0"/>
              <a:t>Next Steps</a:t>
            </a:r>
          </a:p>
          <a:p>
            <a:r>
              <a:rPr lang="en-GB" dirty="0" smtClean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231982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1"/>
            <a:ext cx="9144000" cy="6181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Shield III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7" t="24786" r="19019" b="31958"/>
          <a:stretch/>
        </p:blipFill>
        <p:spPr bwMode="auto">
          <a:xfrm>
            <a:off x="107504" y="-27384"/>
            <a:ext cx="9144000" cy="38836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768" y="4056883"/>
            <a:ext cx="3963232" cy="2794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3856305"/>
            <a:ext cx="436865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Single piece </a:t>
            </a:r>
            <a:r>
              <a:rPr lang="en-GB" dirty="0" smtClean="0"/>
              <a:t>shield with the convolutions making ‘contact’ with the flange walls.</a:t>
            </a:r>
          </a:p>
          <a:p>
            <a:pPr algn="ctr"/>
            <a:endParaRPr lang="en-GB" sz="900" dirty="0"/>
          </a:p>
          <a:p>
            <a:pPr algn="ctr"/>
            <a:r>
              <a:rPr lang="en-GB" dirty="0" smtClean="0"/>
              <a:t>In principle, this solution would be reasonable if the movement of the bellows is </a:t>
            </a:r>
            <a:r>
              <a:rPr lang="en-GB" b="1" dirty="0" smtClean="0">
                <a:solidFill>
                  <a:srgbClr val="0070C0"/>
                </a:solidFill>
              </a:rPr>
              <a:t>constrained to ±5mm</a:t>
            </a:r>
            <a:r>
              <a:rPr lang="en-GB" dirty="0" smtClean="0"/>
              <a:t>.</a:t>
            </a:r>
          </a:p>
          <a:p>
            <a:pPr algn="ctr"/>
            <a:endParaRPr lang="en-GB" sz="900" dirty="0"/>
          </a:p>
          <a:p>
            <a:pPr algn="ctr"/>
            <a:r>
              <a:rPr lang="en-GB" dirty="0" smtClean="0"/>
              <a:t>The </a:t>
            </a:r>
            <a:r>
              <a:rPr lang="en-GB" b="1" dirty="0" smtClean="0">
                <a:solidFill>
                  <a:srgbClr val="0070C0"/>
                </a:solidFill>
              </a:rPr>
              <a:t>±10mm case </a:t>
            </a:r>
            <a:r>
              <a:rPr lang="en-GB" dirty="0" smtClean="0"/>
              <a:t>has been analysed here for comparison purposes.</a:t>
            </a:r>
          </a:p>
          <a:p>
            <a:pPr algn="ctr"/>
            <a:endParaRPr lang="en-GB" sz="900" dirty="0"/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Same simplifications </a:t>
            </a:r>
            <a:r>
              <a:rPr lang="en-GB" dirty="0" smtClean="0"/>
              <a:t>were used in the construction of the model:</a:t>
            </a:r>
          </a:p>
        </p:txBody>
      </p:sp>
    </p:spTree>
    <p:extLst>
      <p:ext uri="{BB962C8B-B14F-4D97-AF65-F5344CB8AC3E}">
        <p14:creationId xmlns:p14="http://schemas.microsoft.com/office/powerpoint/2010/main" val="273015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518731"/>
            <a:ext cx="4932040" cy="3339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1"/>
            <a:ext cx="9144000" cy="6181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Shield III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006171"/>
              </p:ext>
            </p:extLst>
          </p:nvPr>
        </p:nvGraphicFramePr>
        <p:xfrm>
          <a:off x="159122" y="1916832"/>
          <a:ext cx="550810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615"/>
                <a:gridCol w="913399"/>
                <a:gridCol w="800837"/>
                <a:gridCol w="592660"/>
                <a:gridCol w="926930"/>
                <a:gridCol w="1158663"/>
              </a:tblGrid>
              <a:tr h="360040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smtClean="0"/>
                        <a:t>f [GHz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Z [k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Q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R/Q [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≈</a:t>
                      </a:r>
                      <a:r>
                        <a:rPr lang="en-GB" sz="1800" dirty="0" err="1" smtClean="0"/>
                        <a:t>Im</a:t>
                      </a:r>
                      <a:r>
                        <a:rPr lang="en-GB" sz="1800" dirty="0" smtClean="0"/>
                        <a:t>( Z )/n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Nominal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6.5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410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1.62 m</a:t>
                      </a:r>
                      <a:r>
                        <a:rPr lang="el-GR" sz="1800" b="1" dirty="0" smtClean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Plus</a:t>
                      </a:r>
                      <a:r>
                        <a:rPr lang="en-GB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1.48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6.3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460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>
                          <a:solidFill>
                            <a:schemeClr val="tx2"/>
                          </a:solidFill>
                        </a:rPr>
                        <a:t>Minus 10</a:t>
                      </a:r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5.6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370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571262" y="1916832"/>
            <a:ext cx="936104" cy="1440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819064" y="3549426"/>
            <a:ext cx="1756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Impedance of the </a:t>
            </a:r>
            <a:r>
              <a:rPr lang="en-GB" b="1" dirty="0" smtClean="0">
                <a:solidFill>
                  <a:srgbClr val="FF0000"/>
                </a:solidFill>
              </a:rPr>
              <a:t>‘Nominal’ </a:t>
            </a:r>
            <a:r>
              <a:rPr lang="en-GB" dirty="0" smtClean="0"/>
              <a:t>case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-13911" y="1062023"/>
            <a:ext cx="5796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This shield implementation manages to reduce the R/Q of the main resonance a </a:t>
            </a:r>
            <a:r>
              <a:rPr lang="en-GB" b="1" dirty="0" smtClean="0">
                <a:solidFill>
                  <a:srgbClr val="FF0000"/>
                </a:solidFill>
              </a:rPr>
              <a:t>factor ≈ 5  </a:t>
            </a:r>
            <a:r>
              <a:rPr lang="en-GB" dirty="0" smtClean="0"/>
              <a:t>in the </a:t>
            </a:r>
            <a:r>
              <a:rPr lang="en-GB" b="1" dirty="0" smtClean="0">
                <a:solidFill>
                  <a:srgbClr val="FF0000"/>
                </a:solidFill>
              </a:rPr>
              <a:t>Nominal case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405" y="12907"/>
            <a:ext cx="3275856" cy="23099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405" y="2352299"/>
            <a:ext cx="3275856" cy="22317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4638456"/>
            <a:ext cx="3006688" cy="22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Introduction</a:t>
            </a:r>
          </a:p>
          <a:p>
            <a:r>
              <a:rPr lang="en-GB" dirty="0" smtClean="0"/>
              <a:t>Vacuum Flange Shielding Studies</a:t>
            </a:r>
          </a:p>
          <a:p>
            <a:pPr lvl="1"/>
            <a:r>
              <a:rPr lang="en-GB" dirty="0" smtClean="0"/>
              <a:t>Reference </a:t>
            </a:r>
            <a:r>
              <a:rPr lang="en-GB" dirty="0" smtClean="0"/>
              <a:t>Model</a:t>
            </a:r>
          </a:p>
          <a:p>
            <a:pPr lvl="1"/>
            <a:r>
              <a:rPr lang="en-GB" dirty="0"/>
              <a:t>Shield Implementation – General Considerations</a:t>
            </a:r>
            <a:endParaRPr lang="en-GB" dirty="0" smtClean="0"/>
          </a:p>
          <a:p>
            <a:pPr lvl="1"/>
            <a:r>
              <a:rPr lang="en-GB" dirty="0" smtClean="0"/>
              <a:t>Shield Implementation I</a:t>
            </a:r>
          </a:p>
          <a:p>
            <a:pPr lvl="1"/>
            <a:r>
              <a:rPr lang="en-GB" dirty="0"/>
              <a:t>Shield Implementation </a:t>
            </a:r>
            <a:r>
              <a:rPr lang="en-GB" dirty="0" smtClean="0"/>
              <a:t>II</a:t>
            </a:r>
          </a:p>
          <a:p>
            <a:pPr lvl="1"/>
            <a:r>
              <a:rPr lang="en-GB" dirty="0" smtClean="0"/>
              <a:t>Shield Implementation III</a:t>
            </a:r>
          </a:p>
          <a:p>
            <a:pPr lvl="1"/>
            <a:r>
              <a:rPr lang="en-GB" dirty="0" smtClean="0"/>
              <a:t>Shield Implementation IV</a:t>
            </a:r>
          </a:p>
          <a:p>
            <a:r>
              <a:rPr lang="en-GB" dirty="0" smtClean="0"/>
              <a:t>Shield Comparison – R/Q Reduction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3200" dirty="0" smtClean="0"/>
              <a:t>Detailed Analysis - Shield </a:t>
            </a:r>
            <a:r>
              <a:rPr lang="en-GB" sz="3200" dirty="0"/>
              <a:t>Implementation </a:t>
            </a:r>
            <a:r>
              <a:rPr lang="en-GB" sz="3200" dirty="0" smtClean="0"/>
              <a:t>II</a:t>
            </a:r>
          </a:p>
          <a:p>
            <a:r>
              <a:rPr lang="en-GB" dirty="0" smtClean="0"/>
              <a:t>Next Steps</a:t>
            </a:r>
          </a:p>
          <a:p>
            <a:r>
              <a:rPr lang="en-GB" dirty="0" smtClean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330832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Vacuum Flange Shielding Studies</a:t>
            </a:r>
          </a:p>
          <a:p>
            <a:pPr lvl="1"/>
            <a:r>
              <a:rPr lang="en-GB" dirty="0" smtClean="0"/>
              <a:t>Reference </a:t>
            </a:r>
            <a:r>
              <a:rPr lang="en-GB" dirty="0" smtClean="0"/>
              <a:t>Model</a:t>
            </a:r>
          </a:p>
          <a:p>
            <a:pPr lvl="1"/>
            <a:r>
              <a:rPr lang="en-GB" dirty="0"/>
              <a:t>Shield Implementation – General Considerations</a:t>
            </a:r>
            <a:endParaRPr lang="en-GB" dirty="0" smtClean="0"/>
          </a:p>
          <a:p>
            <a:pPr lvl="1"/>
            <a:r>
              <a:rPr lang="en-GB" dirty="0" smtClean="0"/>
              <a:t>Shield Implementation I</a:t>
            </a:r>
          </a:p>
          <a:p>
            <a:pPr lvl="1"/>
            <a:r>
              <a:rPr lang="en-GB" dirty="0"/>
              <a:t>Shield Implementation </a:t>
            </a:r>
            <a:r>
              <a:rPr lang="en-GB" dirty="0" smtClean="0"/>
              <a:t>II</a:t>
            </a:r>
          </a:p>
          <a:p>
            <a:pPr lvl="1"/>
            <a:r>
              <a:rPr lang="en-GB" dirty="0" smtClean="0"/>
              <a:t>Shield Implementation III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Shield Implementation IV</a:t>
            </a:r>
          </a:p>
          <a:p>
            <a:r>
              <a:rPr lang="en-GB" dirty="0" smtClean="0"/>
              <a:t>Shield Comparison – R/Q Reduction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3200" dirty="0" smtClean="0"/>
              <a:t>Detailed Analysis - Shield </a:t>
            </a:r>
            <a:r>
              <a:rPr lang="en-GB" sz="3200" dirty="0"/>
              <a:t>Implementation </a:t>
            </a:r>
            <a:r>
              <a:rPr lang="en-GB" sz="3200" dirty="0" smtClean="0"/>
              <a:t>II</a:t>
            </a:r>
          </a:p>
          <a:p>
            <a:r>
              <a:rPr lang="en-GB" dirty="0" smtClean="0"/>
              <a:t>Next Steps</a:t>
            </a:r>
          </a:p>
          <a:p>
            <a:r>
              <a:rPr lang="en-GB" dirty="0" smtClean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376434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1"/>
            <a:ext cx="9144000" cy="6181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Shield IV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t="36261" r="28589" b="20823"/>
          <a:stretch/>
        </p:blipFill>
        <p:spPr bwMode="auto">
          <a:xfrm>
            <a:off x="35496" y="586154"/>
            <a:ext cx="6599555" cy="3371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901133"/>
            <a:ext cx="4176464" cy="29568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108" y="4571652"/>
            <a:ext cx="4368650" cy="1615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Tube-like shield </a:t>
            </a:r>
            <a:r>
              <a:rPr lang="en-GB" dirty="0" smtClean="0"/>
              <a:t>without convolutions (similar to the current shield of the pumping ports). Fingers making contact near the bellows region. </a:t>
            </a:r>
          </a:p>
          <a:p>
            <a:pPr algn="ctr"/>
            <a:endParaRPr lang="en-GB" sz="900" dirty="0"/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The fingers are very simplified </a:t>
            </a:r>
            <a:r>
              <a:rPr lang="en-GB" dirty="0" smtClean="0"/>
              <a:t>in the model.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46050" y="3220350"/>
            <a:ext cx="50405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6300192" y="4355628"/>
            <a:ext cx="720080" cy="4415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72000" y="3501008"/>
            <a:ext cx="1656184" cy="85462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3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65470"/>
            <a:ext cx="4788024" cy="3208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1"/>
            <a:ext cx="9144000" cy="6181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Shield IV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095198"/>
              </p:ext>
            </p:extLst>
          </p:nvPr>
        </p:nvGraphicFramePr>
        <p:xfrm>
          <a:off x="159122" y="1916832"/>
          <a:ext cx="550810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615"/>
                <a:gridCol w="913399"/>
                <a:gridCol w="800837"/>
                <a:gridCol w="592660"/>
                <a:gridCol w="926930"/>
                <a:gridCol w="1158663"/>
              </a:tblGrid>
              <a:tr h="360040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f [GHz]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Z [k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Q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R/Q [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≈</a:t>
                      </a:r>
                      <a:r>
                        <a:rPr lang="en-GB" sz="1800" dirty="0" err="1" smtClean="0"/>
                        <a:t>Im</a:t>
                      </a:r>
                      <a:r>
                        <a:rPr lang="en-GB" sz="1800" dirty="0" smtClean="0"/>
                        <a:t>( Z )/n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Nominal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30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880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1.31 m</a:t>
                      </a:r>
                      <a:r>
                        <a:rPr lang="el-GR" sz="1800" b="1" dirty="0" smtClean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Plus</a:t>
                      </a:r>
                      <a:r>
                        <a:rPr lang="en-GB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1.49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46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990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>
                          <a:solidFill>
                            <a:schemeClr val="tx2"/>
                          </a:solidFill>
                        </a:rPr>
                        <a:t>Minus 10</a:t>
                      </a:r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470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571262" y="1916832"/>
            <a:ext cx="936104" cy="1440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7544" y="3645024"/>
            <a:ext cx="1756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Impedance of the </a:t>
            </a:r>
            <a:r>
              <a:rPr lang="en-GB" b="1" dirty="0" smtClean="0">
                <a:solidFill>
                  <a:srgbClr val="FF0000"/>
                </a:solidFill>
              </a:rPr>
              <a:t>‘Nominal’ </a:t>
            </a:r>
            <a:r>
              <a:rPr lang="en-GB" dirty="0" smtClean="0"/>
              <a:t>case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-13911" y="1062023"/>
            <a:ext cx="5796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This shield implementation manages to reduce the R/Q of the main resonance a </a:t>
            </a:r>
            <a:r>
              <a:rPr lang="en-GB" b="1" dirty="0" smtClean="0">
                <a:solidFill>
                  <a:srgbClr val="FF0000"/>
                </a:solidFill>
              </a:rPr>
              <a:t>factor ≈ 2.3  </a:t>
            </a:r>
            <a:r>
              <a:rPr lang="en-GB" dirty="0" smtClean="0"/>
              <a:t>in the </a:t>
            </a:r>
            <a:r>
              <a:rPr lang="en-GB" b="1" dirty="0" smtClean="0">
                <a:solidFill>
                  <a:srgbClr val="FF0000"/>
                </a:solidFill>
              </a:rPr>
              <a:t>Nominal case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783" y="44624"/>
            <a:ext cx="2991213" cy="21177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783" y="2218544"/>
            <a:ext cx="2984540" cy="24890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896" y="4789403"/>
            <a:ext cx="2956427" cy="20381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67675" y="3645024"/>
            <a:ext cx="277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Cleanest spectrum!</a:t>
            </a:r>
          </a:p>
          <a:p>
            <a:pPr algn="ctr"/>
            <a:r>
              <a:rPr lang="en-GB" dirty="0" smtClean="0"/>
              <a:t>No high frequency resonances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41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Vacuum Flange Shielding Studies</a:t>
            </a:r>
          </a:p>
          <a:p>
            <a:pPr lvl="1"/>
            <a:r>
              <a:rPr lang="en-GB" dirty="0" smtClean="0"/>
              <a:t>Reference </a:t>
            </a:r>
            <a:r>
              <a:rPr lang="en-GB" dirty="0" smtClean="0"/>
              <a:t>Model</a:t>
            </a:r>
          </a:p>
          <a:p>
            <a:pPr lvl="1"/>
            <a:r>
              <a:rPr lang="en-GB" dirty="0"/>
              <a:t>Shield Implementation – General Considerations</a:t>
            </a:r>
            <a:endParaRPr lang="en-GB" dirty="0" smtClean="0"/>
          </a:p>
          <a:p>
            <a:pPr lvl="1"/>
            <a:r>
              <a:rPr lang="en-GB" dirty="0" smtClean="0"/>
              <a:t>Shield Implementation I</a:t>
            </a:r>
          </a:p>
          <a:p>
            <a:pPr lvl="1"/>
            <a:r>
              <a:rPr lang="en-GB" dirty="0"/>
              <a:t>Shield Implementation </a:t>
            </a:r>
            <a:r>
              <a:rPr lang="en-GB" dirty="0" smtClean="0"/>
              <a:t>II</a:t>
            </a:r>
          </a:p>
          <a:p>
            <a:pPr lvl="1"/>
            <a:r>
              <a:rPr lang="en-GB" dirty="0" smtClean="0"/>
              <a:t>Shield Implementation III</a:t>
            </a:r>
          </a:p>
          <a:p>
            <a:pPr lvl="1"/>
            <a:r>
              <a:rPr lang="en-GB" dirty="0" smtClean="0"/>
              <a:t>Shield Implementation IV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Shield Comparison – R/Q Reduction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3200" dirty="0" smtClean="0"/>
              <a:t>Detailed Analysis - Shield </a:t>
            </a:r>
            <a:r>
              <a:rPr lang="en-GB" sz="3200" dirty="0"/>
              <a:t>Implementation </a:t>
            </a:r>
            <a:r>
              <a:rPr lang="en-GB" sz="3200" dirty="0" smtClean="0"/>
              <a:t>II</a:t>
            </a:r>
          </a:p>
          <a:p>
            <a:r>
              <a:rPr lang="en-GB" dirty="0" smtClean="0"/>
              <a:t>Next Steps</a:t>
            </a:r>
          </a:p>
          <a:p>
            <a:r>
              <a:rPr lang="en-GB" dirty="0" smtClean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19756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 smtClean="0"/>
              <a:t>Shield Comparison - R/Q Reduction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432632"/>
              </p:ext>
            </p:extLst>
          </p:nvPr>
        </p:nvGraphicFramePr>
        <p:xfrm>
          <a:off x="971600" y="1628800"/>
          <a:ext cx="705678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131"/>
                <a:gridCol w="1176131"/>
                <a:gridCol w="1176131"/>
                <a:gridCol w="1176131"/>
                <a:gridCol w="1176131"/>
                <a:gridCol w="1176131"/>
              </a:tblGrid>
              <a:tr h="360040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f [GHz]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Z [k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Q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R/Q [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≈</a:t>
                      </a:r>
                      <a:r>
                        <a:rPr lang="en-GB" sz="1800" dirty="0" err="1" smtClean="0"/>
                        <a:t>Im</a:t>
                      </a:r>
                      <a:r>
                        <a:rPr lang="en-GB" sz="1800" dirty="0" smtClean="0"/>
                        <a:t>( Z )/n</a:t>
                      </a:r>
                      <a:endParaRPr lang="en-GB" sz="180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Ref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145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1850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3.53m</a:t>
                      </a:r>
                      <a:r>
                        <a:rPr lang="el-GR" sz="1800" b="1" dirty="0" smtClean="0"/>
                        <a:t>Ω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Shield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14.3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550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1.19m</a:t>
                      </a:r>
                      <a:r>
                        <a:rPr lang="el-GR" sz="1800" b="1" dirty="0" smtClean="0"/>
                        <a:t>Ω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Shield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1.33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4.6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350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en-GB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0.95m</a:t>
                      </a:r>
                      <a:r>
                        <a:rPr lang="el-GR" sz="1800" b="1" dirty="0" smtClean="0">
                          <a:solidFill>
                            <a:srgbClr val="00B050"/>
                          </a:solidFill>
                        </a:rPr>
                        <a:t>Ω</a:t>
                      </a:r>
                      <a:endParaRPr lang="en-GB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Shield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29.8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880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1.31m</a:t>
                      </a:r>
                      <a:r>
                        <a:rPr lang="el-GR" sz="1800" b="1" dirty="0" smtClean="0"/>
                        <a:t>Ω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124744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Vacuum Flange Shield Comparison of the ‘1.4GHz Resonance’ and Low Frequency Contribution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3347864" y="1988840"/>
            <a:ext cx="2311630" cy="1440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971600" y="2723668"/>
            <a:ext cx="7056784" cy="36004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5674242" y="1988840"/>
            <a:ext cx="2354142" cy="144016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642706" y="3470919"/>
            <a:ext cx="1714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0000"/>
                </a:solidFill>
              </a:rPr>
              <a:t>Overestimated Q values.</a:t>
            </a:r>
          </a:p>
          <a:p>
            <a:pPr algn="ctr"/>
            <a:r>
              <a:rPr lang="en-GB" sz="1200" dirty="0" smtClean="0">
                <a:solidFill>
                  <a:srgbClr val="FF0000"/>
                </a:solidFill>
              </a:rPr>
              <a:t>NOT COMPARABLE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1503" y="3470976"/>
            <a:ext cx="2259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Relevant parameters for comparison</a:t>
            </a:r>
            <a:endParaRPr lang="en-GB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3979162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As expected, </a:t>
            </a:r>
            <a:r>
              <a:rPr lang="en-GB" b="1" dirty="0" smtClean="0">
                <a:solidFill>
                  <a:srgbClr val="00B050"/>
                </a:solidFill>
              </a:rPr>
              <a:t>‘Shield II’ </a:t>
            </a:r>
            <a:r>
              <a:rPr lang="en-GB" dirty="0" smtClean="0"/>
              <a:t>gives the </a:t>
            </a:r>
            <a:r>
              <a:rPr lang="en-GB" b="1" dirty="0" smtClean="0">
                <a:solidFill>
                  <a:srgbClr val="00B050"/>
                </a:solidFill>
              </a:rPr>
              <a:t>biggest reduction in both </a:t>
            </a:r>
            <a:r>
              <a:rPr lang="en-GB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R/Q</a:t>
            </a:r>
            <a:r>
              <a:rPr lang="en-GB" b="1" dirty="0" smtClean="0">
                <a:solidFill>
                  <a:srgbClr val="00B050"/>
                </a:solidFill>
              </a:rPr>
              <a:t> and </a:t>
            </a:r>
            <a:r>
              <a:rPr lang="en-GB" b="1" dirty="0" err="1" smtClean="0">
                <a:solidFill>
                  <a:srgbClr val="00B050"/>
                </a:solidFill>
                <a:latin typeface="Bookman Old Style" panose="02050604050505020204" pitchFamily="18" charset="0"/>
              </a:rPr>
              <a:t>Im</a:t>
            </a:r>
            <a:r>
              <a:rPr lang="en-GB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(Z)/n</a:t>
            </a:r>
            <a:r>
              <a:rPr lang="en-GB" dirty="0" smtClean="0"/>
              <a:t>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For reference, the </a:t>
            </a:r>
            <a:r>
              <a:rPr lang="en-GB" b="1" dirty="0" smtClean="0">
                <a:solidFill>
                  <a:srgbClr val="0070C0"/>
                </a:solidFill>
              </a:rPr>
              <a:t>initial proposal </a:t>
            </a:r>
            <a:r>
              <a:rPr lang="en-GB" dirty="0" smtClean="0"/>
              <a:t>for the shielding of the bellows was:</a:t>
            </a:r>
            <a:endParaRPr lang="en-GB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375275"/>
              </p:ext>
            </p:extLst>
          </p:nvPr>
        </p:nvGraphicFramePr>
        <p:xfrm>
          <a:off x="183847" y="5096563"/>
          <a:ext cx="4104457" cy="1402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720080"/>
                <a:gridCol w="648073"/>
                <a:gridCol w="648072"/>
                <a:gridCol w="864096"/>
              </a:tblGrid>
              <a:tr h="269631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 [GHz]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Z [k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R/Q [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</a:tr>
              <a:tr h="26963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Measurement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1.4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&gt;0.7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&gt;55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13.3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6583"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err="1" smtClean="0"/>
                        <a:t>Sim</a:t>
                      </a:r>
                      <a:r>
                        <a:rPr lang="en-GB" sz="1400" baseline="0" dirty="0" smtClean="0"/>
                        <a:t>. Wake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525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658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/>
                        <a:t>Sim</a:t>
                      </a:r>
                      <a:r>
                        <a:rPr lang="en-GB" sz="1400" dirty="0" smtClean="0"/>
                        <a:t>. </a:t>
                      </a:r>
                      <a:r>
                        <a:rPr lang="en-GB" sz="1400" dirty="0" err="1" smtClean="0"/>
                        <a:t>Eig</a:t>
                      </a:r>
                      <a:r>
                        <a:rPr lang="en-GB" sz="1400" dirty="0" smtClean="0"/>
                        <a:t>.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1.3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8.6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510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4976890"/>
            <a:ext cx="2304256" cy="17281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904" y="4846472"/>
            <a:ext cx="2323447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9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Vacuum Flange Shielding Studies</a:t>
            </a:r>
          </a:p>
          <a:p>
            <a:pPr lvl="1"/>
            <a:r>
              <a:rPr lang="en-GB" dirty="0" smtClean="0"/>
              <a:t>Reference </a:t>
            </a:r>
            <a:r>
              <a:rPr lang="en-GB" dirty="0" smtClean="0"/>
              <a:t>Model</a:t>
            </a:r>
          </a:p>
          <a:p>
            <a:pPr lvl="1"/>
            <a:r>
              <a:rPr lang="en-GB" dirty="0"/>
              <a:t>Shield Implementation – General Considerations</a:t>
            </a:r>
            <a:endParaRPr lang="en-GB" dirty="0" smtClean="0"/>
          </a:p>
          <a:p>
            <a:pPr lvl="1"/>
            <a:r>
              <a:rPr lang="en-GB" dirty="0" smtClean="0"/>
              <a:t>Shield Implementation I</a:t>
            </a:r>
          </a:p>
          <a:p>
            <a:pPr lvl="1"/>
            <a:r>
              <a:rPr lang="en-GB" dirty="0"/>
              <a:t>Shield Implementation </a:t>
            </a:r>
            <a:r>
              <a:rPr lang="en-GB" dirty="0" smtClean="0"/>
              <a:t>II</a:t>
            </a:r>
          </a:p>
          <a:p>
            <a:pPr lvl="1"/>
            <a:r>
              <a:rPr lang="en-GB" dirty="0" smtClean="0"/>
              <a:t>Shield Implementation III</a:t>
            </a:r>
          </a:p>
          <a:p>
            <a:pPr lvl="1"/>
            <a:r>
              <a:rPr lang="en-GB" dirty="0" smtClean="0"/>
              <a:t>Shield Implementation IV</a:t>
            </a:r>
          </a:p>
          <a:p>
            <a:r>
              <a:rPr lang="en-GB" dirty="0" smtClean="0"/>
              <a:t>Shield Comparison – R/Q Reduction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3200" dirty="0" smtClean="0">
                <a:solidFill>
                  <a:srgbClr val="FF0000"/>
                </a:solidFill>
              </a:rPr>
              <a:t>Detailed Analysis - Shield </a:t>
            </a:r>
            <a:r>
              <a:rPr lang="en-GB" sz="3200" dirty="0">
                <a:solidFill>
                  <a:srgbClr val="FF0000"/>
                </a:solidFill>
              </a:rPr>
              <a:t>Implementation </a:t>
            </a:r>
            <a:r>
              <a:rPr lang="en-GB" sz="3200" dirty="0" smtClean="0">
                <a:solidFill>
                  <a:srgbClr val="FF0000"/>
                </a:solidFill>
              </a:rPr>
              <a:t>II</a:t>
            </a:r>
          </a:p>
          <a:p>
            <a:r>
              <a:rPr lang="en-GB" dirty="0" smtClean="0"/>
              <a:t>Next Steps</a:t>
            </a:r>
          </a:p>
          <a:p>
            <a:r>
              <a:rPr lang="en-GB" dirty="0" smtClean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18268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3" y="2168719"/>
            <a:ext cx="4449537" cy="3256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1"/>
            <a:ext cx="9144000" cy="6181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Detailed Analysis - Shield II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" y="2168719"/>
            <a:ext cx="4824536" cy="3276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3667" y="1065510"/>
            <a:ext cx="597666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more detailed analysis of this implementation considers: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b="1" dirty="0" smtClean="0">
                <a:solidFill>
                  <a:srgbClr val="0070C0"/>
                </a:solidFill>
              </a:rPr>
              <a:t>real thickness and shape </a:t>
            </a:r>
            <a:r>
              <a:rPr lang="en-GB" dirty="0" smtClean="0"/>
              <a:t>of the convolutions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A </a:t>
            </a:r>
            <a:r>
              <a:rPr lang="en-GB" b="1" dirty="0" smtClean="0">
                <a:solidFill>
                  <a:srgbClr val="0070C0"/>
                </a:solidFill>
              </a:rPr>
              <a:t>finer mesh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75656" y="4274949"/>
            <a:ext cx="1296144" cy="1008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5844305" y="4130933"/>
            <a:ext cx="1471845" cy="11521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2989958" y="4526977"/>
            <a:ext cx="2664296" cy="50405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0" y="5877272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results of this analysis point out in which direction we should continue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5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80928"/>
            <a:ext cx="5895740" cy="407707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53" y="2551"/>
            <a:ext cx="3079096" cy="2253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5999853" cy="6181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Detailed Analysis – Shield II</a:t>
            </a:r>
            <a:endParaRPr lang="en-GB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263776"/>
            <a:ext cx="2769013" cy="230751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15" y="4590799"/>
            <a:ext cx="3100439" cy="224962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868384"/>
              </p:ext>
            </p:extLst>
          </p:nvPr>
        </p:nvGraphicFramePr>
        <p:xfrm>
          <a:off x="251520" y="1124744"/>
          <a:ext cx="550810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615"/>
                <a:gridCol w="913399"/>
                <a:gridCol w="800837"/>
                <a:gridCol w="592660"/>
                <a:gridCol w="926930"/>
                <a:gridCol w="1158663"/>
              </a:tblGrid>
              <a:tr h="360040"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f [GHz]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Z [k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Q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R/Q [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≈</a:t>
                      </a:r>
                      <a:r>
                        <a:rPr lang="en-GB" sz="1800" dirty="0" err="1" smtClean="0"/>
                        <a:t>Im</a:t>
                      </a:r>
                      <a:r>
                        <a:rPr lang="en-GB" sz="1800" dirty="0" smtClean="0"/>
                        <a:t>( Z )/n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Nominal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1.32</a:t>
                      </a:r>
                      <a:endParaRPr lang="en-GB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4.0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325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1.25 </a:t>
                      </a: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l-GR" sz="1800" b="1" dirty="0" smtClean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Plus</a:t>
                      </a:r>
                      <a:r>
                        <a:rPr lang="en-GB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-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-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>
                          <a:solidFill>
                            <a:schemeClr val="tx2"/>
                          </a:solidFill>
                        </a:rPr>
                        <a:t>Minus </a:t>
                      </a:r>
                      <a:r>
                        <a:rPr lang="en-GB" baseline="0" dirty="0" smtClean="0">
                          <a:solidFill>
                            <a:schemeClr val="tx2"/>
                          </a:solidFill>
                        </a:rPr>
                        <a:t>7</a:t>
                      </a:r>
                      <a:endParaRPr lang="en-GB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1.32</a:t>
                      </a:r>
                      <a:endParaRPr lang="en-GB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3.8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320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1.24 m</a:t>
                      </a:r>
                      <a:r>
                        <a:rPr lang="el-GR" sz="1800" b="1" dirty="0" smtClean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9552" y="4809200"/>
            <a:ext cx="1756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Impedance of the </a:t>
            </a:r>
            <a:r>
              <a:rPr lang="en-GB" b="1" dirty="0" smtClean="0">
                <a:solidFill>
                  <a:srgbClr val="FF0000"/>
                </a:solidFill>
              </a:rPr>
              <a:t>‘Minus 7mm’ </a:t>
            </a:r>
            <a:r>
              <a:rPr lang="en-GB" dirty="0" smtClean="0"/>
              <a:t>case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7884368" y="1628800"/>
            <a:ext cx="720080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2405015" y="2783224"/>
            <a:ext cx="3240360" cy="18002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645375" y="2204864"/>
            <a:ext cx="2166985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189838" y="2935625"/>
            <a:ext cx="360040" cy="157349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606126" y="3722373"/>
            <a:ext cx="2523024" cy="28269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195594" y="3716947"/>
            <a:ext cx="616766" cy="74176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4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Vacuum Flange Shielding Studies</a:t>
            </a:r>
          </a:p>
          <a:p>
            <a:pPr lvl="1"/>
            <a:r>
              <a:rPr lang="en-GB" dirty="0" smtClean="0"/>
              <a:t>Reference </a:t>
            </a:r>
            <a:r>
              <a:rPr lang="en-GB" dirty="0" smtClean="0"/>
              <a:t>Model</a:t>
            </a:r>
          </a:p>
          <a:p>
            <a:pPr lvl="1"/>
            <a:r>
              <a:rPr lang="en-GB" dirty="0"/>
              <a:t>Shield Implementation – General Considerations</a:t>
            </a:r>
            <a:endParaRPr lang="en-GB" dirty="0" smtClean="0"/>
          </a:p>
          <a:p>
            <a:pPr lvl="1"/>
            <a:r>
              <a:rPr lang="en-GB" dirty="0" smtClean="0"/>
              <a:t>Shield Implementation I</a:t>
            </a:r>
          </a:p>
          <a:p>
            <a:pPr lvl="1"/>
            <a:r>
              <a:rPr lang="en-GB" dirty="0"/>
              <a:t>Shield Implementation </a:t>
            </a:r>
            <a:r>
              <a:rPr lang="en-GB" dirty="0" smtClean="0"/>
              <a:t>II</a:t>
            </a:r>
          </a:p>
          <a:p>
            <a:pPr lvl="1"/>
            <a:r>
              <a:rPr lang="en-GB" dirty="0" smtClean="0"/>
              <a:t>Shield Implementation III</a:t>
            </a:r>
          </a:p>
          <a:p>
            <a:pPr lvl="1"/>
            <a:r>
              <a:rPr lang="en-GB" dirty="0" smtClean="0"/>
              <a:t>Shield Implementation IV</a:t>
            </a:r>
          </a:p>
          <a:p>
            <a:r>
              <a:rPr lang="en-GB" dirty="0" smtClean="0"/>
              <a:t>Shield Comparison – R/Q Reduction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3200" dirty="0" smtClean="0"/>
              <a:t>Detailed Analysis - Shield </a:t>
            </a:r>
            <a:r>
              <a:rPr lang="en-GB" sz="3200" dirty="0"/>
              <a:t>Implementation </a:t>
            </a:r>
            <a:r>
              <a:rPr lang="en-GB" sz="3200" dirty="0" smtClean="0"/>
              <a:t>II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Next Steps</a:t>
            </a:r>
          </a:p>
          <a:p>
            <a:r>
              <a:rPr lang="en-GB" dirty="0" smtClean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161549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089" y="923143"/>
            <a:ext cx="913491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From the </a:t>
            </a:r>
            <a:r>
              <a:rPr lang="en-GB" b="1" dirty="0" smtClean="0">
                <a:solidFill>
                  <a:srgbClr val="0070C0"/>
                </a:solidFill>
              </a:rPr>
              <a:t>design</a:t>
            </a:r>
            <a:r>
              <a:rPr lang="en-GB" dirty="0" smtClean="0"/>
              <a:t> point of view, there are three main points of interest</a:t>
            </a:r>
            <a:r>
              <a:rPr lang="en-GB" dirty="0" smtClean="0"/>
              <a:t>:</a:t>
            </a:r>
          </a:p>
          <a:p>
            <a:endParaRPr lang="en-GB" sz="1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combination of the convolutions of ‘Shield II’ with a </a:t>
            </a:r>
            <a:r>
              <a:rPr lang="en-GB" b="1" dirty="0" smtClean="0">
                <a:solidFill>
                  <a:srgbClr val="0070C0"/>
                </a:solidFill>
              </a:rPr>
              <a:t>tube-like shield </a:t>
            </a:r>
            <a:r>
              <a:rPr lang="en-GB" dirty="0" smtClean="0"/>
              <a:t>(similar to the current pumping port shields) in </a:t>
            </a:r>
            <a:r>
              <a:rPr lang="en-GB" b="1" dirty="0" smtClean="0">
                <a:solidFill>
                  <a:srgbClr val="0070C0"/>
                </a:solidFill>
              </a:rPr>
              <a:t>one or both sides</a:t>
            </a:r>
            <a:r>
              <a:rPr lang="en-GB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Mitigation of the consequences of the </a:t>
            </a:r>
            <a:r>
              <a:rPr lang="en-GB" dirty="0" smtClean="0"/>
              <a:t>potential </a:t>
            </a:r>
            <a:r>
              <a:rPr lang="en-GB" b="1" dirty="0" smtClean="0">
                <a:solidFill>
                  <a:srgbClr val="0070C0"/>
                </a:solidFill>
              </a:rPr>
              <a:t>gap between shield and vacuum </a:t>
            </a:r>
            <a:r>
              <a:rPr lang="en-GB" b="1" dirty="0" smtClean="0">
                <a:solidFill>
                  <a:srgbClr val="0070C0"/>
                </a:solidFill>
              </a:rPr>
              <a:t>chamber</a:t>
            </a:r>
            <a:r>
              <a:rPr lang="en-GB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First steps towards building a </a:t>
            </a:r>
            <a:r>
              <a:rPr lang="en-GB" b="1" dirty="0" smtClean="0">
                <a:solidFill>
                  <a:srgbClr val="0070C0"/>
                </a:solidFill>
              </a:rPr>
              <a:t>prototype</a:t>
            </a:r>
            <a:r>
              <a:rPr lang="en-GB" dirty="0" smtClean="0"/>
              <a:t>.</a:t>
            </a:r>
            <a:endParaRPr lang="en-GB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Some </a:t>
            </a:r>
            <a:r>
              <a:rPr lang="en-GB" dirty="0" smtClean="0"/>
              <a:t>details </a:t>
            </a:r>
            <a:r>
              <a:rPr lang="en-GB" dirty="0" smtClean="0"/>
              <a:t>can not be simulated and measurements are necessary</a:t>
            </a:r>
            <a:r>
              <a:rPr lang="en-GB" dirty="0" smtClean="0"/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Check availability of spare parts to build the prototype.</a:t>
            </a:r>
            <a:endParaRPr lang="en-GB" dirty="0" smtClean="0"/>
          </a:p>
          <a:p>
            <a:endParaRPr lang="en-GB" dirty="0"/>
          </a:p>
          <a:p>
            <a:r>
              <a:rPr lang="en-GB" dirty="0"/>
              <a:t>From the </a:t>
            </a:r>
            <a:r>
              <a:rPr lang="en-GB" b="1" dirty="0">
                <a:solidFill>
                  <a:srgbClr val="0070C0"/>
                </a:solidFill>
              </a:rPr>
              <a:t>organization</a:t>
            </a:r>
            <a:r>
              <a:rPr lang="en-GB" dirty="0"/>
              <a:t> point of view</a:t>
            </a:r>
            <a:r>
              <a:rPr lang="en-GB" dirty="0" smtClean="0"/>
              <a:t>:</a:t>
            </a:r>
          </a:p>
          <a:p>
            <a:endParaRPr lang="en-GB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 detailed list of positions is</a:t>
            </a:r>
            <a:r>
              <a:rPr lang="en-GB" b="1" dirty="0">
                <a:solidFill>
                  <a:srgbClr val="0070C0"/>
                </a:solidFill>
              </a:rPr>
              <a:t> in preparation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With relevant information such </a:t>
            </a:r>
            <a:r>
              <a:rPr lang="en-GB" dirty="0" smtClean="0"/>
              <a:t>as,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dirty="0" smtClean="0"/>
              <a:t>Type </a:t>
            </a:r>
            <a:r>
              <a:rPr lang="en-GB" dirty="0"/>
              <a:t>of </a:t>
            </a:r>
            <a:r>
              <a:rPr lang="en-GB" dirty="0" smtClean="0"/>
              <a:t>flange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dirty="0" smtClean="0"/>
              <a:t>Type of intervention needed</a:t>
            </a:r>
            <a:endParaRPr lang="en-GB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dirty="0" smtClean="0"/>
              <a:t>…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70C0"/>
                </a:solidFill>
              </a:rPr>
              <a:t>Cost estimation </a:t>
            </a:r>
            <a:r>
              <a:rPr lang="en-GB" dirty="0"/>
              <a:t>– Once the position list is </a:t>
            </a:r>
            <a:r>
              <a:rPr lang="en-GB" dirty="0" smtClean="0"/>
              <a:t>completed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Schedule estimation</a:t>
            </a:r>
            <a:endParaRPr lang="en-GB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3374903"/>
            <a:ext cx="2642154" cy="348309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60432" y="4869160"/>
            <a:ext cx="576064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452320" y="2348880"/>
            <a:ext cx="1008112" cy="25202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5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" y="2132856"/>
            <a:ext cx="9143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Today we report on the </a:t>
            </a:r>
            <a:r>
              <a:rPr lang="en-GB" b="1" dirty="0" smtClean="0">
                <a:solidFill>
                  <a:srgbClr val="0070C0"/>
                </a:solidFill>
              </a:rPr>
              <a:t>progress</a:t>
            </a:r>
            <a:r>
              <a:rPr lang="en-GB" dirty="0" smtClean="0"/>
              <a:t> made in the design of suitable </a:t>
            </a:r>
            <a:r>
              <a:rPr lang="en-GB" b="1" dirty="0" smtClean="0">
                <a:solidFill>
                  <a:srgbClr val="0070C0"/>
                </a:solidFill>
              </a:rPr>
              <a:t>shields</a:t>
            </a:r>
            <a:r>
              <a:rPr lang="en-GB" dirty="0" smtClean="0"/>
              <a:t> for vacuum flanges belonging to </a:t>
            </a:r>
            <a:r>
              <a:rPr lang="en-GB" b="1" dirty="0" smtClean="0">
                <a:solidFill>
                  <a:srgbClr val="0070C0"/>
                </a:solidFill>
              </a:rPr>
              <a:t>group I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pPr algn="ctr"/>
            <a:r>
              <a:rPr lang="en-GB" dirty="0" smtClean="0"/>
              <a:t>This presentation will </a:t>
            </a:r>
            <a:r>
              <a:rPr lang="en-GB" b="1" dirty="0" smtClean="0">
                <a:solidFill>
                  <a:srgbClr val="FF0000"/>
                </a:solidFill>
              </a:rPr>
              <a:t>not cover </a:t>
            </a:r>
            <a:r>
              <a:rPr lang="en-GB" dirty="0" smtClean="0"/>
              <a:t>the redesign of the bellows belonging to group I (production of </a:t>
            </a:r>
            <a:r>
              <a:rPr lang="en-GB" b="1" dirty="0" smtClean="0">
                <a:solidFill>
                  <a:srgbClr val="FF0000"/>
                </a:solidFill>
              </a:rPr>
              <a:t>elliptical bellows</a:t>
            </a:r>
            <a:r>
              <a:rPr lang="en-GB" dirty="0" smtClean="0"/>
              <a:t>) nor the impedance reduction measures for </a:t>
            </a:r>
            <a:r>
              <a:rPr lang="en-GB" b="1" dirty="0" smtClean="0">
                <a:solidFill>
                  <a:srgbClr val="FF0000"/>
                </a:solidFill>
              </a:rPr>
              <a:t>flanges</a:t>
            </a:r>
            <a:r>
              <a:rPr lang="en-GB" dirty="0" smtClean="0"/>
              <a:t> belonging to </a:t>
            </a:r>
            <a:r>
              <a:rPr lang="en-GB" b="1" dirty="0" smtClean="0">
                <a:solidFill>
                  <a:srgbClr val="FF0000"/>
                </a:solidFill>
              </a:rPr>
              <a:t>group II </a:t>
            </a:r>
            <a:r>
              <a:rPr lang="en-GB" dirty="0" smtClean="0"/>
              <a:t>(QD flanges).</a:t>
            </a:r>
          </a:p>
          <a:p>
            <a:pPr algn="ctr"/>
            <a:endParaRPr lang="en-GB" dirty="0"/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More information </a:t>
            </a:r>
            <a:r>
              <a:rPr lang="en-GB" dirty="0" smtClean="0"/>
              <a:t>can be found in previous presentations [LIU-SPS BD WG meetings on 09-10-2014 and 04-09-2014]</a:t>
            </a:r>
          </a:p>
        </p:txBody>
      </p:sp>
    </p:spTree>
    <p:extLst>
      <p:ext uri="{BB962C8B-B14F-4D97-AF65-F5344CB8AC3E}">
        <p14:creationId xmlns:p14="http://schemas.microsoft.com/office/powerpoint/2010/main" val="310460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05" y="3374903"/>
            <a:ext cx="2613762" cy="3483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089" y="923143"/>
            <a:ext cx="913491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From the </a:t>
            </a:r>
            <a:r>
              <a:rPr lang="en-GB" b="1" dirty="0" smtClean="0">
                <a:solidFill>
                  <a:srgbClr val="0070C0"/>
                </a:solidFill>
              </a:rPr>
              <a:t>design</a:t>
            </a:r>
            <a:r>
              <a:rPr lang="en-GB" dirty="0" smtClean="0"/>
              <a:t> point of view, there are three main points of interest</a:t>
            </a:r>
            <a:r>
              <a:rPr lang="en-GB" dirty="0" smtClean="0"/>
              <a:t>:</a:t>
            </a:r>
          </a:p>
          <a:p>
            <a:endParaRPr lang="en-GB" sz="1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combination of the convolutions of ‘Shield II’ with a </a:t>
            </a:r>
            <a:r>
              <a:rPr lang="en-GB" b="1" dirty="0" smtClean="0">
                <a:solidFill>
                  <a:srgbClr val="0070C0"/>
                </a:solidFill>
              </a:rPr>
              <a:t>tube-like shield </a:t>
            </a:r>
            <a:r>
              <a:rPr lang="en-GB" dirty="0" smtClean="0"/>
              <a:t>(similar to the current pumping port shields) in </a:t>
            </a:r>
            <a:r>
              <a:rPr lang="en-GB" b="1" dirty="0" smtClean="0">
                <a:solidFill>
                  <a:srgbClr val="0070C0"/>
                </a:solidFill>
              </a:rPr>
              <a:t>one or both sides</a:t>
            </a:r>
            <a:r>
              <a:rPr lang="en-GB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Mitigation of the consequences of the </a:t>
            </a:r>
            <a:r>
              <a:rPr lang="en-GB" dirty="0" smtClean="0"/>
              <a:t>potential </a:t>
            </a:r>
            <a:r>
              <a:rPr lang="en-GB" b="1" dirty="0" smtClean="0">
                <a:solidFill>
                  <a:srgbClr val="0070C0"/>
                </a:solidFill>
              </a:rPr>
              <a:t>gap between shield and vacuum </a:t>
            </a:r>
            <a:r>
              <a:rPr lang="en-GB" b="1" dirty="0" smtClean="0">
                <a:solidFill>
                  <a:srgbClr val="0070C0"/>
                </a:solidFill>
              </a:rPr>
              <a:t>chamber</a:t>
            </a:r>
            <a:r>
              <a:rPr lang="en-GB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First steps towards building a </a:t>
            </a:r>
            <a:r>
              <a:rPr lang="en-GB" b="1" dirty="0" smtClean="0">
                <a:solidFill>
                  <a:srgbClr val="0070C0"/>
                </a:solidFill>
              </a:rPr>
              <a:t>prototype</a:t>
            </a:r>
            <a:r>
              <a:rPr lang="en-GB" dirty="0" smtClean="0"/>
              <a:t>.</a:t>
            </a:r>
            <a:endParaRPr lang="en-GB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Some </a:t>
            </a:r>
            <a:r>
              <a:rPr lang="en-GB" dirty="0" smtClean="0"/>
              <a:t>details </a:t>
            </a:r>
            <a:r>
              <a:rPr lang="en-GB" dirty="0" smtClean="0"/>
              <a:t>can not be simulated and measurements are necessary</a:t>
            </a:r>
            <a:r>
              <a:rPr lang="en-GB" dirty="0" smtClean="0"/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Check availability of spare parts to build the prototype.</a:t>
            </a:r>
            <a:endParaRPr lang="en-GB" dirty="0" smtClean="0"/>
          </a:p>
          <a:p>
            <a:endParaRPr lang="en-GB" dirty="0"/>
          </a:p>
          <a:p>
            <a:r>
              <a:rPr lang="en-GB" dirty="0"/>
              <a:t>From the </a:t>
            </a:r>
            <a:r>
              <a:rPr lang="en-GB" b="1" dirty="0">
                <a:solidFill>
                  <a:srgbClr val="0070C0"/>
                </a:solidFill>
              </a:rPr>
              <a:t>organization</a:t>
            </a:r>
            <a:r>
              <a:rPr lang="en-GB" dirty="0"/>
              <a:t> point of view</a:t>
            </a:r>
            <a:r>
              <a:rPr lang="en-GB" dirty="0" smtClean="0"/>
              <a:t>:</a:t>
            </a:r>
          </a:p>
          <a:p>
            <a:endParaRPr lang="en-GB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 detailed list of positions is</a:t>
            </a:r>
            <a:r>
              <a:rPr lang="en-GB" b="1" dirty="0">
                <a:solidFill>
                  <a:srgbClr val="0070C0"/>
                </a:solidFill>
              </a:rPr>
              <a:t> in preparation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With relevant information such </a:t>
            </a:r>
            <a:r>
              <a:rPr lang="en-GB" dirty="0" smtClean="0"/>
              <a:t>as,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dirty="0" smtClean="0"/>
              <a:t>Type </a:t>
            </a:r>
            <a:r>
              <a:rPr lang="en-GB" dirty="0"/>
              <a:t>of </a:t>
            </a:r>
            <a:r>
              <a:rPr lang="en-GB" dirty="0" smtClean="0"/>
              <a:t>flange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dirty="0" smtClean="0"/>
              <a:t>Type of intervention needed</a:t>
            </a:r>
            <a:endParaRPr lang="en-GB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dirty="0" smtClean="0"/>
              <a:t>…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70C0"/>
                </a:solidFill>
              </a:rPr>
              <a:t>Cost estimation </a:t>
            </a:r>
            <a:r>
              <a:rPr lang="en-GB" dirty="0"/>
              <a:t>– Once the position list is </a:t>
            </a:r>
            <a:r>
              <a:rPr lang="en-GB" dirty="0" smtClean="0"/>
              <a:t>completed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Schedule estimation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7073439" y="4060591"/>
            <a:ext cx="2070560" cy="23448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452320" y="2348880"/>
            <a:ext cx="394366" cy="15841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45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Vacuum Flange Shielding Studies</a:t>
            </a:r>
          </a:p>
          <a:p>
            <a:pPr lvl="1"/>
            <a:r>
              <a:rPr lang="en-GB" dirty="0" smtClean="0"/>
              <a:t>Reference </a:t>
            </a:r>
            <a:r>
              <a:rPr lang="en-GB" dirty="0" smtClean="0"/>
              <a:t>Model</a:t>
            </a:r>
          </a:p>
          <a:p>
            <a:pPr lvl="1"/>
            <a:r>
              <a:rPr lang="en-GB" dirty="0"/>
              <a:t>Shield Implementation – General Considerations</a:t>
            </a:r>
            <a:endParaRPr lang="en-GB" dirty="0" smtClean="0"/>
          </a:p>
          <a:p>
            <a:pPr lvl="1"/>
            <a:r>
              <a:rPr lang="en-GB" dirty="0" smtClean="0"/>
              <a:t>Shield Implementation I</a:t>
            </a:r>
          </a:p>
          <a:p>
            <a:pPr lvl="1"/>
            <a:r>
              <a:rPr lang="en-GB" dirty="0"/>
              <a:t>Shield Implementation </a:t>
            </a:r>
            <a:r>
              <a:rPr lang="en-GB" dirty="0" smtClean="0"/>
              <a:t>II</a:t>
            </a:r>
          </a:p>
          <a:p>
            <a:pPr lvl="1"/>
            <a:r>
              <a:rPr lang="en-GB" dirty="0" smtClean="0"/>
              <a:t>Shield Implementation III</a:t>
            </a:r>
          </a:p>
          <a:p>
            <a:pPr lvl="1"/>
            <a:r>
              <a:rPr lang="en-GB" dirty="0" smtClean="0"/>
              <a:t>Shield Implementation IV</a:t>
            </a:r>
          </a:p>
          <a:p>
            <a:r>
              <a:rPr lang="en-GB" dirty="0" smtClean="0"/>
              <a:t>Shield Comparison – R/Q Reduction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3200" dirty="0" smtClean="0"/>
              <a:t>Detailed Analysis - Shield </a:t>
            </a:r>
            <a:r>
              <a:rPr lang="en-GB" sz="3200" dirty="0"/>
              <a:t>Implementation </a:t>
            </a:r>
            <a:r>
              <a:rPr lang="en-GB" sz="3200" dirty="0" smtClean="0"/>
              <a:t>II</a:t>
            </a:r>
          </a:p>
          <a:p>
            <a:r>
              <a:rPr lang="en-GB" dirty="0" smtClean="0"/>
              <a:t>Next Steps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165929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62880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Progress</a:t>
            </a:r>
            <a:r>
              <a:rPr lang="en-GB" dirty="0" smtClean="0"/>
              <a:t> in the design of a shielding for the SPS vacuum flanges belonging to group I has been reported.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The </a:t>
            </a:r>
            <a:r>
              <a:rPr lang="en-GB" b="1" dirty="0" smtClean="0">
                <a:solidFill>
                  <a:srgbClr val="0070C0"/>
                </a:solidFill>
              </a:rPr>
              <a:t>first batch </a:t>
            </a:r>
            <a:r>
              <a:rPr lang="en-GB" dirty="0" smtClean="0"/>
              <a:t>of potential implementations has been analysed and the best one has been identified.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This solution is undergoing a second </a:t>
            </a:r>
            <a:r>
              <a:rPr lang="en-GB" b="1" dirty="0" smtClean="0">
                <a:solidFill>
                  <a:srgbClr val="0070C0"/>
                </a:solidFill>
              </a:rPr>
              <a:t>more detailed impedance assessment</a:t>
            </a:r>
            <a:r>
              <a:rPr lang="en-GB" dirty="0" smtClean="0"/>
              <a:t> which shows the need to ensure good contact between the shield and the vacuum pipe in a known location.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Mainly, one additional implementation possibility has been identified and is currently under analysis.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First steps towards building a </a:t>
            </a:r>
            <a:r>
              <a:rPr lang="en-GB" b="1" dirty="0" smtClean="0">
                <a:solidFill>
                  <a:srgbClr val="0070C0"/>
                </a:solidFill>
              </a:rPr>
              <a:t>prototype</a:t>
            </a:r>
            <a:r>
              <a:rPr lang="en-GB" dirty="0" smtClean="0"/>
              <a:t> will be taken in the near future. This will allow us to evaluate several important points which cannot be taken into account in simulations.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0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975048"/>
            <a:ext cx="914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Originally, </a:t>
            </a:r>
            <a:r>
              <a:rPr lang="en-GB" b="1" dirty="0" smtClean="0">
                <a:solidFill>
                  <a:srgbClr val="0070C0"/>
                </a:solidFill>
              </a:rPr>
              <a:t>two shield concepts </a:t>
            </a:r>
            <a:r>
              <a:rPr lang="en-GB" dirty="0" smtClean="0"/>
              <a:t>were proposed to reduce, not only the impedance, but also the R/Q of the 1.4GHz resonance coming from the SPS vacuum flanges.</a:t>
            </a:r>
          </a:p>
          <a:p>
            <a:endParaRPr lang="en-GB" dirty="0"/>
          </a:p>
          <a:p>
            <a:pPr algn="ctr"/>
            <a:r>
              <a:rPr lang="en-GB" dirty="0" smtClean="0"/>
              <a:t>It was demonstrated, by means of simulations and measurements, that these two solutions could </a:t>
            </a:r>
            <a:r>
              <a:rPr lang="en-GB" b="1" dirty="0" smtClean="0">
                <a:solidFill>
                  <a:srgbClr val="0070C0"/>
                </a:solidFill>
              </a:rPr>
              <a:t>reduce the R/Q by factor 8-10</a:t>
            </a:r>
            <a:r>
              <a:rPr lang="en-GB" dirty="0" smtClean="0"/>
              <a:t>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Today, we report on the design of shields that </a:t>
            </a:r>
            <a:r>
              <a:rPr lang="en-GB" b="1" dirty="0" smtClean="0">
                <a:solidFill>
                  <a:srgbClr val="0070C0"/>
                </a:solidFill>
              </a:rPr>
              <a:t>significantly reduce the impedance and satisfy both vacuum and mechanical requirements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369809"/>
            <a:ext cx="2524248" cy="3452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369809"/>
            <a:ext cx="2699745" cy="34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1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Vacuum Flange Shielding Studies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Reference </a:t>
            </a:r>
            <a:r>
              <a:rPr lang="en-GB" dirty="0" smtClean="0">
                <a:solidFill>
                  <a:srgbClr val="FF0000"/>
                </a:solidFill>
              </a:rPr>
              <a:t>Model</a:t>
            </a:r>
          </a:p>
          <a:p>
            <a:pPr lvl="1"/>
            <a:r>
              <a:rPr lang="en-GB" dirty="0"/>
              <a:t>Shield Implementation – General </a:t>
            </a:r>
            <a:r>
              <a:rPr lang="en-GB" dirty="0" smtClean="0"/>
              <a:t>Considerations</a:t>
            </a:r>
            <a:endParaRPr lang="en-GB" dirty="0" smtClean="0"/>
          </a:p>
          <a:p>
            <a:pPr lvl="1"/>
            <a:r>
              <a:rPr lang="en-GB" dirty="0" smtClean="0"/>
              <a:t>Shield Implementation I</a:t>
            </a:r>
          </a:p>
          <a:p>
            <a:pPr lvl="1"/>
            <a:r>
              <a:rPr lang="en-GB" dirty="0"/>
              <a:t>Shield Implementation </a:t>
            </a:r>
            <a:r>
              <a:rPr lang="en-GB" dirty="0" smtClean="0"/>
              <a:t>II</a:t>
            </a:r>
          </a:p>
          <a:p>
            <a:pPr lvl="1"/>
            <a:r>
              <a:rPr lang="en-GB" dirty="0" smtClean="0"/>
              <a:t>Shield Implementation III</a:t>
            </a:r>
          </a:p>
          <a:p>
            <a:pPr lvl="1"/>
            <a:r>
              <a:rPr lang="en-GB" dirty="0" smtClean="0"/>
              <a:t>Shield Implementation IV</a:t>
            </a:r>
          </a:p>
          <a:p>
            <a:r>
              <a:rPr lang="en-GB" dirty="0" smtClean="0"/>
              <a:t>Shield Comparison – R/Q Reduction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3200" dirty="0" smtClean="0"/>
              <a:t>Detailed Analysis - Shield </a:t>
            </a:r>
            <a:r>
              <a:rPr lang="en-GB" sz="3200" dirty="0"/>
              <a:t>Implementation </a:t>
            </a:r>
            <a:r>
              <a:rPr lang="en-GB" sz="3200" dirty="0" smtClean="0"/>
              <a:t>II</a:t>
            </a:r>
          </a:p>
          <a:p>
            <a:r>
              <a:rPr lang="en-GB" dirty="0" smtClean="0"/>
              <a:t>Next Steps</a:t>
            </a:r>
          </a:p>
          <a:p>
            <a:r>
              <a:rPr lang="en-GB" dirty="0" smtClean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345516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1538"/>
          </a:xfrm>
        </p:spPr>
        <p:txBody>
          <a:bodyPr/>
          <a:lstStyle/>
          <a:p>
            <a:r>
              <a:rPr lang="en-GB" dirty="0" smtClean="0"/>
              <a:t>Reference Model (I)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193" y="4297048"/>
            <a:ext cx="4806071" cy="2540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126876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 </a:t>
            </a:r>
            <a:r>
              <a:rPr lang="en-GB" sz="2000" b="1" dirty="0" smtClean="0">
                <a:solidFill>
                  <a:srgbClr val="0070C0"/>
                </a:solidFill>
              </a:rPr>
              <a:t>MBA – MBA closed flange with a short bellows </a:t>
            </a:r>
            <a:r>
              <a:rPr lang="en-GB" sz="2000" dirty="0" smtClean="0"/>
              <a:t>was chosen as reference model.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As opposed to enamelled flanges, the analysis is much simpler and faster.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Comparison with future measurements is straight forward.</a:t>
            </a:r>
          </a:p>
          <a:p>
            <a:endParaRPr lang="en-GB" sz="2000" dirty="0" smtClean="0"/>
          </a:p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All comparisons are made in terms of </a:t>
            </a:r>
            <a:r>
              <a:rPr lang="en-GB" sz="2000" b="1" dirty="0" smtClean="0">
                <a:solidFill>
                  <a:srgbClr val="FF0000"/>
                </a:solidFill>
              </a:rPr>
              <a:t>R/Q</a:t>
            </a:r>
            <a:r>
              <a:rPr lang="en-GB" sz="2000" dirty="0" smtClean="0">
                <a:solidFill>
                  <a:srgbClr val="FF0000"/>
                </a:solidFill>
              </a:rPr>
              <a:t> since the direct impedance comparison is </a:t>
            </a:r>
            <a:r>
              <a:rPr lang="en-GB" sz="2000" b="1" dirty="0" smtClean="0">
                <a:solidFill>
                  <a:srgbClr val="FF0000"/>
                </a:solidFill>
              </a:rPr>
              <a:t>not fair</a:t>
            </a:r>
            <a:r>
              <a:rPr lang="en-GB" sz="2000" dirty="0" smtClean="0">
                <a:solidFill>
                  <a:srgbClr val="FF0000"/>
                </a:solidFill>
              </a:rPr>
              <a:t>.</a:t>
            </a:r>
          </a:p>
          <a:p>
            <a:endParaRPr lang="en-GB" sz="2000" dirty="0"/>
          </a:p>
          <a:p>
            <a:pPr algn="ctr"/>
            <a:r>
              <a:rPr lang="en-GB" sz="2000" dirty="0" smtClean="0"/>
              <a:t>Of course, the other flange types (in group I) will experience a similar R/Q reduction for a given strategy.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296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1538"/>
          </a:xfrm>
        </p:spPr>
        <p:txBody>
          <a:bodyPr/>
          <a:lstStyle/>
          <a:p>
            <a:r>
              <a:rPr lang="en-GB" dirty="0" smtClean="0"/>
              <a:t>Reference Model (II)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" y="3622907"/>
            <a:ext cx="364840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489846"/>
              </p:ext>
            </p:extLst>
          </p:nvPr>
        </p:nvGraphicFramePr>
        <p:xfrm>
          <a:off x="3794660" y="1124744"/>
          <a:ext cx="5291939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339"/>
                <a:gridCol w="633600"/>
                <a:gridCol w="878260"/>
                <a:gridCol w="629827"/>
                <a:gridCol w="641423"/>
                <a:gridCol w="546667"/>
                <a:gridCol w="903823"/>
              </a:tblGrid>
              <a:tr h="502966">
                <a:tc gridSpan="2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Damping Resistor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/>
                        <a:t>f</a:t>
                      </a:r>
                      <a:r>
                        <a:rPr lang="en-GB" sz="1100" dirty="0" err="1" smtClean="0"/>
                        <a:t>res</a:t>
                      </a:r>
                      <a:r>
                        <a:rPr lang="en-GB" sz="1400" dirty="0" smtClean="0"/>
                        <a:t> [GHz]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Z [k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R/Q [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/>
                </a:tc>
              </a:tr>
              <a:tr h="295863">
                <a:tc rowSpan="5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MBA</a:t>
                      </a:r>
                      <a:r>
                        <a:rPr lang="en-GB" sz="1400" baseline="0" dirty="0" smtClean="0"/>
                        <a:t> – QF</a:t>
                      </a:r>
                    </a:p>
                    <a:p>
                      <a:pPr algn="ctr"/>
                      <a:endParaRPr lang="en-GB" sz="1000" baseline="0" dirty="0" smtClean="0"/>
                    </a:p>
                    <a:p>
                      <a:pPr algn="ctr"/>
                      <a:r>
                        <a:rPr lang="en-GB" sz="1400" b="1" baseline="0" dirty="0" smtClean="0"/>
                        <a:t>Non enamelled</a:t>
                      </a:r>
                      <a:endParaRPr lang="en-GB" sz="1400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HFSS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No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1.415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1828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145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80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58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Wake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No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1.404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1750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138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79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58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Eig</a:t>
                      </a:r>
                      <a:r>
                        <a:rPr lang="en-GB" sz="1400" dirty="0" smtClean="0"/>
                        <a:t>.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No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1.413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1800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150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82</a:t>
                      </a:r>
                      <a:endParaRPr lang="en-GB" sz="14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5863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Meas.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No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1.401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1300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111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85 ± 2.5%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8118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Meas.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Short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1.395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200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16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81 ± 2.5%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Picture 4" descr="\\cern.ch\dfs\Users\j\jvarelac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81" y="3432704"/>
            <a:ext cx="5253179" cy="342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60" y="1412776"/>
            <a:ext cx="3532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In addition, the R/Q of this type of flange is well known. It has been computed in three different ways and measured with very good agreement.</a:t>
            </a: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8179774" y="1649190"/>
            <a:ext cx="897860" cy="15121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0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1830"/>
            <a:ext cx="6516215" cy="4466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1"/>
            <a:ext cx="9144000" cy="61813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Reference Model (and III)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316300"/>
              </p:ext>
            </p:extLst>
          </p:nvPr>
        </p:nvGraphicFramePr>
        <p:xfrm>
          <a:off x="315104" y="1196752"/>
          <a:ext cx="380217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543"/>
                <a:gridCol w="950543"/>
                <a:gridCol w="950543"/>
                <a:gridCol w="950543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f [GHz]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Z [k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Q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R/Q [</a:t>
                      </a:r>
                      <a:r>
                        <a:rPr lang="el-GR" sz="1800" dirty="0" smtClean="0"/>
                        <a:t>Ω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1.40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145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1850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2.35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23.8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1650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14.4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479" y="3095061"/>
            <a:ext cx="3816424" cy="3257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4650" y="994486"/>
            <a:ext cx="5019350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In order to have a fair comparison, a new model was created. </a:t>
            </a:r>
          </a:p>
          <a:p>
            <a:pPr algn="ctr"/>
            <a:endParaRPr lang="en-GB" sz="1050" dirty="0"/>
          </a:p>
          <a:p>
            <a:pPr algn="ctr"/>
            <a:r>
              <a:rPr lang="en-GB" dirty="0" smtClean="0"/>
              <a:t>This model is used as the standard geometry to which the shields are attached to.</a:t>
            </a:r>
          </a:p>
          <a:p>
            <a:pPr algn="ctr"/>
            <a:endParaRPr lang="en-GB" sz="900" dirty="0"/>
          </a:p>
          <a:p>
            <a:pPr algn="ctr"/>
            <a:r>
              <a:rPr lang="en-GB" dirty="0" smtClean="0"/>
              <a:t>All the simulations were run with the same configuration.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3181726" y="1568956"/>
            <a:ext cx="920802" cy="326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771800" y="3095061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Bookman Old Style" panose="02050604050505020204" pitchFamily="18" charset="0"/>
              </a:rPr>
              <a:t>Im</a:t>
            </a:r>
            <a:r>
              <a:rPr lang="en-GB" dirty="0" smtClean="0">
                <a:latin typeface="Bookman Old Style" panose="02050604050505020204" pitchFamily="18" charset="0"/>
              </a:rPr>
              <a:t>(Z)/n ≈ 3.53m</a:t>
            </a:r>
            <a:r>
              <a:rPr lang="el-GR" dirty="0" smtClean="0">
                <a:latin typeface="Bookman Old Style" panose="02050604050505020204" pitchFamily="18" charset="0"/>
              </a:rPr>
              <a:t>Ω</a:t>
            </a:r>
            <a:endParaRPr lang="en-GB" dirty="0">
              <a:latin typeface="Bookman Old Style" panose="02050604050505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71800" y="3095061"/>
            <a:ext cx="2160240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7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Vacuum Flange Shielding Studies</a:t>
            </a:r>
          </a:p>
          <a:p>
            <a:pPr lvl="1"/>
            <a:r>
              <a:rPr lang="en-GB" dirty="0" smtClean="0"/>
              <a:t>Reference </a:t>
            </a:r>
            <a:r>
              <a:rPr lang="en-GB" dirty="0" smtClean="0"/>
              <a:t>Model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Shield Implementation – General Considerations</a:t>
            </a:r>
            <a:endParaRPr lang="en-GB" dirty="0" smtClean="0">
              <a:solidFill>
                <a:srgbClr val="FF0000"/>
              </a:solidFill>
            </a:endParaRPr>
          </a:p>
          <a:p>
            <a:pPr lvl="1"/>
            <a:r>
              <a:rPr lang="en-GB" dirty="0" smtClean="0"/>
              <a:t>Shield Implementation I</a:t>
            </a:r>
          </a:p>
          <a:p>
            <a:pPr lvl="1"/>
            <a:r>
              <a:rPr lang="en-GB" dirty="0"/>
              <a:t>Shield Implementation </a:t>
            </a:r>
            <a:r>
              <a:rPr lang="en-GB" dirty="0" smtClean="0"/>
              <a:t>II</a:t>
            </a:r>
          </a:p>
          <a:p>
            <a:pPr lvl="1"/>
            <a:r>
              <a:rPr lang="en-GB" dirty="0" smtClean="0"/>
              <a:t>Shield Implementation III</a:t>
            </a:r>
          </a:p>
          <a:p>
            <a:pPr lvl="1"/>
            <a:r>
              <a:rPr lang="en-GB" dirty="0" smtClean="0"/>
              <a:t>Shield Implementation IV</a:t>
            </a:r>
          </a:p>
          <a:p>
            <a:r>
              <a:rPr lang="en-GB" dirty="0" smtClean="0"/>
              <a:t>Shield Comparison – R/Q Reduction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sz="3200" dirty="0" smtClean="0"/>
              <a:t>Detailed Analysis - Shield </a:t>
            </a:r>
            <a:r>
              <a:rPr lang="en-GB" sz="3200" dirty="0"/>
              <a:t>Implementation </a:t>
            </a:r>
            <a:r>
              <a:rPr lang="en-GB" sz="3200" dirty="0" smtClean="0"/>
              <a:t>II</a:t>
            </a:r>
          </a:p>
          <a:p>
            <a:r>
              <a:rPr lang="en-GB" dirty="0" smtClean="0"/>
              <a:t>Next Steps</a:t>
            </a:r>
          </a:p>
          <a:p>
            <a:r>
              <a:rPr lang="en-GB" dirty="0" smtClean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21067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141561</TotalTime>
  <Words>2131</Words>
  <Application>Microsoft Office PowerPoint</Application>
  <PresentationFormat>On-screen Show (4:3)</PresentationFormat>
  <Paragraphs>518</Paragraphs>
  <Slides>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Bookman Old Style</vt:lpstr>
      <vt:lpstr>Calibri</vt:lpstr>
      <vt:lpstr>Office Theme</vt:lpstr>
      <vt:lpstr>Shielding of the SPS Vacuum Flanges  - Design Studies –</vt:lpstr>
      <vt:lpstr>Outline</vt:lpstr>
      <vt:lpstr>Introduction</vt:lpstr>
      <vt:lpstr>Introduction</vt:lpstr>
      <vt:lpstr>Outline</vt:lpstr>
      <vt:lpstr>Reference Model (I)</vt:lpstr>
      <vt:lpstr>Reference Model (II)</vt:lpstr>
      <vt:lpstr>Reference Model (and III)</vt:lpstr>
      <vt:lpstr>Outline</vt:lpstr>
      <vt:lpstr>Shield Implementation – General Considerations</vt:lpstr>
      <vt:lpstr>Outline</vt:lpstr>
      <vt:lpstr>Shield I</vt:lpstr>
      <vt:lpstr>Shield I</vt:lpstr>
      <vt:lpstr>Outline</vt:lpstr>
      <vt:lpstr>Shield II</vt:lpstr>
      <vt:lpstr>Shield II</vt:lpstr>
      <vt:lpstr>Outline</vt:lpstr>
      <vt:lpstr>Shield III</vt:lpstr>
      <vt:lpstr>Shield III</vt:lpstr>
      <vt:lpstr>Outline</vt:lpstr>
      <vt:lpstr>Shield IV</vt:lpstr>
      <vt:lpstr>Shield IV</vt:lpstr>
      <vt:lpstr>Outline</vt:lpstr>
      <vt:lpstr>Shield Comparison - R/Q Reduction</vt:lpstr>
      <vt:lpstr>Outline</vt:lpstr>
      <vt:lpstr>Detailed Analysis - Shield II</vt:lpstr>
      <vt:lpstr>Detailed Analysis – Shield II</vt:lpstr>
      <vt:lpstr>Outline</vt:lpstr>
      <vt:lpstr>Next Steps</vt:lpstr>
      <vt:lpstr>Next Steps</vt:lpstr>
      <vt:lpstr>Outline</vt:lpstr>
      <vt:lpstr>Conclusions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 for the Measurement of Cavity Q’s in Reflection</dc:title>
  <dc:creator>Jose Enrique Varela Campelo</dc:creator>
  <cp:lastModifiedBy>Jose Enrique Varela Campelo</cp:lastModifiedBy>
  <cp:revision>1086</cp:revision>
  <cp:lastPrinted>2014-12-10T08:19:12Z</cp:lastPrinted>
  <dcterms:created xsi:type="dcterms:W3CDTF">2013-02-21T13:42:40Z</dcterms:created>
  <dcterms:modified xsi:type="dcterms:W3CDTF">2015-03-12T14:04:12Z</dcterms:modified>
</cp:coreProperties>
</file>