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73" r:id="rId2"/>
  </p:sldMasterIdLst>
  <p:notesMasterIdLst>
    <p:notesMasterId r:id="rId16"/>
  </p:notesMasterIdLst>
  <p:sldIdLst>
    <p:sldId id="357" r:id="rId3"/>
    <p:sldId id="358" r:id="rId4"/>
    <p:sldId id="359" r:id="rId5"/>
    <p:sldId id="360" r:id="rId6"/>
    <p:sldId id="313" r:id="rId7"/>
    <p:sldId id="364" r:id="rId8"/>
    <p:sldId id="332" r:id="rId9"/>
    <p:sldId id="345" r:id="rId10"/>
    <p:sldId id="354" r:id="rId11"/>
    <p:sldId id="363" r:id="rId12"/>
    <p:sldId id="365" r:id="rId13"/>
    <p:sldId id="362" r:id="rId14"/>
    <p:sldId id="356" r:id="rId1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207" autoAdjust="0"/>
  </p:normalViewPr>
  <p:slideViewPr>
    <p:cSldViewPr snapToGrid="0">
      <p:cViewPr varScale="1">
        <p:scale>
          <a:sx n="116" d="100"/>
          <a:sy n="116" d="100"/>
        </p:scale>
        <p:origin x="102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2" d="100"/>
        <a:sy n="192" d="100"/>
      </p:scale>
      <p:origin x="0" y="-14364"/>
    </p:cViewPr>
  </p:sorterViewPr>
  <p:notesViewPr>
    <p:cSldViewPr snapToGrid="0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3E939-17D8-40EE-ADB6-2DDCCD18DFAE}" type="datetimeFigureOut">
              <a:rPr lang="en-GB" smtClean="0"/>
              <a:t>06/08/2015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FBC86-7D1B-474F-9B6A-871796124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945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>
                <a:effectLst/>
              </a:rPr>
              <a:t>calcEmittance</a:t>
            </a:r>
            <a:r>
              <a:rPr lang="en-GB" dirty="0" smtClean="0">
                <a:effectLst/>
              </a:rPr>
              <a:t> = 2 / (</a:t>
            </a:r>
            <a:r>
              <a:rPr lang="en-GB" dirty="0" err="1" smtClean="0">
                <a:effectLst/>
              </a:rPr>
              <a:t>hRF</a:t>
            </a:r>
            <a:r>
              <a:rPr lang="en-GB" dirty="0" smtClean="0">
                <a:effectLst/>
              </a:rPr>
              <a:t>*</a:t>
            </a:r>
            <a:r>
              <a:rPr lang="en-GB" dirty="0" err="1" smtClean="0">
                <a:effectLst/>
              </a:rPr>
              <a:t>omegao</a:t>
            </a:r>
            <a:r>
              <a:rPr lang="en-GB" dirty="0" smtClean="0">
                <a:effectLst/>
              </a:rPr>
              <a:t>) * A * </a:t>
            </a:r>
            <a:r>
              <a:rPr lang="en-GB" dirty="0" err="1" smtClean="0">
                <a:effectLst/>
              </a:rPr>
              <a:t>np.trapz</a:t>
            </a:r>
            <a:r>
              <a:rPr lang="en-GB" dirty="0" smtClean="0">
                <a:effectLst/>
              </a:rPr>
              <a:t>(</a:t>
            </a:r>
            <a:r>
              <a:rPr lang="en-GB" dirty="0" err="1" smtClean="0">
                <a:effectLst/>
              </a:rPr>
              <a:t>np.sqrt</a:t>
            </a:r>
            <a:r>
              <a:rPr lang="en-GB" dirty="0" smtClean="0">
                <a:effectLst/>
              </a:rPr>
              <a:t>(H0 - </a:t>
            </a:r>
            <a:r>
              <a:rPr lang="en-GB" dirty="0" err="1" smtClean="0">
                <a:effectLst/>
              </a:rPr>
              <a:t>potBunch</a:t>
            </a:r>
            <a:r>
              <a:rPr lang="en-GB" dirty="0" smtClean="0">
                <a:effectLst/>
              </a:rPr>
              <a:t>), dx = </a:t>
            </a:r>
            <a:r>
              <a:rPr lang="en-GB" dirty="0" err="1" smtClean="0">
                <a:effectLst/>
              </a:rPr>
              <a:t>phaseBunch</a:t>
            </a:r>
            <a:r>
              <a:rPr lang="en-GB" dirty="0" smtClean="0">
                <a:effectLst/>
              </a:rPr>
              <a:t>[1] - </a:t>
            </a:r>
            <a:r>
              <a:rPr lang="en-GB" dirty="0" err="1" smtClean="0">
                <a:effectLst/>
              </a:rPr>
              <a:t>phaseBunch</a:t>
            </a:r>
            <a:r>
              <a:rPr lang="en-GB" dirty="0" smtClean="0">
                <a:effectLst/>
              </a:rPr>
              <a:t>[0])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BC86-7D1B-474F-9B6A-87179612407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521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BC86-7D1B-474F-9B6A-87179612407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472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6045-89A0-44AE-B6DE-6570F877CE62}" type="datetime1">
              <a:rPr lang="en-GB" smtClean="0"/>
              <a:t>06/08/2015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E720-DC7E-42B3-96CD-325A0A586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838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B504-8E9D-4898-8408-6475F1D488D4}" type="datetime1">
              <a:rPr lang="en-GB" smtClean="0"/>
              <a:t>06/08/2015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E720-DC7E-42B3-96CD-325A0A586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882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E6AC-F9BB-4B41-840E-32721DD5A983}" type="datetime1">
              <a:rPr lang="en-GB" smtClean="0"/>
              <a:t>06/08/2015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E720-DC7E-42B3-96CD-325A0A586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686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6045-89A0-44AE-B6DE-6570F877CE62}" type="datetime1">
              <a:rPr lang="en-GB" smtClean="0"/>
              <a:t>06/08/2015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E720-DC7E-42B3-96CD-325A0A586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755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6072-AB3E-4B9E-9606-43B6BCAE6AC1}" type="datetime1">
              <a:rPr lang="en-GB" smtClean="0"/>
              <a:t>06/08/2015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E720-DC7E-42B3-96CD-325A0A586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561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AD35-A9DA-445B-B689-BA652CA8650F}" type="datetime1">
              <a:rPr lang="en-GB" smtClean="0"/>
              <a:t>06/08/2015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E720-DC7E-42B3-96CD-325A0A586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986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0E79-5A54-4A83-8617-5F1FCDC83778}" type="datetime1">
              <a:rPr lang="en-GB" smtClean="0"/>
              <a:t>06/08/2015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E720-DC7E-42B3-96CD-325A0A586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041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944E-3EAC-45F8-A38E-FA1CC81E0474}" type="datetime1">
              <a:rPr lang="en-GB" smtClean="0"/>
              <a:t>06/08/2015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E720-DC7E-42B3-96CD-325A0A586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172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304E-A473-4881-ABD9-14905A70AA96}" type="datetime1">
              <a:rPr lang="en-GB" smtClean="0"/>
              <a:t>06/08/2015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E720-DC7E-42B3-96CD-325A0A586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567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E307-271C-47CE-B830-310641D67250}" type="datetime1">
              <a:rPr lang="en-GB" smtClean="0"/>
              <a:t>06/08/2015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E720-DC7E-42B3-96CD-325A0A586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263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1460-758B-4BCD-BD3C-DBD383CEFBC5}" type="datetime1">
              <a:rPr lang="en-GB" smtClean="0"/>
              <a:t>06/08/2015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E720-DC7E-42B3-96CD-325A0A586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387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6072-AB3E-4B9E-9606-43B6BCAE6AC1}" type="datetime1">
              <a:rPr lang="en-GB" smtClean="0"/>
              <a:t>06/08/2015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E720-DC7E-42B3-96CD-325A0A586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828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489A-E545-4342-B66B-E25D2E6206D3}" type="datetime1">
              <a:rPr lang="en-GB" smtClean="0"/>
              <a:t>06/08/2015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E720-DC7E-42B3-96CD-325A0A586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160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B504-8E9D-4898-8408-6475F1D488D4}" type="datetime1">
              <a:rPr lang="en-GB" smtClean="0"/>
              <a:t>06/08/2015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E720-DC7E-42B3-96CD-325A0A586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990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E6AC-F9BB-4B41-840E-32721DD5A983}" type="datetime1">
              <a:rPr lang="en-GB" smtClean="0"/>
              <a:t>06/08/2015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E720-DC7E-42B3-96CD-325A0A586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94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AD35-A9DA-445B-B689-BA652CA8650F}" type="datetime1">
              <a:rPr lang="en-GB" smtClean="0"/>
              <a:t>06/08/2015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E720-DC7E-42B3-96CD-325A0A586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70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0E79-5A54-4A83-8617-5F1FCDC83778}" type="datetime1">
              <a:rPr lang="en-GB" smtClean="0"/>
              <a:t>06/08/2015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E720-DC7E-42B3-96CD-325A0A586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034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944E-3EAC-45F8-A38E-FA1CC81E0474}" type="datetime1">
              <a:rPr lang="en-GB" smtClean="0"/>
              <a:t>06/08/2015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E720-DC7E-42B3-96CD-325A0A58675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9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304E-A473-4881-ABD9-14905A70AA96}" type="datetime1">
              <a:rPr lang="en-GB" smtClean="0"/>
              <a:t>06/08/2015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E720-DC7E-42B3-96CD-325A0A5867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8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E307-271C-47CE-B830-310641D67250}" type="datetime1">
              <a:rPr lang="en-GB" smtClean="0"/>
              <a:t>06/08/2015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E720-DC7E-42B3-96CD-325A0A586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857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1460-758B-4BCD-BD3C-DBD383CEFBC5}" type="datetime1">
              <a:rPr lang="en-GB" smtClean="0"/>
              <a:t>06/08/2015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E720-DC7E-42B3-96CD-325A0A586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157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489A-E545-4342-B66B-E25D2E6206D3}" type="datetime1">
              <a:rPr lang="en-GB" smtClean="0"/>
              <a:t>06/08/2015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E720-DC7E-42B3-96CD-325A0A586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15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EAC12E7-7858-4C85-BADF-8060477DEF50}" type="datetime1">
              <a:rPr lang="en-GB" smtClean="0"/>
              <a:t>06/08/2015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BE720-DC7E-42B3-96CD-325A0A586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86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C12E7-7858-4C85-BADF-8060477DEF50}" type="datetime1">
              <a:rPr lang="en-GB" smtClean="0"/>
              <a:t>06/08/2015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BE720-DC7E-42B3-96CD-325A0A586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19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9.png"/><Relationship Id="rId7" Type="http://schemas.openxmlformats.org/officeDocument/2006/relationships/image" Target="../media/image5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1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9.png"/><Relationship Id="rId7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13" Type="http://schemas.openxmlformats.org/officeDocument/2006/relationships/image" Target="../media/image42.png"/><Relationship Id="rId3" Type="http://schemas.openxmlformats.org/officeDocument/2006/relationships/image" Target="../media/image36.png"/><Relationship Id="rId7" Type="http://schemas.openxmlformats.org/officeDocument/2006/relationships/image" Target="../media/image580.png"/><Relationship Id="rId12" Type="http://schemas.openxmlformats.org/officeDocument/2006/relationships/image" Target="../media/image62.png"/><Relationship Id="rId17" Type="http://schemas.openxmlformats.org/officeDocument/2006/relationships/image" Target="../media/image66.png"/><Relationship Id="rId2" Type="http://schemas.openxmlformats.org/officeDocument/2006/relationships/image" Target="../media/image59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6.png"/><Relationship Id="rId11" Type="http://schemas.openxmlformats.org/officeDocument/2006/relationships/image" Target="../media/image610.png"/><Relationship Id="rId5" Type="http://schemas.openxmlformats.org/officeDocument/2006/relationships/image" Target="../media/image38.png"/><Relationship Id="rId15" Type="http://schemas.openxmlformats.org/officeDocument/2006/relationships/image" Target="../media/image64.png"/><Relationship Id="rId10" Type="http://schemas.openxmlformats.org/officeDocument/2006/relationships/image" Target="../media/image39.png"/><Relationship Id="rId4" Type="http://schemas.openxmlformats.org/officeDocument/2006/relationships/image" Target="../media/image55.png"/><Relationship Id="rId9" Type="http://schemas.openxmlformats.org/officeDocument/2006/relationships/image" Target="../media/image600.png"/><Relationship Id="rId1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9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33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8.png"/><Relationship Id="rId7" Type="http://schemas.openxmlformats.org/officeDocument/2006/relationships/image" Target="../media/image130.png"/><Relationship Id="rId12" Type="http://schemas.openxmlformats.org/officeDocument/2006/relationships/image" Target="../media/image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11" Type="http://schemas.openxmlformats.org/officeDocument/2006/relationships/image" Target="../media/image170.png"/><Relationship Id="rId5" Type="http://schemas.openxmlformats.org/officeDocument/2006/relationships/image" Target="../media/image110.png"/><Relationship Id="rId10" Type="http://schemas.openxmlformats.org/officeDocument/2006/relationships/image" Target="../media/image160.png"/><Relationship Id="rId4" Type="http://schemas.openxmlformats.org/officeDocument/2006/relationships/image" Target="../media/image20.png"/><Relationship Id="rId9" Type="http://schemas.openxmlformats.org/officeDocument/2006/relationships/image" Target="../media/image1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8.png"/><Relationship Id="rId3" Type="http://schemas.openxmlformats.org/officeDocument/2006/relationships/image" Target="../media/image3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Simulations of </a:t>
            </a:r>
            <a:r>
              <a:rPr lang="en-US" dirty="0" smtClean="0"/>
              <a:t>single-bunch</a:t>
            </a:r>
            <a:r>
              <a:rPr lang="lt-LT" dirty="0" smtClean="0"/>
              <a:t> </a:t>
            </a:r>
            <a:r>
              <a:rPr lang="en-US" dirty="0" smtClean="0"/>
              <a:t> </a:t>
            </a:r>
            <a:r>
              <a:rPr lang="en-US" dirty="0"/>
              <a:t>instability </a:t>
            </a:r>
            <a:r>
              <a:rPr lang="en-US" dirty="0" smtClean="0"/>
              <a:t>on</a:t>
            </a:r>
            <a:r>
              <a:rPr lang="lt-LT" dirty="0" smtClean="0"/>
              <a:t> the SPS</a:t>
            </a:r>
            <a:r>
              <a:rPr lang="en-US" dirty="0" smtClean="0"/>
              <a:t> </a:t>
            </a:r>
            <a:r>
              <a:rPr lang="en-US" dirty="0"/>
              <a:t>flat top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Edgaras Radvilas</a:t>
            </a:r>
            <a:endParaRPr lang="lt-LT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lt-LT" dirty="0" smtClean="0">
                <a:solidFill>
                  <a:schemeClr val="bg2">
                    <a:lumMod val="50000"/>
                  </a:schemeClr>
                </a:solidFill>
              </a:rPr>
              <a:t>Supervisor – Alexandre Lasheen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E720-DC7E-42B3-96CD-325A0A58675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792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5257" y="127161"/>
            <a:ext cx="10515600" cy="642723"/>
          </a:xfrm>
        </p:spPr>
        <p:txBody>
          <a:bodyPr>
            <a:normAutofit/>
          </a:bodyPr>
          <a:lstStyle/>
          <a:p>
            <a:r>
              <a:rPr lang="en-GB" sz="3200" dirty="0" smtClean="0"/>
              <a:t>Effect of vacuum flanges on beam stability in </a:t>
            </a:r>
            <a:r>
              <a:rPr lang="en-GB" sz="3200" b="1" dirty="0" smtClean="0"/>
              <a:t>double RF</a:t>
            </a:r>
            <a:endParaRPr lang="en-GB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E720-DC7E-42B3-96CD-325A0A586757}" type="slidenum">
              <a:rPr lang="en-GB" smtClean="0"/>
              <a:t>10</a:t>
            </a:fld>
            <a:endParaRPr lang="en-GB"/>
          </a:p>
        </p:txBody>
      </p:sp>
      <p:pic>
        <p:nvPicPr>
          <p:cNvPr id="1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3" y="877253"/>
            <a:ext cx="5176329" cy="386283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81272" y="4509365"/>
                <a:ext cx="19050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𝑐𝑎𝑙𝑐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𝑒𝑉𝑠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272" y="4509365"/>
                <a:ext cx="1905000" cy="307777"/>
              </a:xfrm>
              <a:prstGeom prst="rect">
                <a:avLst/>
              </a:prstGeom>
              <a:blipFill rotWithShape="0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rot="16200000">
                <a:off x="-214604" y="2648499"/>
                <a:ext cx="19050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14604" y="2648499"/>
                <a:ext cx="1905000" cy="307777"/>
              </a:xfrm>
              <a:prstGeom prst="rect">
                <a:avLst/>
              </a:prstGeom>
              <a:blipFill rotWithShape="0">
                <a:blip r:embed="rId4"/>
                <a:stretch>
                  <a:fillRect r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471" y="876391"/>
            <a:ext cx="5176329" cy="386283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038331" y="4508503"/>
                <a:ext cx="154987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𝑐𝑎𝑙𝑐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𝑒𝑉𝑠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8331" y="4508503"/>
                <a:ext cx="1549876" cy="307777"/>
              </a:xfrm>
              <a:prstGeom prst="rect">
                <a:avLst/>
              </a:prstGeom>
              <a:blipFill rotWithShape="0"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 rot="16200000">
                <a:off x="5695649" y="2648152"/>
                <a:ext cx="149229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695649" y="2648152"/>
                <a:ext cx="1492292" cy="307777"/>
              </a:xfrm>
              <a:prstGeom prst="rect">
                <a:avLst/>
              </a:prstGeom>
              <a:blipFill rotWithShape="0">
                <a:blip r:embed="rId7"/>
                <a:stretch>
                  <a:fillRect r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891785" y="679146"/>
            <a:ext cx="37994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/>
              <a:t>With vacuum flanges removed</a:t>
            </a:r>
            <a:r>
              <a:rPr lang="en-GB" sz="1600" b="1" dirty="0"/>
              <a:t> , V = 2 MV</a:t>
            </a:r>
            <a:r>
              <a:rPr lang="en-GB" sz="1600" b="1" dirty="0" smtClean="0"/>
              <a:t> </a:t>
            </a:r>
            <a:endParaRPr lang="en-GB" sz="1600" b="1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187046" y="4816280"/>
            <a:ext cx="11303914" cy="1828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2" indent="-3429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Significant reduction of </a:t>
            </a:r>
            <a:r>
              <a:rPr lang="en-GB" sz="2400" dirty="0">
                <a:latin typeface="+mj-lt"/>
              </a:rPr>
              <a:t>stability islands </a:t>
            </a:r>
            <a:r>
              <a:rPr lang="en-GB" sz="2400" dirty="0" smtClean="0">
                <a:latin typeface="+mj-lt"/>
              </a:rPr>
              <a:t>where observed</a:t>
            </a:r>
            <a:endParaRPr lang="en-GB" sz="2400" dirty="0">
              <a:latin typeface="+mj-lt"/>
            </a:endParaRPr>
          </a:p>
          <a:p>
            <a:pPr marL="342900" lvl="2" indent="-3429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Stability threshold dependencies are more monotonic </a:t>
            </a:r>
          </a:p>
          <a:p>
            <a:pPr marL="342900" lvl="2" indent="-3429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Removing vacuum flanges improves stability for all emittances</a:t>
            </a:r>
          </a:p>
          <a:p>
            <a:pPr marL="342900" lvl="2" indent="-3429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Removing vacuum flanges has more effect for 7 MV cases </a:t>
            </a:r>
          </a:p>
          <a:p>
            <a:pPr marL="342900" lvl="2" indent="-3429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High voltage is always better for stability</a:t>
            </a:r>
          </a:p>
          <a:p>
            <a:pPr marL="342900" lvl="2" indent="-3429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34" name="Rectangle 33"/>
          <p:cNvSpPr/>
          <p:nvPr/>
        </p:nvSpPr>
        <p:spPr>
          <a:xfrm>
            <a:off x="6790159" y="679146"/>
            <a:ext cx="4046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Stability thresholds, </a:t>
            </a:r>
            <a:r>
              <a:rPr lang="lt-LT" b="1" dirty="0"/>
              <a:t>V </a:t>
            </a:r>
            <a:r>
              <a:rPr lang="en-US" b="1" dirty="0"/>
              <a:t>= 2, 7 MV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74718" y="4407487"/>
                <a:ext cx="9525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718" y="4407487"/>
                <a:ext cx="952500" cy="338554"/>
              </a:xfrm>
              <a:prstGeom prst="rect">
                <a:avLst/>
              </a:prstGeom>
              <a:blipFill rotWithShape="0">
                <a:blip r:embed="rId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31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54927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GB" dirty="0" smtClean="0"/>
                  <a:t>Stability thresholds in bunch lengths,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1.5</a:t>
                </a:r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549275"/>
              </a:xfrm>
              <a:blipFill rotWithShape="0">
                <a:blip r:embed="rId2"/>
                <a:stretch>
                  <a:fillRect l="-2087" t="-40000" b="-5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E720-DC7E-42B3-96CD-325A0A586757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8" y="1268628"/>
            <a:ext cx="5872738" cy="438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332" y="1268628"/>
            <a:ext cx="5872737" cy="43825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14055" y="1099351"/>
            <a:ext cx="1056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/>
              <a:t>Single RF</a:t>
            </a:r>
            <a:endParaRPr lang="en-GB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8380121" y="1099351"/>
            <a:ext cx="1056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/>
              <a:t>Double RF</a:t>
            </a:r>
            <a:endParaRPr lang="en-GB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16200000">
                <a:off x="-379361" y="3306005"/>
                <a:ext cx="19050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379361" y="3306005"/>
                <a:ext cx="1905000" cy="307777"/>
              </a:xfrm>
              <a:prstGeom prst="rect">
                <a:avLst/>
              </a:prstGeom>
              <a:blipFill rotWithShape="0">
                <a:blip r:embed="rId5"/>
                <a:stretch>
                  <a:fillRect r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 rot="16200000">
                <a:off x="5243266" y="3306006"/>
                <a:ext cx="19050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243266" y="3306006"/>
                <a:ext cx="1905000" cy="307777"/>
              </a:xfrm>
              <a:prstGeom prst="rect">
                <a:avLst/>
              </a:prstGeom>
              <a:blipFill rotWithShape="0">
                <a:blip r:embed="rId6"/>
                <a:stretch>
                  <a:fillRect r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32079" y="5343381"/>
                <a:ext cx="60446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079" y="5343381"/>
                <a:ext cx="604460" cy="307777"/>
              </a:xfrm>
              <a:prstGeom prst="rect">
                <a:avLst/>
              </a:prstGeom>
              <a:blipFill rotWithShape="0">
                <a:blip r:embed="rId7"/>
                <a:stretch>
                  <a:fillRect b="-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091471" y="5343381"/>
                <a:ext cx="60446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1471" y="5343381"/>
                <a:ext cx="604460" cy="307777"/>
              </a:xfrm>
              <a:prstGeom prst="rect">
                <a:avLst/>
              </a:prstGeom>
              <a:blipFill rotWithShape="0">
                <a:blip r:embed="rId8"/>
                <a:stretch>
                  <a:fillRect b="-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7321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14599"/>
                <a:ext cx="10515600" cy="917074"/>
              </a:xfrm>
            </p:spPr>
            <p:txBody>
              <a:bodyPr>
                <a:noAutofit/>
              </a:bodyPr>
              <a:lstStyle/>
              <a:p>
                <a:r>
                  <a:rPr lang="en-GB" sz="3200" dirty="0" smtClean="0"/>
                  <a:t>Stability maps for 2 MV and 7 MV w/o vacuum flanges,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3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en-GB" sz="3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1.</a:t>
                </a:r>
                <a:r>
                  <a:rPr lang="en-GB" sz="3200" dirty="0" smtClean="0"/>
                  <a:t>5 </a:t>
                </a:r>
                <a:endParaRPr lang="en-GB" sz="3200" dirty="0"/>
              </a:p>
            </p:txBody>
          </p:sp>
        </mc:Choice>
        <mc:Fallback xmlns="">
          <p:sp>
            <p:nvSpPr>
              <p:cNvPr id="8" name="Tit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14599"/>
                <a:ext cx="10515600" cy="917074"/>
              </a:xfrm>
              <a:blipFill rotWithShape="0">
                <a:blip r:embed="rId2"/>
                <a:stretch>
                  <a:fillRect l="-1507"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90" y="988220"/>
            <a:ext cx="3754294" cy="2801642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E720-DC7E-42B3-96CD-325A0A586757}" type="slidenum">
              <a:rPr lang="en-GB" smtClean="0"/>
              <a:t>12</a:t>
            </a:fld>
            <a:endParaRPr lang="en-GB" dirty="0"/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535" y="988220"/>
            <a:ext cx="3754294" cy="2801642"/>
          </a:xfrm>
        </p:spPr>
      </p:pic>
      <p:pic>
        <p:nvPicPr>
          <p:cNvPr id="10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90" y="3877081"/>
            <a:ext cx="3568759" cy="2663187"/>
          </a:xfrm>
        </p:spPr>
      </p:pic>
      <p:pic>
        <p:nvPicPr>
          <p:cNvPr id="11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535" y="3795373"/>
            <a:ext cx="3678252" cy="2744895"/>
          </a:xfrm>
        </p:spPr>
      </p:pic>
      <p:sp>
        <p:nvSpPr>
          <p:cNvPr id="13" name="Rectangle 12"/>
          <p:cNvSpPr/>
          <p:nvPr/>
        </p:nvSpPr>
        <p:spPr>
          <a:xfrm>
            <a:off x="9374174" y="1151288"/>
            <a:ext cx="23682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Stability islands disappear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Does not improve stability much overall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330295" y="3965348"/>
                <a:ext cx="241216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400" dirty="0" smtClean="0"/>
                  <a:t>Increases instability threshold for specified emittance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𝑐𝑎𝑙𝑐</m:t>
                        </m:r>
                      </m:sub>
                    </m:sSub>
                  </m:oMath>
                </a14:m>
                <a:r>
                  <a:rPr lang="en-GB" sz="1400" dirty="0" smtClean="0"/>
                  <a:t>)</a:t>
                </a:r>
                <a:endParaRPr lang="en-GB" sz="14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0295" y="3965348"/>
                <a:ext cx="2412162" cy="1015663"/>
              </a:xfrm>
              <a:prstGeom prst="rect">
                <a:avLst/>
              </a:prstGeom>
              <a:blipFill rotWithShape="0">
                <a:blip r:embed="rId7"/>
                <a:stretch>
                  <a:fillRect l="-506" t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68853" y="6377006"/>
                <a:ext cx="19050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𝑐𝑎𝑙𝑐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𝑒𝑉𝑠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853" y="6377006"/>
                <a:ext cx="1905000" cy="307777"/>
              </a:xfrm>
              <a:prstGeom prst="rect">
                <a:avLst/>
              </a:prstGeom>
              <a:blipFill rotWithShape="0">
                <a:blip r:embed="rId8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05600" y="6370281"/>
                <a:ext cx="19050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𝑐𝑎𝑙𝑐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𝑒𝑉𝑠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6370281"/>
                <a:ext cx="1905000" cy="307777"/>
              </a:xfrm>
              <a:prstGeom prst="rect">
                <a:avLst/>
              </a:prstGeom>
              <a:blipFill rotWithShape="0"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86585" y="3607397"/>
                <a:ext cx="19050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𝑐𝑎𝑙𝑐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𝑒𝑉𝑠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585" y="3607397"/>
                <a:ext cx="1905000" cy="307777"/>
              </a:xfrm>
              <a:prstGeom prst="rect">
                <a:avLst/>
              </a:prstGeom>
              <a:blipFill rotWithShape="0"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645813" y="3611914"/>
                <a:ext cx="946251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𝑐𝑎𝑙𝑐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𝑒𝑉𝑠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813" y="3611914"/>
                <a:ext cx="946251" cy="307777"/>
              </a:xfrm>
              <a:prstGeom prst="rect">
                <a:avLst/>
              </a:prstGeom>
              <a:blipFill rotWithShape="0">
                <a:blip r:embed="rId11"/>
                <a:stretch>
                  <a:fillRect r="-2581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 rot="16200000">
                <a:off x="616233" y="2136628"/>
                <a:ext cx="19050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16233" y="2136628"/>
                <a:ext cx="1905000" cy="307777"/>
              </a:xfrm>
              <a:prstGeom prst="rect">
                <a:avLst/>
              </a:prstGeom>
              <a:blipFill rotWithShape="0">
                <a:blip r:embed="rId12"/>
                <a:stretch>
                  <a:fillRect r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rot="16200000">
                <a:off x="5191630" y="2178198"/>
                <a:ext cx="19050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191630" y="2178198"/>
                <a:ext cx="1905000" cy="307777"/>
              </a:xfrm>
              <a:prstGeom prst="rect">
                <a:avLst/>
              </a:prstGeom>
              <a:blipFill rotWithShape="0">
                <a:blip r:embed="rId13"/>
                <a:stretch>
                  <a:fillRect r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 rot="16200000">
                <a:off x="5345739" y="5084966"/>
                <a:ext cx="163336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345739" y="5084966"/>
                <a:ext cx="1633367" cy="307777"/>
              </a:xfrm>
              <a:prstGeom prst="rect">
                <a:avLst/>
              </a:prstGeom>
              <a:blipFill rotWithShape="0">
                <a:blip r:embed="rId14"/>
                <a:stretch>
                  <a:fillRect r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rot="16200000">
                <a:off x="637187" y="5084967"/>
                <a:ext cx="19050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37187" y="5084967"/>
                <a:ext cx="1905000" cy="307777"/>
              </a:xfrm>
              <a:prstGeom prst="rect">
                <a:avLst/>
              </a:prstGeom>
              <a:blipFill rotWithShape="0">
                <a:blip r:embed="rId13"/>
                <a:stretch>
                  <a:fillRect r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591585" y="6323094"/>
                <a:ext cx="9525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585" y="6323094"/>
                <a:ext cx="952500" cy="307777"/>
              </a:xfrm>
              <a:prstGeom prst="rect">
                <a:avLst/>
              </a:prstGeom>
              <a:blipFill rotWithShape="0">
                <a:blip r:embed="rId1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40531" y="6369344"/>
                <a:ext cx="9525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531" y="6369344"/>
                <a:ext cx="952500" cy="307777"/>
              </a:xfrm>
              <a:prstGeom prst="rect">
                <a:avLst/>
              </a:prstGeom>
              <a:blipFill rotWithShape="0">
                <a:blip r:embed="rId1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42850" y="3560402"/>
                <a:ext cx="9525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850" y="3560402"/>
                <a:ext cx="952500" cy="307777"/>
              </a:xfrm>
              <a:prstGeom prst="rect">
                <a:avLst/>
              </a:prstGeom>
              <a:blipFill rotWithShape="0">
                <a:blip r:embed="rId1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610137" y="3560402"/>
                <a:ext cx="9525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137" y="3560402"/>
                <a:ext cx="952500" cy="307777"/>
              </a:xfrm>
              <a:prstGeom prst="rect">
                <a:avLst/>
              </a:prstGeom>
              <a:blipFill rotWithShape="0">
                <a:blip r:embed="rId1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2618624" y="818943"/>
            <a:ext cx="9734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/>
              <a:t>V </a:t>
            </a:r>
            <a:r>
              <a:rPr lang="en-GB" sz="1600" b="1" dirty="0"/>
              <a:t>= 2 MV</a:t>
            </a:r>
            <a:r>
              <a:rPr lang="en-GB" sz="1600" b="1" dirty="0" smtClean="0"/>
              <a:t> </a:t>
            </a:r>
            <a:endParaRPr lang="en-GB" sz="1600" b="1" dirty="0"/>
          </a:p>
        </p:txBody>
      </p:sp>
      <p:sp>
        <p:nvSpPr>
          <p:cNvPr id="41" name="Rectangle 40"/>
          <p:cNvSpPr/>
          <p:nvPr/>
        </p:nvSpPr>
        <p:spPr>
          <a:xfrm>
            <a:off x="7171379" y="812734"/>
            <a:ext cx="9734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/>
              <a:t>V </a:t>
            </a:r>
            <a:r>
              <a:rPr lang="en-GB" sz="1600" b="1" dirty="0"/>
              <a:t>= </a:t>
            </a:r>
            <a:r>
              <a:rPr lang="en-GB" sz="1600" b="1" dirty="0" smtClean="0"/>
              <a:t>7 </a:t>
            </a:r>
            <a:r>
              <a:rPr lang="en-GB" sz="1600" b="1" dirty="0"/>
              <a:t>MV</a:t>
            </a:r>
            <a:r>
              <a:rPr lang="en-GB" sz="1600" b="1" dirty="0" smtClean="0"/>
              <a:t> </a:t>
            </a:r>
            <a:endParaRPr lang="en-GB" sz="1600" b="1" dirty="0"/>
          </a:p>
        </p:txBody>
      </p:sp>
      <p:sp>
        <p:nvSpPr>
          <p:cNvPr id="42" name="Rectangle 41"/>
          <p:cNvSpPr/>
          <p:nvPr/>
        </p:nvSpPr>
        <p:spPr>
          <a:xfrm>
            <a:off x="250320" y="2110070"/>
            <a:ext cx="11199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/>
              <a:t>Single RF</a:t>
            </a:r>
            <a:endParaRPr lang="en-GB" sz="1600" b="1" dirty="0"/>
          </a:p>
        </p:txBody>
      </p:sp>
      <p:sp>
        <p:nvSpPr>
          <p:cNvPr id="43" name="Rectangle 42"/>
          <p:cNvSpPr/>
          <p:nvPr/>
        </p:nvSpPr>
        <p:spPr>
          <a:xfrm>
            <a:off x="250320" y="5054588"/>
            <a:ext cx="11199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/>
              <a:t>Double RF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74226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E720-DC7E-42B3-96CD-325A0A586757}" type="slidenum">
              <a:rPr lang="en-GB" smtClean="0"/>
              <a:t>13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96387" y="1500128"/>
            <a:ext cx="111317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342900" font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For single RF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instability threshold dependencies are not always monotonic </a:t>
            </a:r>
          </a:p>
          <a:p>
            <a:pPr marL="11430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Stability islands are present due to effect of induced voltage on synchrotron frequency distribution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685800" indent="-342900" fontAlgn="ctr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Removing vacuum flanges:</a:t>
            </a:r>
          </a:p>
          <a:p>
            <a:pPr marL="1143000" lvl="1" indent="-342900" fontAlgn="ctr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In a double </a:t>
            </a:r>
            <a:r>
              <a:rPr lang="lt-LT" sz="2400" dirty="0">
                <a:solidFill>
                  <a:srgbClr val="000000"/>
                </a:solidFill>
                <a:latin typeface="Calibri" panose="020F0502020204030204" pitchFamily="34" charset="0"/>
              </a:rPr>
              <a:t>RF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case 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increases instability threshold for 7 MV and less for 2 MV</a:t>
            </a:r>
            <a:endParaRPr lang="en-GB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143000" lvl="1" indent="-342900" fontAlgn="ctr"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For single RF system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stability islands are</a:t>
            </a:r>
            <a:r>
              <a:rPr lang="lt-LT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more 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pronounced </a:t>
            </a:r>
            <a:r>
              <a:rPr lang="lt-LT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 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 MV</a:t>
            </a:r>
            <a:endParaRPr lang="en-GB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143000" lvl="1" indent="-342900" fontAlgn="ctr"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For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single RF system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stability islands</a:t>
            </a:r>
            <a:r>
              <a:rPr lang="lt-LT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disappear for 7 MV case</a:t>
            </a:r>
          </a:p>
          <a:p>
            <a:pPr marL="685800" indent="-342900" fontAlgn="ctr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Some stability </a:t>
            </a:r>
            <a:r>
              <a:rPr lang="en-US" sz="2400" smtClean="0">
                <a:solidFill>
                  <a:srgbClr val="000000"/>
                </a:solidFill>
                <a:latin typeface="Calibri" panose="020F0502020204030204" pitchFamily="34" charset="0"/>
              </a:rPr>
              <a:t>islands might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not even get through the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ramp, that is why our next step is to do full ramp simulations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32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/>
          <a:lstStyle/>
          <a:p>
            <a:r>
              <a:rPr lang="lt-LT" dirty="0" smtClean="0"/>
              <a:t>Simulations start at flat top (no ramp) with number of turns extended to 100 000 (2.304s)</a:t>
            </a:r>
            <a:r>
              <a:rPr lang="en-GB" dirty="0" smtClean="0"/>
              <a:t> to detect slow growing instabilities</a:t>
            </a:r>
            <a:endParaRPr lang="lt-LT" dirty="0" smtClean="0"/>
          </a:p>
          <a:p>
            <a:pPr algn="just"/>
            <a:r>
              <a:rPr lang="lt-LT" dirty="0" smtClean="0"/>
              <a:t>Initial bunch distribution is matched for given intensity and bunch length using the SPS impedance model</a:t>
            </a:r>
            <a:endParaRPr lang="en-US" dirty="0" smtClean="0"/>
          </a:p>
          <a:p>
            <a:r>
              <a:rPr lang="en-US" dirty="0" smtClean="0"/>
              <a:t>Two </a:t>
            </a:r>
            <a:r>
              <a:rPr lang="en-US" dirty="0"/>
              <a:t>cases </a:t>
            </a:r>
            <a:r>
              <a:rPr lang="lt-LT" dirty="0" smtClean="0"/>
              <a:t>for </a:t>
            </a:r>
            <a:r>
              <a:rPr lang="en-US" dirty="0" smtClean="0"/>
              <a:t>impedance model :</a:t>
            </a:r>
          </a:p>
          <a:p>
            <a:pPr lvl="1"/>
            <a:r>
              <a:rPr lang="en-US" dirty="0" smtClean="0"/>
              <a:t>Full </a:t>
            </a:r>
            <a:r>
              <a:rPr lang="lt-LT" dirty="0" smtClean="0"/>
              <a:t>SPS </a:t>
            </a:r>
            <a:r>
              <a:rPr lang="en-US" dirty="0" smtClean="0"/>
              <a:t>impedance model</a:t>
            </a:r>
          </a:p>
          <a:p>
            <a:pPr lvl="1"/>
            <a:r>
              <a:rPr lang="lt-LT" dirty="0" smtClean="0"/>
              <a:t>SPS </a:t>
            </a:r>
            <a:r>
              <a:rPr lang="en-GB" dirty="0" err="1" smtClean="0"/>
              <a:t>i</a:t>
            </a:r>
            <a:r>
              <a:rPr lang="en-US" dirty="0" err="1" smtClean="0"/>
              <a:t>mpedance</a:t>
            </a:r>
            <a:r>
              <a:rPr lang="en-US" dirty="0" smtClean="0"/>
              <a:t> model with all vacuum flanges removed</a:t>
            </a:r>
            <a:endParaRPr lang="lt-LT" dirty="0" smtClean="0"/>
          </a:p>
          <a:p>
            <a:r>
              <a:rPr lang="lt-LT" dirty="0" smtClean="0"/>
              <a:t>Simulations were run using Blond </a:t>
            </a:r>
            <a:r>
              <a:rPr lang="lt-LT" dirty="0"/>
              <a:t>code (http://blond.web.cern.ch</a:t>
            </a:r>
            <a:r>
              <a:rPr lang="lt-LT" dirty="0" smtClean="0"/>
              <a:t>/) and SPS impedance model (J. </a:t>
            </a:r>
            <a:r>
              <a:rPr lang="en-GB" dirty="0" smtClean="0"/>
              <a:t>Varela</a:t>
            </a:r>
            <a:r>
              <a:rPr lang="lt-LT" dirty="0" smtClean="0"/>
              <a:t> </a:t>
            </a:r>
            <a:r>
              <a:rPr lang="lt-LT" i="1" dirty="0" smtClean="0"/>
              <a:t>et al.</a:t>
            </a:r>
            <a:r>
              <a:rPr lang="lt-LT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E720-DC7E-42B3-96CD-325A0A58675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471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Scan for instabilities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E720-DC7E-42B3-96CD-325A0A586757}" type="slidenum">
              <a:rPr lang="en-GB" smtClean="0"/>
              <a:t>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5747787"/>
                  </p:ext>
                </p:extLst>
              </p:nvPr>
            </p:nvGraphicFramePr>
            <p:xfrm>
              <a:off x="838200" y="1115923"/>
              <a:ext cx="10515601" cy="3200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26280"/>
                    <a:gridCol w="2838994"/>
                    <a:gridCol w="1146472"/>
                    <a:gridCol w="799070"/>
                    <a:gridCol w="1204785"/>
                  </a:tblGrid>
                  <a:tr h="26996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lt-LT" sz="2400" dirty="0" smtClean="0">
                              <a:solidFill>
                                <a:schemeClr val="tx1"/>
                              </a:solidFill>
                            </a:rPr>
                            <a:t>Single RF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lt-LT" sz="2400" dirty="0" smtClean="0">
                              <a:solidFill>
                                <a:schemeClr val="tx1"/>
                              </a:solidFill>
                            </a:rPr>
                            <a:t>Double RF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278675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Distribution density </a:t>
                          </a:r>
                          <a:r>
                            <a:rPr lang="lt-LT" sz="2400" b="1" dirty="0" smtClean="0"/>
                            <a:t>exponent µ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r>
                            <a:rPr lang="lt-LT" sz="2400" dirty="0" smtClean="0"/>
                            <a:t>, </a:t>
                          </a:r>
                          <a:r>
                            <a:rPr lang="en-US" sz="2400" dirty="0" smtClean="0"/>
                            <a:t>1</a:t>
                          </a:r>
                          <a:r>
                            <a:rPr lang="lt-LT" sz="2400" dirty="0" smtClean="0"/>
                            <a:t>.</a:t>
                          </a:r>
                          <a:r>
                            <a:rPr lang="en-US" sz="2400" dirty="0" smtClean="0"/>
                            <a:t>5 </a:t>
                          </a:r>
                          <a:r>
                            <a:rPr lang="lt-LT" sz="2400" dirty="0" smtClean="0"/>
                            <a:t>and</a:t>
                          </a:r>
                          <a:r>
                            <a:rPr lang="en-US" sz="2400" dirty="0" smtClean="0"/>
                            <a:t> 2</a:t>
                          </a:r>
                          <a:r>
                            <a:rPr lang="lt-LT" sz="2400" dirty="0" smtClean="0"/>
                            <a:t>.</a:t>
                          </a:r>
                          <a:r>
                            <a:rPr lang="en-US" sz="2400" dirty="0" smtClean="0"/>
                            <a:t>5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208911">
                    <a:tc>
                      <a:txBody>
                        <a:bodyPr/>
                        <a:lstStyle/>
                        <a:p>
                          <a:r>
                            <a:rPr lang="lt-LT" sz="2400" b="1" dirty="0" smtClean="0"/>
                            <a:t>RF </a:t>
                          </a:r>
                          <a:r>
                            <a:rPr lang="en-GB" sz="2400" b="1" dirty="0" smtClean="0"/>
                            <a:t>v</a:t>
                          </a:r>
                          <a:r>
                            <a:rPr lang="en-US" sz="2400" b="1" dirty="0" err="1" smtClean="0"/>
                            <a:t>oltage</a:t>
                          </a:r>
                          <a:r>
                            <a:rPr lang="lt-LT" sz="2400" b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lt-L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lt-LT" sz="2400" b="1" i="1" smtClean="0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lt-LT" sz="2400" b="1" i="1" smtClean="0">
                                      <a:latin typeface="Cambria Math" panose="02040503050406030204" pitchFamily="18" charset="0"/>
                                    </a:rPr>
                                    <m:t>𝟐𝟎𝟎</m:t>
                                  </m:r>
                                  <m: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  <m:t>𝑴𝑯𝒛</m:t>
                                  </m:r>
                                </m:sub>
                              </m:sSub>
                            </m:oMath>
                          </a14:m>
                          <a:r>
                            <a:rPr lang="lt-LT" sz="2400" b="1" dirty="0" smtClean="0"/>
                            <a:t>, MV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2,  7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and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0891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lt-LT" sz="2400" b="1" dirty="0" smtClean="0"/>
                            <a:t>RF </a:t>
                          </a:r>
                          <a:r>
                            <a:rPr lang="en-GB" sz="2400" b="1" dirty="0" smtClean="0"/>
                            <a:t>v</a:t>
                          </a:r>
                          <a:r>
                            <a:rPr lang="en-US" sz="2400" b="1" dirty="0" err="1" smtClean="0"/>
                            <a:t>oltage</a:t>
                          </a:r>
                          <a:r>
                            <a:rPr lang="lt-LT" sz="2400" b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lt-L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lt-LT" sz="2400" b="1" i="1" smtClean="0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lt-LT" sz="2400" b="1" i="1" smtClean="0">
                                      <a:latin typeface="Cambria Math" panose="02040503050406030204" pitchFamily="18" charset="0"/>
                                    </a:rPr>
                                    <m:t>𝟖𝟎𝟎</m:t>
                                  </m:r>
                                  <m: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  <m:t>𝑴𝑯𝒛</m:t>
                                  </m:r>
                                </m:sub>
                              </m:sSub>
                            </m:oMath>
                          </a14:m>
                          <a:r>
                            <a:rPr lang="lt-LT" sz="2400" b="1" dirty="0" smtClean="0"/>
                            <a:t>, MV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–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60840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Intensity N</a:t>
                          </a:r>
                          <a:r>
                            <a:rPr lang="lt-LT" sz="2400" b="1" dirty="0" smtClean="0"/>
                            <a:t>,</a:t>
                          </a:r>
                          <a:r>
                            <a:rPr lang="lt-LT" sz="2400" b="1" baseline="0" dirty="0" smtClean="0"/>
                            <a:t> p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sz="2400" dirty="0" smtClean="0"/>
                            <a:t>(</a:t>
                          </a:r>
                          <a:r>
                            <a:rPr lang="en-US" sz="2400" dirty="0" smtClean="0"/>
                            <a:t>0.5 – 2.6</a:t>
                          </a:r>
                          <a14:m>
                            <m:oMath xmlns:m="http://schemas.openxmlformats.org/officeDocument/2006/math">
                              <m:r>
                                <a:rPr lang="lt-LT" sz="2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11</m:t>
                                  </m:r>
                                </m:sup>
                              </m:sSup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lt-LT" sz="2200" dirty="0" smtClean="0"/>
                            <a:t>(</a:t>
                          </a:r>
                          <a:r>
                            <a:rPr lang="en-US" sz="2200" dirty="0" smtClean="0"/>
                            <a:t>0.5 – 4.0</a:t>
                          </a:r>
                          <a:r>
                            <a:rPr lang="lt-LT" sz="2200" dirty="0" smtClean="0"/>
                            <a:t>)</a:t>
                          </a:r>
                          <a:r>
                            <a:rPr lang="en-GB" sz="22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0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11</m:t>
                                  </m:r>
                                </m:sup>
                              </m:sSup>
                            </m:oMath>
                          </a14:m>
                          <a:endParaRPr lang="en-US" sz="2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348152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Input emittance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sz="24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b="1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sz="2400" b="1" i="1" dirty="0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lt-LT" sz="2400" dirty="0" smtClean="0">
                              <a:solidFill>
                                <a:schemeClr val="tx1"/>
                              </a:solidFill>
                            </a:rPr>
                            <a:t>, eVs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4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0.2 – 0.95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339348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Calculated emittance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sz="24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l-GR" sz="2400" b="1" i="1" dirty="0" smtClean="0"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sz="2400" b="1" i="1" dirty="0" smtClean="0">
                                      <a:latin typeface="Cambria Math" panose="02040503050406030204" pitchFamily="18" charset="0"/>
                                    </a:rPr>
                                    <m:t>𝒄𝒂𝒍𝒄</m:t>
                                  </m:r>
                                </m:sub>
                              </m:sSub>
                            </m:oMath>
                          </a14:m>
                          <a:r>
                            <a:rPr lang="lt-LT" sz="2400" dirty="0" smtClean="0">
                              <a:solidFill>
                                <a:schemeClr val="tx1"/>
                              </a:solidFill>
                            </a:rPr>
                            <a:t>, eVs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4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0.2 – 0.6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5747787"/>
                  </p:ext>
                </p:extLst>
              </p:nvPr>
            </p:nvGraphicFramePr>
            <p:xfrm>
              <a:off x="838200" y="1115923"/>
              <a:ext cx="10515601" cy="3200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26280"/>
                    <a:gridCol w="2838994"/>
                    <a:gridCol w="1146472"/>
                    <a:gridCol w="799070"/>
                    <a:gridCol w="1204785"/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lt-LT" sz="2400" dirty="0" smtClean="0">
                              <a:solidFill>
                                <a:schemeClr val="tx1"/>
                              </a:solidFill>
                            </a:rPr>
                            <a:t>Single RF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lt-LT" sz="2400" dirty="0" smtClean="0">
                              <a:solidFill>
                                <a:schemeClr val="tx1"/>
                              </a:solidFill>
                            </a:rPr>
                            <a:t>Double RF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Distribution density </a:t>
                          </a:r>
                          <a:r>
                            <a:rPr lang="lt-LT" sz="2400" b="1" dirty="0" smtClean="0"/>
                            <a:t>exponent </a:t>
                          </a:r>
                          <a:r>
                            <a:rPr lang="lt-LT" sz="2400" b="1" dirty="0" smtClean="0"/>
                            <a:t>µ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r>
                            <a:rPr lang="lt-LT" sz="2400" dirty="0" smtClean="0"/>
                            <a:t>, </a:t>
                          </a:r>
                          <a:r>
                            <a:rPr lang="en-US" sz="2400" dirty="0" smtClean="0"/>
                            <a:t>1</a:t>
                          </a:r>
                          <a:r>
                            <a:rPr lang="lt-LT" sz="2400" dirty="0" smtClean="0"/>
                            <a:t>.</a:t>
                          </a:r>
                          <a:r>
                            <a:rPr lang="en-US" sz="2400" dirty="0" smtClean="0"/>
                            <a:t>5 </a:t>
                          </a:r>
                          <a:r>
                            <a:rPr lang="lt-LT" sz="2400" dirty="0" smtClean="0"/>
                            <a:t>and</a:t>
                          </a:r>
                          <a:r>
                            <a:rPr lang="en-US" sz="2400" dirty="0" smtClean="0"/>
                            <a:t> 2</a:t>
                          </a:r>
                          <a:r>
                            <a:rPr lang="lt-LT" sz="2400" dirty="0" smtClean="0"/>
                            <a:t>.</a:t>
                          </a:r>
                          <a:r>
                            <a:rPr lang="en-US" sz="2400" dirty="0" smtClean="0"/>
                            <a:t>5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35" t="-210667" r="-132571" b="-4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2,  7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2</a:t>
                          </a:r>
                          <a:endParaRPr lang="en-US" sz="24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and</a:t>
                          </a:r>
                          <a:endParaRPr lang="en-US" sz="24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35" t="-306579" r="-132571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–</a:t>
                          </a:r>
                          <a:endParaRPr lang="en-US" sz="24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0.2</a:t>
                          </a:r>
                          <a:endParaRPr lang="en-US" sz="24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Intensity N</a:t>
                          </a:r>
                          <a:r>
                            <a:rPr lang="lt-LT" sz="2400" b="1" dirty="0" smtClean="0"/>
                            <a:t>,</a:t>
                          </a:r>
                          <a:r>
                            <a:rPr lang="lt-LT" sz="2400" b="1" baseline="0" dirty="0" smtClean="0"/>
                            <a:t> p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59657" t="-412000" r="-111373" b="-229333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34043" t="-412000" r="-387" b="-229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35" t="-512000" r="-132571" b="-129333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0.2 </a:t>
                          </a:r>
                          <a:r>
                            <a:rPr lang="en-US" sz="2400" dirty="0" smtClean="0"/>
                            <a:t>– </a:t>
                          </a:r>
                          <a:r>
                            <a:rPr lang="en-US" sz="2400" dirty="0" smtClean="0"/>
                            <a:t>0.95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35" t="-612000" r="-132571" b="-29333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0.2 – 0.6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8200" y="4454825"/>
                <a:ext cx="5900077" cy="721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lt-LT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lt-LT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lt-LT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lt-LT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 </m:t>
                    </m:r>
                    <m:sSup>
                      <m:sSupPr>
                        <m:ctrlPr>
                          <a:rPr lang="en-GB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GB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lt-LT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GB" sz="24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GB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 dirty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GB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lt-LT" sz="2400" i="1" dirty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GB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2400" i="1" dirty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lt-LT" sz="2400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sup>
                    </m:sSup>
                  </m:oMath>
                </a14:m>
                <a:r>
                  <a:rPr lang="en-GB" sz="2400" i="1" dirty="0" smtClean="0">
                    <a:latin typeface="Cambria Math" panose="02040503050406030204" pitchFamily="18" charset="0"/>
                  </a:rPr>
                  <a:t>–</a:t>
                </a:r>
                <a:r>
                  <a:rPr lang="en-US" sz="2400" dirty="0" smtClean="0"/>
                  <a:t> </a:t>
                </a:r>
                <a:r>
                  <a:rPr lang="lt-LT" sz="2400" dirty="0" smtClean="0"/>
                  <a:t>distribution density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54825"/>
                <a:ext cx="5900077" cy="721416"/>
              </a:xfrm>
              <a:prstGeom prst="rect">
                <a:avLst/>
              </a:prstGeom>
              <a:blipFill rotWithShape="0">
                <a:blip r:embed="rId4"/>
                <a:stretch>
                  <a:fillRect r="-724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002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5" y="1121610"/>
            <a:ext cx="6979651" cy="523474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E720-DC7E-42B3-96CD-325A0A586757}" type="slidenum">
              <a:rPr lang="en-GB" smtClean="0"/>
              <a:t>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167475" y="776079"/>
                <a:ext cx="6843010" cy="691062"/>
              </a:xfrm>
            </p:spPr>
            <p:txBody>
              <a:bodyPr>
                <a:noAutofit/>
              </a:bodyPr>
              <a:lstStyle/>
              <a:p>
                <a:r>
                  <a:rPr lang="en-GB" sz="2000" dirty="0" smtClean="0"/>
                  <a:t>V = 7.0 MV, N = </a:t>
                </a:r>
                <a14:m>
                  <m:oMath xmlns:m="http://schemas.openxmlformats.org/officeDocument/2006/math">
                    <m:r>
                      <a:rPr lang="en-US" sz="1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.6</m:t>
                    </m:r>
                    <m:r>
                      <a:rPr lang="en-GB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sz="2000" dirty="0" smtClean="0"/>
                  <a:t> </a:t>
                </a:r>
                <a:r>
                  <a:rPr lang="lt-LT" sz="2000" dirty="0" smtClean="0"/>
                  <a:t>p</a:t>
                </a:r>
                <a:r>
                  <a:rPr lang="en-GB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b="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000" dirty="0" smtClean="0"/>
                  <a:t> = 0.45 eVs, Single RF</a:t>
                </a:r>
                <a:endParaRPr lang="en-GB" sz="2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167475" y="776079"/>
                <a:ext cx="6843010" cy="691062"/>
              </a:xfrm>
              <a:blipFill rotWithShape="0">
                <a:blip r:embed="rId3"/>
                <a:stretch>
                  <a:fillRect l="-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 txBox="1">
            <a:spLocks/>
          </p:cNvSpPr>
          <p:nvPr/>
        </p:nvSpPr>
        <p:spPr>
          <a:xfrm>
            <a:off x="838200" y="204613"/>
            <a:ext cx="9144000" cy="871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Criteria to determine the </a:t>
            </a:r>
            <a:r>
              <a:rPr lang="en-GB" dirty="0" smtClean="0"/>
              <a:t>instability</a:t>
            </a:r>
            <a:r>
              <a:rPr lang="lt-LT" dirty="0" smtClean="0"/>
              <a:t>: RMS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175510" y="2904204"/>
            <a:ext cx="556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, [s]</a:t>
            </a:r>
            <a:endParaRPr lang="en-GB" sz="16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38200" y="6121968"/>
            <a:ext cx="5600700" cy="691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/>
              <a:t>Bunch length obtained using RMS – unstable case</a:t>
            </a:r>
            <a:endParaRPr lang="en-GB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4272194" y="1371600"/>
            <a:ext cx="1109272" cy="208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itle 1"/>
              <p:cNvSpPr txBox="1">
                <a:spLocks/>
              </p:cNvSpPr>
              <p:nvPr/>
            </p:nvSpPr>
            <p:spPr>
              <a:xfrm>
                <a:off x="6588980" y="1579692"/>
                <a:ext cx="5260120" cy="412006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lvl="2" indent="-342900" algn="just">
                  <a:lnSpc>
                    <a:spcPct val="9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GB" sz="2400" dirty="0" smtClean="0">
                    <a:latin typeface="+mj-lt"/>
                  </a:rPr>
                  <a:t>If bunch length </a:t>
                </a:r>
                <a:r>
                  <a:rPr lang="lt-LT" sz="2400" dirty="0" smtClean="0">
                    <a:latin typeface="+mj-lt"/>
                  </a:rPr>
                  <a:t>oscilating </a:t>
                </a:r>
                <a:r>
                  <a:rPr lang="en-GB" sz="2400" dirty="0" smtClean="0">
                    <a:latin typeface="+mj-lt"/>
                  </a:rPr>
                  <a:t>amplitude goes above </a:t>
                </a:r>
                <a:r>
                  <a:rPr lang="en-GB" sz="2400" b="1" dirty="0" smtClean="0">
                    <a:latin typeface="+mj-lt"/>
                  </a:rPr>
                  <a:t>1.5</a:t>
                </a:r>
                <a:r>
                  <a:rPr lang="en-GB" sz="2400" b="1" dirty="0">
                    <a:latin typeface="+mj-lt"/>
                  </a:rPr>
                  <a:t>%</a:t>
                </a:r>
                <a:r>
                  <a:rPr lang="en-GB" sz="2400" dirty="0">
                    <a:latin typeface="+mj-lt"/>
                  </a:rPr>
                  <a:t> of its </a:t>
                </a:r>
                <a:r>
                  <a:rPr lang="en-GB" sz="2400" dirty="0" smtClean="0">
                    <a:latin typeface="+mj-lt"/>
                  </a:rPr>
                  <a:t>average </a:t>
                </a:r>
                <a:r>
                  <a:rPr lang="lt-LT" sz="2400" dirty="0" smtClean="0">
                    <a:latin typeface="+mj-lt"/>
                  </a:rPr>
                  <a:t>at</a:t>
                </a:r>
                <a:r>
                  <a:rPr lang="en-GB" sz="2400" dirty="0" smtClean="0">
                    <a:latin typeface="+mj-lt"/>
                  </a:rPr>
                  <a:t> </a:t>
                </a:r>
                <a:r>
                  <a:rPr lang="en-GB" sz="2400" dirty="0">
                    <a:latin typeface="+mj-lt"/>
                  </a:rPr>
                  <a:t>the </a:t>
                </a:r>
                <a:r>
                  <a:rPr lang="en-GB" sz="2400" dirty="0" smtClean="0">
                    <a:latin typeface="+mj-lt"/>
                  </a:rPr>
                  <a:t>first </a:t>
                </a:r>
                <a:r>
                  <a:rPr lang="en-GB" sz="2400" dirty="0">
                    <a:latin typeface="+mj-lt"/>
                  </a:rPr>
                  <a:t>500 </a:t>
                </a:r>
                <a:r>
                  <a:rPr lang="en-GB" sz="2400" dirty="0" smtClean="0">
                    <a:latin typeface="+mj-lt"/>
                  </a:rPr>
                  <a:t>turns</a:t>
                </a:r>
                <a:r>
                  <a:rPr lang="lt-LT" sz="2400" dirty="0" smtClean="0">
                    <a:latin typeface="+mj-lt"/>
                  </a:rPr>
                  <a:t>.</a:t>
                </a:r>
                <a:r>
                  <a:rPr lang="en-GB" sz="2000" dirty="0"/>
                  <a:t> </a:t>
                </a:r>
                <a:endParaRPr lang="en-GB" sz="2000" dirty="0" smtClean="0"/>
              </a:p>
              <a:p>
                <a:pPr marL="342900" lvl="2" indent="-342900" algn="just">
                  <a:lnSpc>
                    <a:spcPct val="9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GB" sz="2400" b="1" dirty="0">
                            <a:latin typeface="Cambria Math" panose="02040503050406030204" pitchFamily="18" charset="0"/>
                          </a:rPr>
                          <m:t>𝐟</m:t>
                        </m:r>
                      </m:sub>
                    </m:sSub>
                    <m:r>
                      <a:rPr lang="en-GB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GB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GB" sz="2400" b="1" dirty="0"/>
                  <a:t> &gt; </a:t>
                </a:r>
                <a:r>
                  <a:rPr lang="en-GB" sz="2400" b="1" dirty="0" smtClean="0"/>
                  <a:t>2.5%</a:t>
                </a:r>
                <a:r>
                  <a:rPr lang="lt-LT" sz="2400" dirty="0" smtClean="0"/>
                  <a:t>, where: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lt-LT" sz="2400" dirty="0" smtClean="0"/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GB" sz="2400" b="1" dirty="0">
                            <a:latin typeface="Cambria Math" panose="02040503050406030204" pitchFamily="18" charset="0"/>
                          </a:rPr>
                          <m:t>𝐟</m:t>
                        </m:r>
                      </m:sub>
                    </m:sSub>
                  </m:oMath>
                </a14:m>
                <a:r>
                  <a:rPr lang="lt-LT" sz="2400" dirty="0" smtClean="0"/>
                  <a:t> - bunch length average of the </a:t>
                </a:r>
                <a:r>
                  <a:rPr lang="en-GB" sz="2400" dirty="0" smtClean="0"/>
                  <a:t>last </a:t>
                </a:r>
                <a:r>
                  <a:rPr lang="en-GB" sz="2400" dirty="0"/>
                  <a:t>500 </a:t>
                </a:r>
                <a:r>
                  <a:rPr lang="en-GB" sz="2400" dirty="0" smtClean="0"/>
                  <a:t>turns</a:t>
                </a:r>
                <a:endParaRPr lang="lt-LT" sz="2400" dirty="0" smtClean="0"/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GB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lt-LT" sz="2400" dirty="0" smtClean="0"/>
                  <a:t> </a:t>
                </a:r>
                <a:r>
                  <a:rPr lang="lt-LT" sz="2400" dirty="0"/>
                  <a:t>- bunch length average of the </a:t>
                </a:r>
                <a:r>
                  <a:rPr lang="en-GB" sz="2400" dirty="0" smtClean="0"/>
                  <a:t>first </a:t>
                </a:r>
                <a:r>
                  <a:rPr lang="en-GB" sz="2400" dirty="0"/>
                  <a:t>500 </a:t>
                </a:r>
                <a:r>
                  <a:rPr lang="en-GB" sz="2400" dirty="0" smtClean="0"/>
                  <a:t>turns</a:t>
                </a:r>
              </a:p>
              <a:p>
                <a:pPr algn="just"/>
                <a:r>
                  <a:rPr lang="en-GB" sz="2400" dirty="0" smtClean="0">
                    <a:ea typeface="Cambria Math" panose="02040503050406030204" pitchFamily="18" charset="0"/>
                  </a:rPr>
                  <a:t>     </a:t>
                </a:r>
                <a:endParaRPr lang="en-GB" sz="2000" dirty="0"/>
              </a:p>
            </p:txBody>
          </p:sp>
        </mc:Choice>
        <mc:Fallback xmlns="">
          <p:sp>
            <p:nvSpPr>
              <p:cNvPr id="1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980" y="1579692"/>
                <a:ext cx="5260120" cy="4120068"/>
              </a:xfrm>
              <a:prstGeom prst="rect">
                <a:avLst/>
              </a:prstGeom>
              <a:blipFill rotWithShape="0">
                <a:blip r:embed="rId4"/>
                <a:stretch>
                  <a:fillRect l="-1854" t="-2071" r="-1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698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E720-DC7E-42B3-96CD-325A0A586757}" type="slidenum">
              <a:rPr lang="en-GB" smtClean="0"/>
              <a:t>5</a:t>
            </a:fld>
            <a:endParaRPr lang="en-GB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" y="1142436"/>
            <a:ext cx="6951884" cy="52139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167475" y="776079"/>
                <a:ext cx="6843010" cy="691062"/>
              </a:xfrm>
            </p:spPr>
            <p:txBody>
              <a:bodyPr>
                <a:noAutofit/>
              </a:bodyPr>
              <a:lstStyle/>
              <a:p>
                <a:r>
                  <a:rPr lang="en-GB" sz="2000" dirty="0"/>
                  <a:t>V = 7.0 MV, N = </a:t>
                </a:r>
                <a14:m>
                  <m:oMath xmlns:m="http://schemas.openxmlformats.org/officeDocument/2006/math">
                    <m:r>
                      <a:rPr lang="en-US" sz="1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.6</m:t>
                    </m:r>
                    <m:r>
                      <a:rPr lang="en-GB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  <a:r>
                  <a:rPr lang="lt-LT" sz="2000" dirty="0"/>
                  <a:t>p</a:t>
                </a:r>
                <a:r>
                  <a:rPr lang="en-GB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000" dirty="0"/>
                  <a:t> = 0.45 eVs, Single RF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167475" y="776079"/>
                <a:ext cx="6843010" cy="691062"/>
              </a:xfrm>
              <a:blipFill rotWithShape="0">
                <a:blip r:embed="rId3"/>
                <a:stretch>
                  <a:fillRect l="-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 txBox="1">
            <a:spLocks/>
          </p:cNvSpPr>
          <p:nvPr/>
        </p:nvSpPr>
        <p:spPr>
          <a:xfrm>
            <a:off x="838200" y="204613"/>
            <a:ext cx="9144000" cy="871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Criteria to determine the </a:t>
            </a:r>
            <a:r>
              <a:rPr lang="en-GB" dirty="0" smtClean="0"/>
              <a:t>instability</a:t>
            </a:r>
            <a:r>
              <a:rPr lang="lt-LT" dirty="0" smtClean="0"/>
              <a:t>: FWHM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100701" y="2831104"/>
            <a:ext cx="710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, [s]</a:t>
            </a:r>
            <a:endParaRPr lang="en-GB" sz="16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38200" y="6297553"/>
            <a:ext cx="5750780" cy="2507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/>
              <a:t>Bunch length </a:t>
            </a:r>
            <a:r>
              <a:rPr lang="en-GB" sz="2000" b="1" dirty="0" smtClean="0"/>
              <a:t>obtained using FWHM– </a:t>
            </a:r>
            <a:r>
              <a:rPr lang="en-GB" sz="2000" b="1" dirty="0"/>
              <a:t>unstable </a:t>
            </a:r>
            <a:r>
              <a:rPr lang="en-GB" sz="2000" b="1" dirty="0" smtClean="0"/>
              <a:t>case</a:t>
            </a:r>
            <a:endParaRPr lang="en-GB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4092315" y="1467141"/>
            <a:ext cx="1109272" cy="131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itle 1"/>
              <p:cNvSpPr txBox="1">
                <a:spLocks/>
              </p:cNvSpPr>
              <p:nvPr/>
            </p:nvSpPr>
            <p:spPr>
              <a:xfrm>
                <a:off x="6588980" y="1579692"/>
                <a:ext cx="5260120" cy="412006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lvl="2" indent="-342900" algn="just">
                  <a:lnSpc>
                    <a:spcPct val="9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GB" sz="2400" dirty="0">
                    <a:latin typeface="+mj-lt"/>
                  </a:rPr>
                  <a:t>If bunch length </a:t>
                </a:r>
                <a:r>
                  <a:rPr lang="lt-LT" sz="2400" dirty="0">
                    <a:latin typeface="+mj-lt"/>
                  </a:rPr>
                  <a:t>oscilating </a:t>
                </a:r>
                <a:r>
                  <a:rPr lang="en-GB" sz="2400" dirty="0">
                    <a:latin typeface="+mj-lt"/>
                  </a:rPr>
                  <a:t>amplitude goes above </a:t>
                </a:r>
                <a:r>
                  <a:rPr lang="en-GB" sz="2400" dirty="0" smtClean="0">
                    <a:latin typeface="+mj-lt"/>
                  </a:rPr>
                  <a:t>5</a:t>
                </a:r>
                <a:r>
                  <a:rPr lang="en-GB" sz="2400" dirty="0">
                    <a:latin typeface="+mj-lt"/>
                  </a:rPr>
                  <a:t>% of its mean </a:t>
                </a:r>
                <a:r>
                  <a:rPr lang="lt-LT" sz="2400" dirty="0">
                    <a:latin typeface="+mj-lt"/>
                  </a:rPr>
                  <a:t>at</a:t>
                </a:r>
                <a:r>
                  <a:rPr lang="en-GB" sz="2400" dirty="0">
                    <a:latin typeface="+mj-lt"/>
                  </a:rPr>
                  <a:t> the first 500 turns</a:t>
                </a:r>
                <a:r>
                  <a:rPr lang="lt-LT" sz="2400" dirty="0">
                    <a:latin typeface="+mj-lt"/>
                  </a:rPr>
                  <a:t>.</a:t>
                </a:r>
                <a:r>
                  <a:rPr lang="en-GB" sz="2000" dirty="0"/>
                  <a:t> </a:t>
                </a:r>
              </a:p>
              <a:p>
                <a:pPr marL="342900" lvl="2" indent="-342900" algn="just">
                  <a:lnSpc>
                    <a:spcPct val="9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If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GB" sz="2400" b="1" dirty="0"/>
                  <a:t> &gt; </a:t>
                </a:r>
                <a:r>
                  <a:rPr lang="en-GB" sz="2400" b="1" dirty="0" smtClean="0"/>
                  <a:t>0.07</a:t>
                </a:r>
                <a:r>
                  <a:rPr lang="lt-LT" sz="2400" b="1" dirty="0" smtClean="0"/>
                  <a:t> </a:t>
                </a:r>
                <a:r>
                  <a:rPr lang="lt-LT" sz="2400" dirty="0" smtClean="0"/>
                  <a:t>in </a:t>
                </a:r>
                <a:r>
                  <a:rPr lang="en-GB" sz="2400" dirty="0" smtClean="0"/>
                  <a:t>any </a:t>
                </a:r>
                <a:r>
                  <a:rPr lang="en-GB" sz="2400" dirty="0"/>
                  <a:t>point of the </a:t>
                </a:r>
                <a:r>
                  <a:rPr lang="en-GB" sz="2400" dirty="0" smtClean="0"/>
                  <a:t>simulation</a:t>
                </a:r>
                <a:r>
                  <a:rPr lang="lt-LT" sz="2400" dirty="0" smtClean="0"/>
                  <a:t>, where: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lt-LT" sz="2400" dirty="0" smtClean="0"/>
              </a:p>
              <a:p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lt-LT" sz="2400" dirty="0" smtClean="0"/>
                  <a:t>- </a:t>
                </a:r>
                <a:r>
                  <a:rPr lang="en-GB" sz="2400" dirty="0" smtClean="0"/>
                  <a:t>bunch length </a:t>
                </a:r>
                <a:r>
                  <a:rPr lang="en-GB" sz="2400" dirty="0"/>
                  <a:t>peak to peak </a:t>
                </a:r>
                <a:r>
                  <a:rPr lang="lt-LT" sz="2400" dirty="0" smtClean="0"/>
                  <a:t>oscilating </a:t>
                </a:r>
                <a:r>
                  <a:rPr lang="en-GB" sz="2400" dirty="0" smtClean="0"/>
                  <a:t>amplitude</a:t>
                </a:r>
                <a:endParaRPr lang="en-GB" sz="2000" dirty="0"/>
              </a:p>
            </p:txBody>
          </p:sp>
        </mc:Choice>
        <mc:Fallback xmlns="">
          <p:sp>
            <p:nvSpPr>
              <p:cNvPr id="1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980" y="1579692"/>
                <a:ext cx="5260120" cy="4120068"/>
              </a:xfrm>
              <a:prstGeom prst="rect">
                <a:avLst/>
              </a:prstGeom>
              <a:blipFill rotWithShape="0">
                <a:blip r:embed="rId4"/>
                <a:stretch>
                  <a:fillRect l="-1854" t="-2071" r="-1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982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/>
              <p:cNvSpPr>
                <a:spLocks noGrp="1"/>
              </p:cNvSpPr>
              <p:nvPr>
                <p:ph type="title"/>
              </p:nvPr>
            </p:nvSpPr>
            <p:spPr>
              <a:xfrm>
                <a:off x="829962" y="142472"/>
                <a:ext cx="10515600" cy="489314"/>
              </a:xfrm>
            </p:spPr>
            <p:txBody>
              <a:bodyPr>
                <a:noAutofit/>
              </a:bodyPr>
              <a:lstStyle/>
              <a:p>
                <a:r>
                  <a:rPr lang="en-GB" sz="3200" dirty="0" smtClean="0"/>
                  <a:t>Single </a:t>
                </a:r>
                <a:r>
                  <a:rPr lang="en-GB" sz="3200" dirty="0"/>
                  <a:t>RF </a:t>
                </a:r>
                <a:r>
                  <a:rPr lang="en-GB" sz="3200" dirty="0" smtClean="0"/>
                  <a:t>stability maps,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32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en-GB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1.5, V = 7 MV</a:t>
                </a:r>
                <a:endParaRPr lang="en-GB" sz="3200" dirty="0"/>
              </a:p>
            </p:txBody>
          </p:sp>
        </mc:Choice>
        <mc:Fallback xmlns="">
          <p:sp>
            <p:nvSpPr>
              <p:cNvPr id="8" name="Tit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29962" y="142472"/>
                <a:ext cx="10515600" cy="489314"/>
              </a:xfrm>
              <a:blipFill rotWithShape="0">
                <a:blip r:embed="rId2"/>
                <a:stretch>
                  <a:fillRect l="-1449" t="-28395" b="-45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290" y="694512"/>
            <a:ext cx="5689546" cy="426716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E720-DC7E-42B3-96CD-325A0A586757}" type="slidenum">
              <a:rPr lang="en-GB" smtClean="0"/>
              <a:t>6</a:t>
            </a:fld>
            <a:endParaRPr lang="en-GB"/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6" y="694511"/>
            <a:ext cx="5655717" cy="424178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23498" y="4623117"/>
                <a:ext cx="9525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600" b="0" i="1" dirty="0"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r>
                        <a:rPr lang="en-GB" sz="16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GB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98" y="4623117"/>
                <a:ext cx="952500" cy="338554"/>
              </a:xfrm>
              <a:prstGeom prst="rect">
                <a:avLst/>
              </a:prstGeom>
              <a:blipFill rotWithShape="0">
                <a:blip r:embed="rId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96438" y="4678440"/>
                <a:ext cx="19050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𝑐𝑎𝑙𝑐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𝑒𝑉𝑠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438" y="4678440"/>
                <a:ext cx="1905000" cy="338554"/>
              </a:xfrm>
              <a:prstGeom prst="rect">
                <a:avLst/>
              </a:prstGeom>
              <a:blipFill rotWithShape="0"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21530" y="4678440"/>
                <a:ext cx="19050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𝑐𝑎𝑙𝑐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𝑒𝑉𝑠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530" y="4678440"/>
                <a:ext cx="1905000" cy="338554"/>
              </a:xfrm>
              <a:prstGeom prst="rect">
                <a:avLst/>
              </a:prstGeom>
              <a:blipFill rotWithShape="0"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 rot="16200000">
                <a:off x="-479271" y="2814133"/>
                <a:ext cx="19050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479271" y="2814133"/>
                <a:ext cx="1905000" cy="338554"/>
              </a:xfrm>
              <a:prstGeom prst="rect">
                <a:avLst/>
              </a:prstGeom>
              <a:blipFill rotWithShape="0">
                <a:blip r:embed="rId8"/>
                <a:stretch>
                  <a:fillRect r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 rot="16200000">
                <a:off x="5363560" y="2814133"/>
                <a:ext cx="19050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363560" y="2814133"/>
                <a:ext cx="1905000" cy="338554"/>
              </a:xfrm>
              <a:prstGeom prst="rect">
                <a:avLst/>
              </a:prstGeom>
              <a:blipFill rotWithShape="0">
                <a:blip r:embed="rId9"/>
                <a:stretch>
                  <a:fillRect r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188995" y="4678440"/>
                <a:ext cx="9525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sz="1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GB" sz="1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GB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8995" y="4678440"/>
                <a:ext cx="952500" cy="338554"/>
              </a:xfrm>
              <a:prstGeom prst="rect">
                <a:avLst/>
              </a:prstGeom>
              <a:blipFill rotWithShape="0">
                <a:blip r:embed="rId10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838200" y="639385"/>
            <a:ext cx="4288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Bunch length defined by RMS</a:t>
            </a:r>
            <a:endParaRPr lang="en-GB" b="1" dirty="0"/>
          </a:p>
        </p:txBody>
      </p:sp>
      <p:sp>
        <p:nvSpPr>
          <p:cNvPr id="16" name="Rectangle 15"/>
          <p:cNvSpPr/>
          <p:nvPr/>
        </p:nvSpPr>
        <p:spPr>
          <a:xfrm>
            <a:off x="6630228" y="639384"/>
            <a:ext cx="4288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Bunch length defined by FWHM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1"/>
              <p:cNvSpPr txBox="1">
                <a:spLocks/>
              </p:cNvSpPr>
              <p:nvPr/>
            </p:nvSpPr>
            <p:spPr>
              <a:xfrm>
                <a:off x="187176" y="4991425"/>
                <a:ext cx="11166624" cy="173005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lvl="2" indent="-342900" algn="just">
                  <a:lnSpc>
                    <a:spcPct val="9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GB" sz="2400" dirty="0" smtClean="0">
                    <a:latin typeface="+mj-lt"/>
                  </a:rPr>
                  <a:t>Slightly different results depending on bunch length definition used</a:t>
                </a:r>
                <a:r>
                  <a:rPr lang="en-GB" sz="2400" dirty="0">
                    <a:latin typeface="+mj-lt"/>
                  </a:rPr>
                  <a:t> </a:t>
                </a:r>
                <a:r>
                  <a:rPr lang="en-GB" sz="2000" dirty="0" smtClean="0"/>
                  <a:t> </a:t>
                </a:r>
                <a:endParaRPr lang="en-GB" sz="2400" dirty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For RMS we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400" b="0" i="1" dirty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GB" sz="2400" b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400" dirty="0" smtClean="0"/>
                  <a:t> for FWHM</a:t>
                </a:r>
                <a:endParaRPr lang="en-GB" sz="2000" u="sng" dirty="0" smtClean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Stability islands are clearly present for lower emittances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Stability islands appear </a:t>
                </a:r>
                <a:r>
                  <a:rPr lang="en-GB" sz="2400" dirty="0"/>
                  <a:t>only </a:t>
                </a:r>
                <a:r>
                  <a:rPr lang="en-GB" sz="2400" dirty="0" smtClean="0"/>
                  <a:t>in single RF case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Note: Ramp should be taken into account for stability islands</a:t>
                </a:r>
                <a:endParaRPr lang="en-GB" sz="2400" dirty="0"/>
              </a:p>
            </p:txBody>
          </p:sp>
        </mc:Choice>
        <mc:Fallback xmlns="">
          <p:sp>
            <p:nvSpPr>
              <p:cNvPr id="1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76" y="4991425"/>
                <a:ext cx="11166624" cy="1730050"/>
              </a:xfrm>
              <a:prstGeom prst="rect">
                <a:avLst/>
              </a:prstGeom>
              <a:blipFill rotWithShape="0">
                <a:blip r:embed="rId11"/>
                <a:stretch>
                  <a:fillRect l="-764" t="-4930" b="-98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87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0" y="1420510"/>
            <a:ext cx="4149644" cy="311223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173" y="1420509"/>
            <a:ext cx="4149643" cy="311223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E720-DC7E-42B3-96CD-325A0A586757}" type="slidenum">
              <a:rPr lang="en-GB" smtClean="0"/>
              <a:t>7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55767" y="380652"/>
            <a:ext cx="105568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Single RF synchrotron frequency distribution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91" y="1420509"/>
            <a:ext cx="4149643" cy="31122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44743" y="1205551"/>
                <a:ext cx="313811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 smtClean="0"/>
                  <a:t>0.35</a:t>
                </a:r>
                <a:r>
                  <a:rPr lang="lt-LT" dirty="0" smtClean="0"/>
                  <a:t> </a:t>
                </a:r>
                <a:r>
                  <a:rPr lang="en-GB" dirty="0" smtClean="0"/>
                  <a:t>eVs – </a:t>
                </a:r>
                <a:r>
                  <a:rPr lang="en-GB" u="sng" dirty="0" smtClean="0"/>
                  <a:t>stability island</a:t>
                </a:r>
                <a:endParaRPr lang="en-GB" u="sng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43" y="1205551"/>
                <a:ext cx="3138119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91151" y="834934"/>
                <a:ext cx="39173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smtClean="0"/>
                  <a:t>V = 7.0</a:t>
                </a:r>
                <a:r>
                  <a:rPr lang="lt-LT" dirty="0" smtClean="0"/>
                  <a:t> </a:t>
                </a:r>
                <a:r>
                  <a:rPr lang="en-GB" dirty="0" smtClean="0"/>
                  <a:t>MV ; N </a:t>
                </a:r>
                <a14:m>
                  <m:oMath xmlns:m="http://schemas.openxmlformats.org/officeDocument/2006/math">
                    <m:r>
                      <a:rPr lang="en-GB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lt-LT" dirty="0" smtClean="0"/>
                  <a:t>p</a:t>
                </a:r>
                <a:r>
                  <a:rPr lang="en-GB" dirty="0" smtClean="0"/>
                  <a:t>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1.5 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51" y="834934"/>
                <a:ext cx="3917354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400" t="-983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444405" y="1205551"/>
                <a:ext cx="293918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 smtClean="0"/>
                  <a:t> 0.50</a:t>
                </a:r>
                <a:r>
                  <a:rPr lang="lt-LT" dirty="0" smtClean="0"/>
                  <a:t> </a:t>
                </a:r>
                <a:r>
                  <a:rPr lang="en-GB" dirty="0" smtClean="0"/>
                  <a:t>eVs – </a:t>
                </a:r>
                <a:r>
                  <a:rPr lang="en-GB" u="sng" dirty="0" smtClean="0"/>
                  <a:t>unstable case</a:t>
                </a:r>
                <a:endParaRPr lang="en-GB" u="sng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405" y="1205551"/>
                <a:ext cx="2939181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10000" r="-186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112963" y="1205551"/>
                <a:ext cx="214730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 smtClean="0"/>
                  <a:t> 0.70</a:t>
                </a:r>
                <a:r>
                  <a:rPr lang="lt-LT" dirty="0" smtClean="0"/>
                  <a:t> </a:t>
                </a:r>
                <a:r>
                  <a:rPr lang="en-GB" dirty="0" smtClean="0"/>
                  <a:t>eVs</a:t>
                </a:r>
                <a:endParaRPr lang="en-GB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2963" y="1205551"/>
                <a:ext cx="2147304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/>
              <p:cNvSpPr txBox="1">
                <a:spLocks/>
              </p:cNvSpPr>
              <p:nvPr/>
            </p:nvSpPr>
            <p:spPr>
              <a:xfrm>
                <a:off x="187046" y="4621427"/>
                <a:ext cx="11303914" cy="210004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lvl="2" indent="-342900" algn="just">
                  <a:lnSpc>
                    <a:spcPct val="9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GB" sz="2400" dirty="0" smtClean="0">
                    <a:latin typeface="+mj-lt"/>
                  </a:rPr>
                  <a:t>Blue line in these plots represent synchrotron frequency distribution without intensity effects, green line – with intensity effects.</a:t>
                </a:r>
              </a:p>
              <a:p>
                <a:pPr marL="342900" lvl="2" indent="-342900" algn="just">
                  <a:lnSpc>
                    <a:spcPct val="9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GB" sz="2400" dirty="0" smtClean="0">
                    <a:latin typeface="+mj-lt"/>
                  </a:rPr>
                  <a:t>For the unstable case </a:t>
                </a:r>
                <a:r>
                  <a:rPr lang="en-GB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smtClean="0">
                    <a:latin typeface="+mj-lt"/>
                  </a:rPr>
                  <a:t>0.50</a:t>
                </a:r>
                <a:r>
                  <a:rPr lang="lt-LT" sz="2400" dirty="0" smtClean="0">
                    <a:latin typeface="+mj-lt"/>
                  </a:rPr>
                  <a:t> </a:t>
                </a:r>
                <a:r>
                  <a:rPr lang="en-GB" sz="2400" dirty="0">
                    <a:latin typeface="+mj-lt"/>
                  </a:rPr>
                  <a:t>eVs</a:t>
                </a:r>
                <a:r>
                  <a:rPr lang="en-GB" sz="2400" dirty="0"/>
                  <a:t>) </a:t>
                </a:r>
                <a:r>
                  <a:rPr lang="en-GB" sz="2400" dirty="0" smtClean="0">
                    <a:latin typeface="+mj-lt"/>
                  </a:rPr>
                  <a:t>we see that synchrotron frequency distribution is very small – most of the particles have </a:t>
                </a:r>
                <a:r>
                  <a:rPr lang="en-GB" sz="2400" dirty="0">
                    <a:latin typeface="+mj-lt"/>
                  </a:rPr>
                  <a:t>similar synchrotron </a:t>
                </a:r>
                <a:r>
                  <a:rPr lang="en-GB" sz="2400" dirty="0" smtClean="0">
                    <a:latin typeface="+mj-lt"/>
                  </a:rPr>
                  <a:t>frequency.</a:t>
                </a:r>
              </a:p>
              <a:p>
                <a:pPr marL="342900" lvl="2" indent="-342900" algn="just">
                  <a:lnSpc>
                    <a:spcPct val="9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GB" sz="2400" dirty="0" smtClean="0">
                    <a:latin typeface="+mj-lt"/>
                  </a:rPr>
                  <a:t>For the input emittance of stability island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smtClean="0">
                    <a:latin typeface="+mj-lt"/>
                  </a:rPr>
                  <a:t>0.35</a:t>
                </a:r>
                <a:r>
                  <a:rPr lang="lt-LT" sz="2400" dirty="0" smtClean="0">
                    <a:latin typeface="+mj-lt"/>
                  </a:rPr>
                  <a:t> </a:t>
                </a:r>
                <a:r>
                  <a:rPr lang="en-GB" sz="2400" dirty="0" smtClean="0">
                    <a:latin typeface="+mj-lt"/>
                  </a:rPr>
                  <a:t>eVs</a:t>
                </a:r>
                <a:r>
                  <a:rPr lang="en-GB" sz="2400" dirty="0">
                    <a:latin typeface="+mj-lt"/>
                  </a:rPr>
                  <a:t>) synchrotron </a:t>
                </a:r>
                <a:r>
                  <a:rPr lang="en-GB" sz="2400" dirty="0" smtClean="0">
                    <a:latin typeface="+mj-lt"/>
                  </a:rPr>
                  <a:t>frequency distribution is  </a:t>
                </a:r>
                <a:r>
                  <a:rPr lang="lt-LT" sz="2400" dirty="0" smtClean="0">
                    <a:latin typeface="+mj-lt"/>
                  </a:rPr>
                  <a:t>increased due induced voltage.</a:t>
                </a:r>
                <a:endParaRPr lang="en-GB" sz="2000" dirty="0"/>
              </a:p>
            </p:txBody>
          </p:sp>
        </mc:Choice>
        <mc:Fallback>
          <p:sp>
            <p:nvSpPr>
              <p:cNvPr id="1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46" y="4621427"/>
                <a:ext cx="11303914" cy="2100048"/>
              </a:xfrm>
              <a:prstGeom prst="rect">
                <a:avLst/>
              </a:prstGeom>
              <a:blipFill rotWithShape="0">
                <a:blip r:embed="rId10"/>
                <a:stretch>
                  <a:fillRect l="-755" t="-4058" r="-809" b="-49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171542" y="4363464"/>
                <a:ext cx="19050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𝐻𝑧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42" y="4363464"/>
                <a:ext cx="1905000" cy="338554"/>
              </a:xfrm>
              <a:prstGeom prst="rect">
                <a:avLst/>
              </a:prstGeom>
              <a:blipFill rotWithShape="0">
                <a:blip r:embed="rId11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072427" y="4363464"/>
                <a:ext cx="19050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𝐻𝑧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427" y="4363464"/>
                <a:ext cx="1905000" cy="338554"/>
              </a:xfrm>
              <a:prstGeom prst="rect">
                <a:avLst/>
              </a:prstGeom>
              <a:blipFill rotWithShape="0">
                <a:blip r:embed="rId12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8973312" y="4388741"/>
                <a:ext cx="19050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𝐻𝑧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3312" y="4388741"/>
                <a:ext cx="1905000" cy="338554"/>
              </a:xfrm>
              <a:prstGeom prst="rect">
                <a:avLst/>
              </a:prstGeom>
              <a:blipFill rotWithShape="0">
                <a:blip r:embed="rId13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10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16280" y="205105"/>
            <a:ext cx="10637520" cy="998855"/>
          </a:xfrm>
        </p:spPr>
        <p:txBody>
          <a:bodyPr>
            <a:noAutofit/>
          </a:bodyPr>
          <a:lstStyle/>
          <a:p>
            <a:r>
              <a:rPr lang="lt-LT" sz="4000" dirty="0" smtClean="0"/>
              <a:t>S</a:t>
            </a:r>
            <a:r>
              <a:rPr lang="en-GB" sz="4000" dirty="0" smtClean="0"/>
              <a:t>ingle </a:t>
            </a:r>
            <a:r>
              <a:rPr lang="en-GB" sz="4000" dirty="0"/>
              <a:t>RF </a:t>
            </a:r>
            <a:r>
              <a:rPr lang="en-GB" sz="4000" dirty="0" smtClean="0"/>
              <a:t>stability thresholds for different bunch distributions</a:t>
            </a:r>
            <a:endParaRPr lang="en-GB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642" y="1447190"/>
            <a:ext cx="4289101" cy="3200742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E720-DC7E-42B3-96CD-325A0A586757}" type="slidenum">
              <a:rPr lang="en-GB" smtClean="0"/>
              <a:t>8</a:t>
            </a:fld>
            <a:endParaRPr lang="en-GB"/>
          </a:p>
        </p:txBody>
      </p:sp>
      <p:pic>
        <p:nvPicPr>
          <p:cNvPr id="9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325" y="1454810"/>
            <a:ext cx="4289102" cy="3200743"/>
          </a:xfr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46768"/>
            <a:ext cx="4310654" cy="32168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85017" y="1270144"/>
                <a:ext cx="9287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1.0</a:t>
                </a:r>
                <a:endParaRPr lang="en-GB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017" y="1270144"/>
                <a:ext cx="928768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8197" r="-130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5647396" y="1270144"/>
                <a:ext cx="101315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𝛍</m:t>
                    </m:r>
                    <m:r>
                      <a:rPr lang="en-GB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 smtClean="0"/>
                  <a:t> 1.5</a:t>
                </a:r>
                <a:endParaRPr lang="en-GB" b="1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396" y="1270144"/>
                <a:ext cx="1013150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605484" y="1294899"/>
                <a:ext cx="103888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 smtClean="0"/>
                  <a:t> 2</a:t>
                </a:r>
                <a:r>
                  <a:rPr lang="en-US" dirty="0" smtClean="0"/>
                  <a:t>.5</a:t>
                </a:r>
                <a:endParaRPr lang="en-GB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484" y="1294899"/>
                <a:ext cx="1038884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 rot="16200000">
                <a:off x="-728313" y="2825094"/>
                <a:ext cx="19050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728313" y="2825094"/>
                <a:ext cx="1905000" cy="307777"/>
              </a:xfrm>
              <a:prstGeom prst="rect">
                <a:avLst/>
              </a:prstGeom>
              <a:blipFill rotWithShape="0">
                <a:blip r:embed="rId8"/>
                <a:stretch>
                  <a:fillRect r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 rot="16200000">
                <a:off x="3255863" y="2825093"/>
                <a:ext cx="19050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255863" y="2825093"/>
                <a:ext cx="1905000" cy="307777"/>
              </a:xfrm>
              <a:prstGeom prst="rect">
                <a:avLst/>
              </a:prstGeom>
              <a:blipFill rotWithShape="0">
                <a:blip r:embed="rId9"/>
                <a:stretch>
                  <a:fillRect r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 rot="16200000">
                <a:off x="7202832" y="2825094"/>
                <a:ext cx="19050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202832" y="2825094"/>
                <a:ext cx="1905000" cy="307777"/>
              </a:xfrm>
              <a:prstGeom prst="rect">
                <a:avLst/>
              </a:prstGeom>
              <a:blipFill rotWithShape="0">
                <a:blip r:embed="rId8"/>
                <a:stretch>
                  <a:fillRect r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04015" y="4467693"/>
                <a:ext cx="19050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𝑐𝑎𝑙𝑐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𝑒𝑉𝑠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015" y="4467693"/>
                <a:ext cx="1905000" cy="307777"/>
              </a:xfrm>
              <a:prstGeom prst="rect">
                <a:avLst/>
              </a:prstGeom>
              <a:blipFill rotWithShape="0"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241285" y="4467692"/>
                <a:ext cx="19050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𝑐𝑎𝑙𝑐</m:t>
                          </m:r>
                        </m:sub>
                      </m:sSub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𝑒𝑉𝑠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285" y="4467692"/>
                <a:ext cx="1905000" cy="307777"/>
              </a:xfrm>
              <a:prstGeom prst="rect">
                <a:avLst/>
              </a:prstGeom>
              <a:blipFill rotWithShape="0"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201320" y="4467691"/>
                <a:ext cx="19050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𝑐𝑎𝑙𝑐</m:t>
                          </m:r>
                        </m:sub>
                      </m:sSub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𝑒𝑉𝑠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1320" y="4467691"/>
                <a:ext cx="1905000" cy="307777"/>
              </a:xfrm>
              <a:prstGeom prst="rect">
                <a:avLst/>
              </a:prstGeom>
              <a:blipFill rotWithShape="0"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itle 1"/>
              <p:cNvSpPr txBox="1">
                <a:spLocks/>
              </p:cNvSpPr>
              <p:nvPr/>
            </p:nvSpPr>
            <p:spPr>
              <a:xfrm>
                <a:off x="187046" y="4914444"/>
                <a:ext cx="11665320" cy="173019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lvl="2" indent="-342900" algn="just">
                  <a:lnSpc>
                    <a:spcPct val="9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GB" sz="2400" dirty="0" smtClean="0">
                    <a:latin typeface="+mj-lt"/>
                  </a:rPr>
                  <a:t>Different bunch distributions give similar results </a:t>
                </a:r>
                <a:r>
                  <a:rPr lang="en-GB" sz="2400" dirty="0">
                    <a:latin typeface="+mj-lt"/>
                  </a:rPr>
                  <a:t>with small </a:t>
                </a:r>
                <a:r>
                  <a:rPr lang="en-GB" sz="2400" dirty="0" smtClean="0">
                    <a:latin typeface="+mj-lt"/>
                  </a:rPr>
                  <a:t>discrepancies</a:t>
                </a:r>
              </a:p>
              <a:p>
                <a:pPr marL="342900" lvl="2" indent="-342900" algn="just">
                  <a:lnSpc>
                    <a:spcPct val="9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lt-LT" sz="2400" dirty="0" smtClean="0">
                    <a:latin typeface="+mj-lt"/>
                  </a:rPr>
                  <a:t>T</a:t>
                </a:r>
                <a:r>
                  <a:rPr lang="en-GB" sz="2400" dirty="0" smtClean="0">
                    <a:latin typeface="+mj-lt"/>
                  </a:rPr>
                  <a:t>he bunch </a:t>
                </a:r>
                <a:r>
                  <a:rPr lang="lt-LT" sz="2400" dirty="0" smtClean="0">
                    <a:latin typeface="+mj-lt"/>
                  </a:rPr>
                  <a:t>is more </a:t>
                </a:r>
                <a:r>
                  <a:rPr lang="en-GB" sz="2400" dirty="0" smtClean="0">
                    <a:latin typeface="+mj-lt"/>
                  </a:rPr>
                  <a:t>unstable</a:t>
                </a:r>
                <a:r>
                  <a:rPr lang="lt-LT" sz="2400" dirty="0" smtClean="0">
                    <a:latin typeface="+mj-lt"/>
                  </a:rPr>
                  <a:t> for </a:t>
                </a:r>
                <a:r>
                  <a:rPr lang="en-US" sz="2400" dirty="0" smtClean="0">
                    <a:latin typeface="+mj-lt"/>
                  </a:rPr>
                  <a:t>higher</a:t>
                </a:r>
                <a:r>
                  <a:rPr lang="lt-LT" sz="2400" dirty="0" smtClean="0">
                    <a:latin typeface="+mj-lt"/>
                  </a:rPr>
                  <a:t> </a:t>
                </a:r>
                <a:r>
                  <a:rPr lang="en-US" sz="2400" dirty="0" smtClean="0">
                    <a:latin typeface="+mj-lt"/>
                  </a:rPr>
                  <a:t>μ </a:t>
                </a:r>
                <a:endParaRPr lang="lt-LT" sz="2400" dirty="0" smtClean="0">
                  <a:latin typeface="+mj-lt"/>
                </a:endParaRPr>
              </a:p>
              <a:p>
                <a:pPr marL="342900" lvl="2" indent="-342900" algn="just">
                  <a:lnSpc>
                    <a:spcPct val="9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smtClean="0">
                    <a:latin typeface="+mj-lt"/>
                  </a:rPr>
                  <a:t>1.5</a:t>
                </a:r>
                <a:r>
                  <a:rPr lang="lt-LT" sz="2400" dirty="0" smtClean="0">
                    <a:latin typeface="+mj-lt"/>
                  </a:rPr>
                  <a:t> will be used in following slides as an example, since this value is closest to one </a:t>
                </a:r>
                <a:r>
                  <a:rPr lang="en-GB" sz="2400" dirty="0" smtClean="0">
                    <a:latin typeface="+mj-lt"/>
                  </a:rPr>
                  <a:t>found </a:t>
                </a:r>
                <a:r>
                  <a:rPr lang="lt-LT" sz="2400" dirty="0" smtClean="0">
                    <a:latin typeface="+mj-lt"/>
                  </a:rPr>
                  <a:t>in </a:t>
                </a:r>
                <a:r>
                  <a:rPr lang="lt-LT" sz="2400" dirty="0" smtClean="0">
                    <a:latin typeface="+mj-lt"/>
                  </a:rPr>
                  <a:t>meassurements</a:t>
                </a:r>
                <a:endParaRPr lang="en-GB" sz="2400" dirty="0">
                  <a:latin typeface="+mj-lt"/>
                </a:endParaRPr>
              </a:p>
              <a:p>
                <a:pPr marL="342900" lvl="2" indent="-342900" algn="just">
                  <a:lnSpc>
                    <a:spcPct val="9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endParaRPr lang="en-GB" sz="2000" dirty="0"/>
              </a:p>
            </p:txBody>
          </p:sp>
        </mc:Choice>
        <mc:Fallback>
          <p:sp>
            <p:nvSpPr>
              <p:cNvPr id="20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46" y="4914444"/>
                <a:ext cx="11665320" cy="1730196"/>
              </a:xfrm>
              <a:prstGeom prst="rect">
                <a:avLst/>
              </a:prstGeom>
              <a:blipFill rotWithShape="0">
                <a:blip r:embed="rId12"/>
                <a:stretch>
                  <a:fillRect l="-732" t="-4930" r="-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29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5257" y="55602"/>
            <a:ext cx="10515600" cy="642723"/>
          </a:xfrm>
        </p:spPr>
        <p:txBody>
          <a:bodyPr>
            <a:normAutofit/>
          </a:bodyPr>
          <a:lstStyle/>
          <a:p>
            <a:r>
              <a:rPr lang="lt-LT" sz="3200" dirty="0" smtClean="0"/>
              <a:t>The </a:t>
            </a:r>
            <a:r>
              <a:rPr lang="en-GB" sz="3200" dirty="0"/>
              <a:t>effect </a:t>
            </a:r>
            <a:r>
              <a:rPr lang="lt-LT" sz="3200" dirty="0" smtClean="0"/>
              <a:t>of </a:t>
            </a:r>
            <a:r>
              <a:rPr lang="en-GB" sz="3200" dirty="0" smtClean="0"/>
              <a:t>vacuum flanges on beam stability</a:t>
            </a:r>
            <a:r>
              <a:rPr lang="lt-LT" sz="3200" dirty="0" smtClean="0"/>
              <a:t> in </a:t>
            </a:r>
            <a:r>
              <a:rPr lang="lt-LT" sz="3200" b="1" dirty="0" smtClean="0"/>
              <a:t>single RF</a:t>
            </a:r>
            <a:endParaRPr lang="en-GB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E720-DC7E-42B3-96CD-325A0A586757}" type="slidenum">
              <a:rPr lang="en-GB" smtClean="0"/>
              <a:t>9</a:t>
            </a:fld>
            <a:endParaRPr lang="en-GB"/>
          </a:p>
        </p:txBody>
      </p:sp>
      <p:pic>
        <p:nvPicPr>
          <p:cNvPr id="16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17" y="956507"/>
            <a:ext cx="4277025" cy="3191730"/>
          </a:xfrm>
        </p:spPr>
      </p:pic>
      <p:pic>
        <p:nvPicPr>
          <p:cNvPr id="1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979" y="998314"/>
            <a:ext cx="4150530" cy="309733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910557" y="3900846"/>
                <a:ext cx="19050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𝑐𝑎𝑙𝑐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lt-L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𝑒𝑉𝑠</m:t>
                      </m:r>
                      <m:r>
                        <a:rPr lang="lt-L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557" y="3900846"/>
                <a:ext cx="1905000" cy="307777"/>
              </a:xfrm>
              <a:prstGeom prst="rect">
                <a:avLst/>
              </a:prstGeom>
              <a:blipFill rotWithShape="0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70660" y="3969426"/>
                <a:ext cx="109728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𝑐𝑎𝑙𝑐</m:t>
                          </m:r>
                        </m:sub>
                      </m:sSub>
                      <m:r>
                        <a:rPr lang="lt-L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𝑒𝑉𝑠</m:t>
                      </m:r>
                      <m:r>
                        <a:rPr lang="lt-L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660" y="3969426"/>
                <a:ext cx="1097280" cy="307777"/>
              </a:xfrm>
              <a:prstGeom prst="rect">
                <a:avLst/>
              </a:prstGeom>
              <a:blipFill rotWithShape="0">
                <a:blip r:embed="rId5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 rot="16200000">
                <a:off x="-569522" y="2393092"/>
                <a:ext cx="19050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lt-L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lt-L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569522" y="2393092"/>
                <a:ext cx="1905000" cy="307777"/>
              </a:xfrm>
              <a:prstGeom prst="rect">
                <a:avLst/>
              </a:prstGeom>
              <a:blipFill rotWithShape="0">
                <a:blip r:embed="rId6"/>
                <a:stretch>
                  <a:fillRect r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rot="16200000">
                <a:off x="3301178" y="2409715"/>
                <a:ext cx="19050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lt-L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lt-L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301178" y="2409715"/>
                <a:ext cx="1905000" cy="307777"/>
              </a:xfrm>
              <a:prstGeom prst="rect">
                <a:avLst/>
              </a:prstGeom>
              <a:blipFill rotWithShape="0">
                <a:blip r:embed="rId7"/>
                <a:stretch>
                  <a:fillRect r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321" y="954296"/>
            <a:ext cx="4209516" cy="314135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295746" y="3924747"/>
                <a:ext cx="154987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𝑐𝑎𝑙𝑐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𝑒𝑉𝑠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5746" y="3924747"/>
                <a:ext cx="1549876" cy="307777"/>
              </a:xfrm>
              <a:prstGeom prst="rect">
                <a:avLst/>
              </a:prstGeom>
              <a:blipFill rotWithShape="0"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 rot="16200000">
                <a:off x="7346464" y="2404487"/>
                <a:ext cx="149229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346464" y="2404487"/>
                <a:ext cx="1492292" cy="307777"/>
              </a:xfrm>
              <a:prstGeom prst="rect">
                <a:avLst/>
              </a:prstGeom>
              <a:blipFill rotWithShape="0">
                <a:blip r:embed="rId10"/>
                <a:stretch>
                  <a:fillRect r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706736" y="829037"/>
            <a:ext cx="2854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600" b="1" dirty="0" smtClean="0"/>
              <a:t>With vacuum flanges</a:t>
            </a:r>
            <a:r>
              <a:rPr lang="en-GB" sz="1600" b="1" dirty="0" smtClean="0"/>
              <a:t> = 2 MV</a:t>
            </a:r>
            <a:endParaRPr lang="en-GB" sz="1600" b="1" dirty="0"/>
          </a:p>
        </p:txBody>
      </p:sp>
      <p:sp>
        <p:nvSpPr>
          <p:cNvPr id="32" name="Rectangle 31"/>
          <p:cNvSpPr/>
          <p:nvPr/>
        </p:nvSpPr>
        <p:spPr>
          <a:xfrm>
            <a:off x="4418882" y="833723"/>
            <a:ext cx="35981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/>
              <a:t>Without vacuum flanges, </a:t>
            </a:r>
            <a:r>
              <a:rPr lang="en-GB" sz="1600" b="1" dirty="0"/>
              <a:t>V = 2 MV</a:t>
            </a:r>
            <a:r>
              <a:rPr lang="en-GB" sz="1600" b="1" dirty="0" smtClean="0"/>
              <a:t> </a:t>
            </a:r>
            <a:endParaRPr lang="en-GB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itle 1"/>
              <p:cNvSpPr txBox="1">
                <a:spLocks/>
              </p:cNvSpPr>
              <p:nvPr/>
            </p:nvSpPr>
            <p:spPr>
              <a:xfrm>
                <a:off x="187046" y="4646311"/>
                <a:ext cx="11303914" cy="199833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lvl="2" indent="-342900" algn="just">
                  <a:lnSpc>
                    <a:spcPct val="9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GB" sz="2400" dirty="0" smtClean="0">
                    <a:latin typeface="+mj-lt"/>
                  </a:rPr>
                  <a:t>Removing vacuum flanges improves </a:t>
                </a:r>
                <a:r>
                  <a:rPr lang="en-GB" sz="2400" dirty="0">
                    <a:latin typeface="+mj-lt"/>
                  </a:rPr>
                  <a:t>stability in </a:t>
                </a:r>
                <a:r>
                  <a:rPr lang="en-GB" sz="2400" dirty="0" smtClean="0">
                    <a:latin typeface="+mj-lt"/>
                  </a:rPr>
                  <a:t>2MV voltage:</a:t>
                </a:r>
              </a:p>
              <a:p>
                <a:pPr marL="800100" lvl="3" indent="-342900" algn="just">
                  <a:lnSpc>
                    <a:spcPct val="9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GB" sz="2400" dirty="0" smtClean="0">
                    <a:latin typeface="+mj-lt"/>
                  </a:rPr>
                  <a:t>stability </a:t>
                </a:r>
                <a:r>
                  <a:rPr lang="en-GB" sz="2400" dirty="0">
                    <a:latin typeface="+mj-lt"/>
                  </a:rPr>
                  <a:t>islands </a:t>
                </a:r>
                <a:r>
                  <a:rPr lang="en-GB" sz="2400" dirty="0" smtClean="0">
                    <a:latin typeface="+mj-lt"/>
                  </a:rPr>
                  <a:t>are bigger.</a:t>
                </a:r>
              </a:p>
              <a:p>
                <a:pPr marL="800100" lvl="3" indent="-342900" algn="just">
                  <a:lnSpc>
                    <a:spcPct val="9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GB" sz="2400" dirty="0" smtClean="0">
                    <a:latin typeface="+mj-lt"/>
                  </a:rPr>
                  <a:t>Instabilities shift to lower emittances</a:t>
                </a:r>
              </a:p>
              <a:p>
                <a:pPr marL="342900" lvl="2" indent="-342900" algn="just">
                  <a:lnSpc>
                    <a:spcPct val="9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GB" sz="2400" dirty="0" smtClean="0">
                    <a:latin typeface="+mj-lt"/>
                  </a:rPr>
                  <a:t>Increase of voltage does </a:t>
                </a:r>
                <a:r>
                  <a:rPr lang="en-GB" sz="2400" dirty="0">
                    <a:latin typeface="+mj-lt"/>
                  </a:rPr>
                  <a:t>not improve </a:t>
                </a:r>
                <a:r>
                  <a:rPr lang="en-GB" sz="2400" dirty="0" smtClean="0">
                    <a:latin typeface="+mj-lt"/>
                  </a:rPr>
                  <a:t>stability in higher emittances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𝑐𝑎𝑙𝑐</m:t>
                        </m:r>
                      </m:sub>
                    </m:sSub>
                  </m:oMath>
                </a14:m>
                <a:r>
                  <a:rPr lang="en-GB" sz="2400" dirty="0" smtClean="0">
                    <a:latin typeface="+mj-lt"/>
                  </a:rPr>
                  <a:t> &gt; 0.35 eVs)</a:t>
                </a:r>
                <a:endParaRPr lang="en-GB" sz="2000" dirty="0"/>
              </a:p>
            </p:txBody>
          </p:sp>
        </mc:Choice>
        <mc:Fallback xmlns="">
          <p:sp>
            <p:nvSpPr>
              <p:cNvPr id="3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46" y="4646311"/>
                <a:ext cx="11303914" cy="1998330"/>
              </a:xfrm>
              <a:prstGeom prst="rect">
                <a:avLst/>
              </a:prstGeom>
              <a:blipFill rotWithShape="0">
                <a:blip r:embed="rId11"/>
                <a:stretch>
                  <a:fillRect l="-755" t="-4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8352302" y="829037"/>
            <a:ext cx="3436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S</a:t>
            </a:r>
            <a:r>
              <a:rPr lang="en-GB" b="1" dirty="0" smtClean="0"/>
              <a:t>tability thresholds</a:t>
            </a:r>
            <a:r>
              <a:rPr lang="lt-LT" b="1" dirty="0" smtClean="0"/>
              <a:t>, V </a:t>
            </a:r>
            <a:r>
              <a:rPr lang="en-US" b="1" dirty="0" smtClean="0"/>
              <a:t>= 2, 7 MV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246750" y="3855186"/>
                <a:ext cx="9525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750" y="3855186"/>
                <a:ext cx="952500" cy="338554"/>
              </a:xfrm>
              <a:prstGeom prst="rect">
                <a:avLst/>
              </a:prstGeom>
              <a:blipFill rotWithShape="0">
                <a:blip r:embed="rId12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06727" y="3855186"/>
                <a:ext cx="9525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727" y="3855186"/>
                <a:ext cx="952500" cy="338554"/>
              </a:xfrm>
              <a:prstGeom prst="rect">
                <a:avLst/>
              </a:prstGeom>
              <a:blipFill rotWithShape="0">
                <a:blip r:embed="rId1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748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12820</TotalTime>
  <Words>833</Words>
  <Application>Microsoft Office PowerPoint</Application>
  <PresentationFormat>Widescreen</PresentationFormat>
  <Paragraphs>170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Courier New</vt:lpstr>
      <vt:lpstr>Wingdings 2</vt:lpstr>
      <vt:lpstr>HDOfficeLightV0</vt:lpstr>
      <vt:lpstr>Office Theme</vt:lpstr>
      <vt:lpstr>Simulations of single-bunch  instability on the SPS flat top</vt:lpstr>
      <vt:lpstr>Introduction</vt:lpstr>
      <vt:lpstr>Scan for instabilities</vt:lpstr>
      <vt:lpstr>V = 7.0 MV, N = 2.6×〖10〗^11 p, ε_0 = 0.45 eVs, Single RF</vt:lpstr>
      <vt:lpstr>V = 7.0 MV, N = 2.6×〖10〗^11 p, ε_0 = 0.45 eVs, Single RF</vt:lpstr>
      <vt:lpstr>Single RF stability maps, μ= 1.5, V = 7 MV</vt:lpstr>
      <vt:lpstr>PowerPoint Presentation</vt:lpstr>
      <vt:lpstr>Single RF stability thresholds for different bunch distributions</vt:lpstr>
      <vt:lpstr>The effect of vacuum flanges on beam stability in single RF</vt:lpstr>
      <vt:lpstr>Effect of vacuum flanges on beam stability in double RF</vt:lpstr>
      <vt:lpstr>Stability thresholds in bunch lengths, μ= 1.5</vt:lpstr>
      <vt:lpstr>Stability maps for 2 MV and 7 MV w/o vacuum flanges, μ=1.5 </vt:lpstr>
      <vt:lpstr>Summary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1RF case</dc:title>
  <dc:creator>Edgaras Radvilas</dc:creator>
  <cp:lastModifiedBy>Edgaras Radvilas</cp:lastModifiedBy>
  <cp:revision>123</cp:revision>
  <cp:lastPrinted>2015-08-05T15:05:32Z</cp:lastPrinted>
  <dcterms:created xsi:type="dcterms:W3CDTF">2015-07-23T15:12:50Z</dcterms:created>
  <dcterms:modified xsi:type="dcterms:W3CDTF">2015-08-06T13:05:10Z</dcterms:modified>
</cp:coreProperties>
</file>