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7" r:id="rId3"/>
    <p:sldId id="376" r:id="rId4"/>
    <p:sldId id="383" r:id="rId5"/>
    <p:sldId id="356" r:id="rId6"/>
    <p:sldId id="390" r:id="rId7"/>
    <p:sldId id="378" r:id="rId8"/>
    <p:sldId id="368" r:id="rId9"/>
    <p:sldId id="365" r:id="rId10"/>
    <p:sldId id="384" r:id="rId11"/>
    <p:sldId id="359" r:id="rId12"/>
    <p:sldId id="382" r:id="rId13"/>
    <p:sldId id="360" r:id="rId14"/>
    <p:sldId id="377" r:id="rId15"/>
    <p:sldId id="380" r:id="rId16"/>
    <p:sldId id="387" r:id="rId17"/>
    <p:sldId id="381" r:id="rId18"/>
    <p:sldId id="379" r:id="rId19"/>
    <p:sldId id="385" r:id="rId20"/>
    <p:sldId id="361" r:id="rId21"/>
    <p:sldId id="386" r:id="rId22"/>
    <p:sldId id="366" r:id="rId23"/>
    <p:sldId id="363" r:id="rId24"/>
    <p:sldId id="402" r:id="rId25"/>
    <p:sldId id="397" r:id="rId26"/>
    <p:sldId id="398" r:id="rId27"/>
    <p:sldId id="400" r:id="rId28"/>
    <p:sldId id="403" r:id="rId29"/>
    <p:sldId id="394" r:id="rId30"/>
    <p:sldId id="391" r:id="rId31"/>
    <p:sldId id="392" r:id="rId32"/>
    <p:sldId id="393" r:id="rId33"/>
    <p:sldId id="395" r:id="rId34"/>
    <p:sldId id="343" r:id="rId35"/>
    <p:sldId id="353" r:id="rId3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03" autoAdjust="0"/>
  </p:normalViewPr>
  <p:slideViewPr>
    <p:cSldViewPr snapToGrid="0">
      <p:cViewPr varScale="1">
        <p:scale>
          <a:sx n="109" d="100"/>
          <a:sy n="109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4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2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8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18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30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5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2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18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27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2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5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13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9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91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40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41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3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23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6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1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2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6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0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Single bunch instabilities during ramp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06/08/2015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T. Argyropoulos, T. </a:t>
            </a:r>
            <a:r>
              <a:rPr lang="en-US" dirty="0" err="1" smtClean="0"/>
              <a:t>Bohl</a:t>
            </a:r>
            <a:r>
              <a:rPr lang="en-US" dirty="0" smtClean="0"/>
              <a:t>, S. Hancock, E. Radvilas, E. </a:t>
            </a:r>
            <a:r>
              <a:rPr lang="en-US" dirty="0" err="1" smtClean="0"/>
              <a:t>Shaposhnikova</a:t>
            </a:r>
            <a:r>
              <a:rPr lang="en-US" dirty="0" smtClean="0"/>
              <a:t>, J. Varela, </a:t>
            </a:r>
            <a:br>
              <a:rPr lang="en-US" dirty="0" smtClean="0"/>
            </a:br>
            <a:r>
              <a:rPr lang="en-US" dirty="0" smtClean="0"/>
              <a:t>MD coordination team, operation team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111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000" y="2709000"/>
            <a:ext cx="360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Single RF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5644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Single RF instability vs. energy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6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98" y="676856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9693" y="4415110"/>
                <a:ext cx="8607338" cy="236732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In CBA : good agreement</a:t>
                </a:r>
                <a:br>
                  <a:rPr lang="en-GB" dirty="0" smtClean="0"/>
                </a:br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In HV : good agreement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~1.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, but the instability threshold is lower in measurements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3" y="4415110"/>
                <a:ext cx="8607338" cy="2367326"/>
              </a:xfrm>
              <a:prstGeom prst="rect">
                <a:avLst/>
              </a:prstGeom>
              <a:blipFill rotWithShape="0">
                <a:blip r:embed="rId5"/>
                <a:stretch>
                  <a:fillRect l="-1204" t="-4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1"/>
          <a:stretch/>
        </p:blipFill>
        <p:spPr>
          <a:xfrm>
            <a:off x="4691556" y="758512"/>
            <a:ext cx="4350156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2"/>
          <a:stretch/>
        </p:blipFill>
        <p:spPr>
          <a:xfrm>
            <a:off x="12921" y="734387"/>
            <a:ext cx="4356855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Measured instability pattern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693" y="4438329"/>
            <a:ext cx="8607338" cy="23441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Slow instability in measurements (in green)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Instability grows faster in simulations (in blue)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Effect of the phase loop 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Different kind of instabilities ?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04294" y="676856"/>
            <a:ext cx="28926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8961" y="676856"/>
            <a:ext cx="290900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290" y="1257607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301" y="1326379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963280" y="2309048"/>
            <a:ext cx="182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Input bunch length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767948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36" y="905452"/>
            <a:ext cx="4656000" cy="34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" y="966999"/>
            <a:ext cx="4560000" cy="34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926" y="791154"/>
            <a:ext cx="1133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2352" y="821614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9693" y="4985237"/>
            <a:ext cx="8607338" cy="1797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injected bunch length is lower for low and high intensities (distribution is slightly different)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The difference between injected bunch length in measurements/simulations is within 10% (&lt;200ps)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96179" y="3413087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148" y="3499154"/>
            <a:ext cx="12161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400" dirty="0" smtClean="0">
                <a:solidFill>
                  <a:srgbClr val="0053A1"/>
                </a:solidFill>
              </a:rPr>
              <a:t>Simulation</a:t>
            </a:r>
            <a:endParaRPr lang="en-GB" sz="1400" dirty="0">
              <a:solidFill>
                <a:srgbClr val="0053A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49943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83242" y="4243013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8359" y="4259141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95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Output bunch length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9"/>
          <a:stretch/>
        </p:blipFill>
        <p:spPr>
          <a:xfrm>
            <a:off x="4627083" y="782364"/>
            <a:ext cx="3720077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9"/>
          <a:stretch/>
        </p:blipFill>
        <p:spPr>
          <a:xfrm>
            <a:off x="2" y="782364"/>
            <a:ext cx="3741616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883886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57208" y="4213087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88273" y="4193902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7208" y="738098"/>
            <a:ext cx="1133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8273" y="741420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693" y="4985237"/>
            <a:ext cx="8607338" cy="1797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CBA : t</a:t>
            </a:r>
            <a:r>
              <a:rPr lang="en-GB" dirty="0" smtClean="0"/>
              <a:t>he extracted bunch length is in good agreement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HV : The extracted bunch length is systematically higher in measurements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77726" y="3411514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018" y="3417800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9"/>
          <a:stretch/>
        </p:blipFill>
        <p:spPr>
          <a:xfrm>
            <a:off x="4928458" y="620088"/>
            <a:ext cx="3720077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Emittance blow-up in high voltage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9"/>
          <a:stretch/>
        </p:blipFill>
        <p:spPr>
          <a:xfrm>
            <a:off x="196872" y="711174"/>
            <a:ext cx="4376928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9693" y="4642338"/>
                <a:ext cx="8607338" cy="21400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bunch length is systematically higher in HV, even for low intensities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Bunch length is increasing in measurements around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=3.3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ns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3" y="4642338"/>
                <a:ext cx="8607338" cy="2140098"/>
              </a:xfrm>
              <a:prstGeom prst="rect">
                <a:avLst/>
              </a:prstGeom>
              <a:blipFill rotWithShape="0">
                <a:blip r:embed="rId5"/>
                <a:stretch>
                  <a:fillRect l="-1204" t="-6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95952" y="1678498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8273" y="4121043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7432" y="3205414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2264" y="760537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31404" y="232650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70819" y="226172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Emittance blow-up in high voltage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9693" y="4651130"/>
                <a:ext cx="8607338" cy="213130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It corresponds to the time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In CBA: there is no flat portion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3" y="4651130"/>
                <a:ext cx="8607338" cy="2131305"/>
              </a:xfrm>
              <a:prstGeom prst="rect">
                <a:avLst/>
              </a:prstGeom>
              <a:blipFill rotWithShape="0">
                <a:blip r:embed="rId3"/>
                <a:stretch>
                  <a:fillRect l="-1204" t="-4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36" y="676856"/>
            <a:ext cx="4800000" cy="36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9"/>
          <a:stretch/>
        </p:blipFill>
        <p:spPr>
          <a:xfrm>
            <a:off x="57429" y="711174"/>
            <a:ext cx="4376928" cy="36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5952" y="1678498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2264" y="760537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31404" y="232650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4508808" y="2226559"/>
                <a:ext cx="480388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08808" y="2226559"/>
                <a:ext cx="48038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7174522" y="3314700"/>
            <a:ext cx="0" cy="41258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0418" y="3460569"/>
            <a:ext cx="11524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Blow-up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2109" y="4073980"/>
            <a:ext cx="848309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Time (s)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927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Amplitude of oscillations in high voltage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62" y="711174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9693" y="4415110"/>
                <a:ext cx="8607338" cy="236732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Around the instability threshold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~1.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 smtClean="0"/>
                  <a:t>), the amplitude of oscillations are very small</a:t>
                </a:r>
                <a:br>
                  <a:rPr lang="en-GB" dirty="0" smtClean="0"/>
                </a:br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The instability thresholds in energy for intensities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~1.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 smtClean="0"/>
                  <a:t> corresponds to the time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is not constant anymore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3" y="4415110"/>
                <a:ext cx="8607338" cy="2367326"/>
              </a:xfrm>
              <a:prstGeom prst="rect">
                <a:avLst/>
              </a:prstGeom>
              <a:blipFill rotWithShape="0">
                <a:blip r:embed="rId4"/>
                <a:stretch>
                  <a:fillRect l="-1204" t="-5656" b="-3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1"/>
          <a:stretch/>
        </p:blipFill>
        <p:spPr>
          <a:xfrm>
            <a:off x="196430" y="763142"/>
            <a:ext cx="4377370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531404" y="232650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Stability islands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4" y="676856"/>
            <a:ext cx="4800000" cy="360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9693" y="4415110"/>
            <a:ext cx="8607338" cy="2367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For lower emittances, some intensities seem to be more stable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This is observed in measurement and simulations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See talk of E. Radvilas for instabilities at flat top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36" y="734381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000" y="2709000"/>
            <a:ext cx="360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Double RF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80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Introduction and 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570" y="852854"/>
            <a:ext cx="8607338" cy="58686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SPS impedance was probed with special beam measurements (synchrotron frequency shift, long bunches…), and compared with simulations using the impedance model =&gt; reasonable agreement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next step was to compare measurements and simulations with an accelerating ramp and for different configurations, using the latest impedance model.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measurements were done during parallel MDs in order to have enough statistics.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</a:t>
            </a:r>
            <a:r>
              <a:rPr lang="en-US" dirty="0" smtClean="0"/>
              <a:t>Starting with single bunch for fast simulations and measurements, to start with the simplest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262"/>
            <a:ext cx="4800000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36" y="834468"/>
            <a:ext cx="4800000" cy="360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9693" y="4415110"/>
            <a:ext cx="8607338" cy="2367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 CBA : instability threshold is close, but at higher intensities the energy threshold is not reproduced…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In HV : the instability threshold is way higher in simulations than in measurements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4800" y="769264"/>
            <a:ext cx="276047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4800" y="776094"/>
            <a:ext cx="211278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3A1"/>
                </a:solidFill>
              </a:rPr>
              <a:t>HV</a:t>
            </a:r>
            <a:endParaRPr lang="en-GB" sz="2000" b="1" dirty="0"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000" y="2529000"/>
            <a:ext cx="3600000" cy="180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GB" sz="3600" b="1" dirty="0" smtClean="0"/>
              <a:t>Second harmonic effective voltage and phase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8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calibration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660061"/>
                <a:ext cx="8607338" cy="206141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Tilt: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tilt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low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high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Flattening: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flattening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high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660061"/>
                <a:ext cx="8607338" cy="2061414"/>
              </a:xfrm>
              <a:prstGeom prst="rect">
                <a:avLst/>
              </a:prstGeom>
              <a:blipFill rotWithShape="0">
                <a:blip r:embed="rId3"/>
                <a:stretch>
                  <a:fillRect l="-1275" t="-6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6" y="676856"/>
            <a:ext cx="5280000" cy="396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62400" y="3608832"/>
            <a:ext cx="14142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1633728"/>
            <a:ext cx="542544" cy="6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57344" y="1316736"/>
            <a:ext cx="12192" cy="29870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8304" y="1316736"/>
            <a:ext cx="12192" cy="29870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66" y="816455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bottom)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677797"/>
                <a:ext cx="8607338" cy="20436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Calibration is done using CBA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In measurements,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800 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=0.1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In simulations, we scan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800 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</m:oMath>
                </a14:m>
                <a:r>
                  <a:rPr lang="en-US" dirty="0" smtClean="0"/>
                  <a:t> ( with a from 0 (blue) to 0.1 (red))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677797"/>
                <a:ext cx="8607338" cy="2043678"/>
              </a:xfrm>
              <a:prstGeom prst="rect">
                <a:avLst/>
              </a:prstGeom>
              <a:blipFill rotWithShape="0">
                <a:blip r:embed="rId4"/>
                <a:stretch>
                  <a:fillRect l="-1275" t="-4762" b="-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660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356" t="-3509" r="-33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-78313" y="2326508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9176" y="88334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2015-06-23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53724" y="93173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352355" y="2444994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95" t="-350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66" y="816455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bottom)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4677797"/>
            <a:ext cx="8607338" cy="20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Results for two different dates (different settings in the phase shifter)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The effective voltage in measurements </a:t>
            </a:r>
            <a:r>
              <a:rPr lang="en-GB" dirty="0" err="1" smtClean="0"/>
              <a:t>wrt</a:t>
            </a:r>
            <a:r>
              <a:rPr lang="en-GB" dirty="0" smtClean="0"/>
              <a:t> simulations is ~6% instead of 10%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The phase offset between measurements and simulations is 16° for 06-23 and 31° for 07-22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660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356" t="-3509" r="-33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-78313" y="2326508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9176" y="88334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2015-06-23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53724" y="93173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352355" y="2444994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695" t="-350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1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bottom)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48" y="791904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03362" y="4561181"/>
                <a:ext cx="8607338" cy="21602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n-GB" dirty="0" smtClean="0"/>
                  <a:t>We now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800 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</m:oMath>
                </a14:m>
                <a:r>
                  <a:rPr lang="en-GB" dirty="0" smtClean="0"/>
                  <a:t> (scan in simulations)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The effective voltage in measurements </a:t>
                </a:r>
                <a:r>
                  <a:rPr lang="en-GB" dirty="0" err="1" smtClean="0"/>
                  <a:t>wrt</a:t>
                </a:r>
                <a:r>
                  <a:rPr lang="en-GB" dirty="0" smtClean="0"/>
                  <a:t> simulations is ~12% instead of 20%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The phase offset between measurements and simulations is 32° for 07-27 (same settings as 07-22)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561181"/>
                <a:ext cx="8607338" cy="2160294"/>
              </a:xfrm>
              <a:prstGeom prst="rect">
                <a:avLst/>
              </a:prstGeom>
              <a:blipFill rotWithShape="0">
                <a:blip r:embed="rId4"/>
                <a:stretch>
                  <a:fillRect l="-1133" t="-4225" r="-1558" b="-5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1637640" y="2304471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52776" y="825973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42640" y="4222627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4222627"/>
                <a:ext cx="178401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356" t="-3509" r="-33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8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bottom)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26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36" y="791904"/>
            <a:ext cx="4800000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110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356" t="-3509" r="-33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16200000">
            <a:off x="-78313" y="2326508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48728" y="892229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2015-06-23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53724" y="93173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52355" y="2444994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695" t="-350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303362" y="4677797"/>
            <a:ext cx="8607338" cy="20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Same conclusions as for the tilt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bottom)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27" y="791904"/>
            <a:ext cx="4800000" cy="36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2100935" y="2259500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34647" y="791904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73581" y="4222627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581" y="4222627"/>
                <a:ext cx="1784015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701" t="-3509" r="-340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303362" y="4677797"/>
            <a:ext cx="8607338" cy="20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Same conclusion as for the tilt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" y="799711"/>
            <a:ext cx="4800000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92" y="711174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phase scan (flat top)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4677797"/>
            <a:ext cx="8607338" cy="204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At flat top, the ratio effective voltage ratio is still 6%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The phase offset is changed to ~42° (~31° at flat bottom) 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658" y="4193183"/>
                <a:ext cx="178401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356" t="-3509" r="-33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-78313" y="2326508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19176" y="88334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2015-06-23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53724" y="931737"/>
            <a:ext cx="1261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2015-07-22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352355" y="2444994"/>
            <a:ext cx="76335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Tilt (s)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Phase offset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800</m:t>
                        </m:r>
                      </m:sub>
                    </m:sSub>
                  </m:oMath>
                </a14:m>
                <a:r>
                  <a:rPr lang="en-GB" sz="1600" dirty="0" smtClean="0"/>
                  <a:t>)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69" y="4186368"/>
                <a:ext cx="1784015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695" t="-3509" b="-210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9693" y="4415110"/>
            <a:ext cx="8607338" cy="2367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Now making the assumption that the effective voltage and phase offset is the one that we got from the previous slides.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 CBA : the picture didn’t change much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In HV : the instabilities are now closer to measurements, but still slightly more stable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174"/>
            <a:ext cx="4800000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36" y="734380"/>
            <a:ext cx="4800000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4800" y="698928"/>
            <a:ext cx="276047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350" y="711174"/>
            <a:ext cx="211278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3A1"/>
                </a:solidFill>
              </a:rPr>
              <a:t>HV</a:t>
            </a:r>
            <a:endParaRPr lang="en-GB" sz="2000" b="1" dirty="0"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Outlook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Setup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Measurement setup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Simulation setup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Instability criterion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Single RF measurements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Two voltages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Simulations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Double RF measurements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Two voltages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Simulations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Second harmonic effective phase and voltage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Simulations with second harmonic assumptions</a:t>
            </a:r>
          </a:p>
        </p:txBody>
      </p:sp>
    </p:spTree>
    <p:extLst>
      <p:ext uri="{BB962C8B-B14F-4D97-AF65-F5344CB8AC3E}">
        <p14:creationId xmlns:p14="http://schemas.microsoft.com/office/powerpoint/2010/main" val="11627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7"/>
          <a:stretch/>
        </p:blipFill>
        <p:spPr>
          <a:xfrm>
            <a:off x="4720852" y="861545"/>
            <a:ext cx="4124210" cy="34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8"/>
          <a:stretch/>
        </p:blipFill>
        <p:spPr>
          <a:xfrm>
            <a:off x="17292" y="861545"/>
            <a:ext cx="4140562" cy="34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Measured instability pattern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693" y="4589611"/>
            <a:ext cx="8607338" cy="2192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Fast instability in measurements (green) and simulations (blue)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instabilities are damped faster in measurements than in simulations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04294" y="676856"/>
            <a:ext cx="28926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8961" y="676856"/>
            <a:ext cx="290900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290" y="1257607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5301" y="1326379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</a:p>
          <a:p>
            <a:r>
              <a:rPr lang="en-GB" dirty="0" smtClean="0">
                <a:solidFill>
                  <a:srgbClr val="0053A1"/>
                </a:solidFill>
              </a:rPr>
              <a:t>Simulation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963280" y="2309048"/>
            <a:ext cx="182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3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979841"/>
            <a:ext cx="4560000" cy="34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5" y="905452"/>
            <a:ext cx="4560000" cy="34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Input bunch length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767948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2926" y="791154"/>
            <a:ext cx="1133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2352" y="821614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9693" y="4985237"/>
            <a:ext cx="8607338" cy="1797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injected bunch length is lower for low and high intensities (distribution is slightly different)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The difference between injected bunch length in measurements/simulations is within 10% (&lt;200ps)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96179" y="3413087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0737" y="3333300"/>
            <a:ext cx="12161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400" dirty="0" smtClean="0">
                <a:solidFill>
                  <a:srgbClr val="0053A1"/>
                </a:solidFill>
              </a:rPr>
              <a:t>Simulation</a:t>
            </a:r>
            <a:endParaRPr lang="en-GB" sz="1400" dirty="0">
              <a:solidFill>
                <a:srgbClr val="0053A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49943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82524" y="4399843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54367" y="4255633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88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" y="943179"/>
            <a:ext cx="4560000" cy="34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48" y="844978"/>
            <a:ext cx="4560000" cy="34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Output bunch length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28274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883886" y="2337678"/>
            <a:ext cx="182588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(ns)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57208" y="4213087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88273" y="4193902"/>
            <a:ext cx="1400448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Intensity (ppb)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9100" y="752489"/>
            <a:ext cx="11338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8273" y="741420"/>
            <a:ext cx="11524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693" y="4985237"/>
            <a:ext cx="8607338" cy="1797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CBA : </a:t>
            </a:r>
            <a:r>
              <a:rPr lang="en-GB" dirty="0" smtClean="0"/>
              <a:t>Good agreement between simulations and measurements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HV : As in single RF, the extracted bunch length is slightly higher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77726" y="3411514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018" y="3417800"/>
            <a:ext cx="135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Measurement</a:t>
            </a:r>
          </a:p>
          <a:p>
            <a:r>
              <a:rPr lang="en-GB" sz="1600" dirty="0" smtClean="0">
                <a:solidFill>
                  <a:srgbClr val="0053A1"/>
                </a:solidFill>
              </a:rPr>
              <a:t>Simulation</a:t>
            </a:r>
            <a:endParaRPr lang="en-GB" sz="1600" dirty="0"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Instability threshold vs. phase offset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693" y="4985237"/>
            <a:ext cx="8607338" cy="1797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instability threshold for different phase offset was measured.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Bunch shortening mode (0°) is more stable than bunch lengthening mode (180°)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21" y="688443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Single RF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CBA =&gt; good agreement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HV =&gt; good agreement except close to the instability threshold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Double RF </a:t>
                </a:r>
                <a:r>
                  <a:rPr lang="en-US" dirty="0" smtClean="0"/>
                  <a:t>(no assumptions on the effective voltage and phase)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CBA =&gt; fair agreement for intensities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ppb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&lt;1.8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HV =&gt; instabilities not reproduced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Double RF </a:t>
                </a:r>
                <a:r>
                  <a:rPr lang="en-US" dirty="0" smtClean="0"/>
                  <a:t>(with </a:t>
                </a:r>
                <a:r>
                  <a:rPr lang="en-US" dirty="0"/>
                  <a:t>assumptions on the effective voltage and phase)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CBA =&gt; fair agreement for intensities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ppb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&lt;1.8×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HV =&gt; </a:t>
                </a:r>
                <a:r>
                  <a:rPr lang="en-US" dirty="0" smtClean="0"/>
                  <a:t>better agreement for all intensities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275" t="-1754" b="-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3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Further steps and ideas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Multibunch</a:t>
            </a:r>
            <a:r>
              <a:rPr lang="en-US" dirty="0" smtClean="0"/>
              <a:t> (possible in this cycle ?)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Missing impedance assumptions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Impedance reduction simulations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Including 800MHz HOM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Comparison with the long LHC cycle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Scanning different emittances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Implementing phase loop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Correct the injected profiles with the pick-up transfer function</a:t>
            </a:r>
          </a:p>
        </p:txBody>
      </p:sp>
    </p:spTree>
    <p:extLst>
      <p:ext uri="{BB962C8B-B14F-4D97-AF65-F5344CB8AC3E}">
        <p14:creationId xmlns:p14="http://schemas.microsoft.com/office/powerpoint/2010/main" val="2546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000" y="2709000"/>
            <a:ext cx="360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Setup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5167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 setup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Fast ramp (LHCMD_PILOT_Q20_V1)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LLRF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Synchronization loop and phase loop ON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Feedback, feedforward, longitudinal damper, emittance blowup OFF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Bunch length calculated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FWHM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rad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(rescaling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FWHM</m:t>
                        </m:r>
                      </m:sub>
                    </m:sSub>
                  </m:oMath>
                </a14:m>
                <a:r>
                  <a:rPr lang="en-US" dirty="0" smtClean="0"/>
                  <a:t> for a Gaussian profile)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Emittance and intensity adjusted in the PSB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Emittance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~0.24</m:t>
                    </m:r>
                  </m:oMath>
                </a14:m>
                <a:r>
                  <a:rPr lang="en-US" dirty="0" smtClean="0"/>
                  <a:t> eVs, calculated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Scanning intensity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ppb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Four configuration for RF voltage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Single RF (constant bucket area CBA and high voltage HV)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Double RF CBA and HV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800 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=0.1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MHz</m:t>
                        </m:r>
                      </m:sub>
                    </m:sSub>
                  </m:oMath>
                </a14:m>
                <a:r>
                  <a:rPr lang="en-US" dirty="0" smtClean="0"/>
                  <a:t>, bunch shortening mode)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133" t="-2683" r="-1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PSB configuration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00" y="1087505"/>
            <a:ext cx="6756449" cy="47330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56528" y="3851060"/>
            <a:ext cx="773722" cy="479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42413" y="4624615"/>
            <a:ext cx="958361" cy="299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9398" y="4165845"/>
            <a:ext cx="264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Adjusting emittance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30250" y="4776803"/>
            <a:ext cx="264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Adjusting intensity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897425" y="1437595"/>
            <a:ext cx="15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53A1"/>
                </a:solidFill>
              </a:rPr>
              <a:t>C02 RF voltage</a:t>
            </a:r>
            <a:endParaRPr lang="en-GB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8288" y="4807656"/>
            <a:ext cx="15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C16 RF voltage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 setup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" y="729584"/>
            <a:ext cx="3523226" cy="264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4" y="3519485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49" y="3519485"/>
            <a:ext cx="4320000" cy="324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00822" y="933031"/>
            <a:ext cx="4565109" cy="2906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Ramp from the LHC pilot cycle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Two RF voltage settings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Constant bucket area </a:t>
            </a:r>
            <a:r>
              <a:rPr lang="en-GB" b="1" dirty="0" smtClean="0">
                <a:solidFill>
                  <a:srgbClr val="0053A1"/>
                </a:solidFill>
              </a:rPr>
              <a:t>CBA</a:t>
            </a:r>
            <a:r>
              <a:rPr lang="en-GB" dirty="0" smtClean="0"/>
              <a:t> (acceptance 0.5eVs)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High voltage </a:t>
            </a:r>
            <a:r>
              <a:rPr lang="en-GB" b="1" dirty="0" smtClean="0">
                <a:solidFill>
                  <a:srgbClr val="0053A1"/>
                </a:solidFill>
              </a:rPr>
              <a:t>HV</a:t>
            </a:r>
            <a:r>
              <a:rPr lang="en-GB" dirty="0" smtClean="0"/>
              <a:t> (~7.2MV)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66085" y="3405956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1749" y="340595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68574" y="4854097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93343" y="4959604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95393" y="6533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56987" y="6533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54375" y="1866127"/>
            <a:ext cx="174708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Momentum (eV)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9" y="653650"/>
            <a:ext cx="4131565" cy="309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 setup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3414" y="4013354"/>
            <a:ext cx="8607338" cy="2604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700" dirty="0" smtClean="0"/>
              <a:t> Simulations done with </a:t>
            </a:r>
            <a:r>
              <a:rPr lang="en-US" sz="1700" dirty="0" err="1" smtClean="0"/>
              <a:t>BLonD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700" dirty="0"/>
              <a:t> </a:t>
            </a:r>
            <a:r>
              <a:rPr lang="en-GB" sz="1700" dirty="0" smtClean="0"/>
              <a:t>Full impedance model (updated model with the new HOM model for the 200MHz cavity)</a:t>
            </a:r>
            <a:br>
              <a:rPr lang="en-GB" sz="1700" dirty="0" smtClean="0"/>
            </a:br>
            <a:endParaRPr lang="en-GB" sz="17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1700" dirty="0"/>
              <a:t> </a:t>
            </a:r>
            <a:r>
              <a:rPr lang="en-GB" sz="1700" dirty="0" smtClean="0"/>
              <a:t>Including space charge during ramp (scaling with the energy and the transverse beam size evolution)</a:t>
            </a:r>
            <a:br>
              <a:rPr lang="en-GB" sz="1700" dirty="0" smtClean="0"/>
            </a:br>
            <a:endParaRPr lang="en-GB" sz="17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1700" dirty="0" smtClean="0"/>
              <a:t> Bunch generated from the Abel transform of the measured profiles, matched with intensity effects</a:t>
            </a:r>
            <a:endParaRPr lang="en-US" sz="1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0" y="751392"/>
            <a:ext cx="4401526" cy="3301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472366" y="1859360"/>
            <a:ext cx="18790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Space charge </a:t>
            </a:r>
            <a:br>
              <a:rPr lang="en-GB" dirty="0" smtClean="0"/>
            </a:br>
            <a:r>
              <a:rPr lang="en-GB" dirty="0" smtClean="0"/>
              <a:t>impedance (Ohm)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42012" y="676856"/>
            <a:ext cx="1887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Input line density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10516" y="1307218"/>
            <a:ext cx="1508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Measurement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Simulation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3336" y="347951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Instability criterion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19693" y="4173648"/>
                <a:ext cx="8607338" cy="26087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Peak-to-peak amplitude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pp</m:t>
                        </m:r>
                      </m:sub>
                    </m:sSub>
                  </m:oMath>
                </a14:m>
                <a:r>
                  <a:rPr lang="en-US" dirty="0" smtClean="0"/>
                  <a:t> of the bunch length oscillations sampled over several turns</a:t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Instability threshold set to: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pp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3" y="4173648"/>
                <a:ext cx="8607338" cy="2608788"/>
              </a:xfrm>
              <a:prstGeom prst="rect">
                <a:avLst/>
              </a:prstGeom>
              <a:blipFill rotWithShape="0">
                <a:blip r:embed="rId3"/>
                <a:stretch>
                  <a:fillRect l="-1204" t="-4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62" y="794356"/>
            <a:ext cx="4320001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794356"/>
            <a:ext cx="4320000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2" t="4754" r="20198" b="90606"/>
          <a:stretch/>
        </p:blipFill>
        <p:spPr>
          <a:xfrm>
            <a:off x="1450731" y="931985"/>
            <a:ext cx="1802423" cy="167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2" t="4754" r="20198" b="90606"/>
          <a:stretch/>
        </p:blipFill>
        <p:spPr>
          <a:xfrm>
            <a:off x="6084373" y="931985"/>
            <a:ext cx="1802423" cy="1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16087</TotalTime>
  <Words>1118</Words>
  <Application>Microsoft Office PowerPoint</Application>
  <PresentationFormat>On-screen Show (4:3)</PresentationFormat>
  <Paragraphs>308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</vt:lpstr>
      <vt:lpstr>Office Theme</vt:lpstr>
      <vt:lpstr>Single bunch instabilities during ramp s LIU-SPS Beam Dynamics Working Group 06/08/2015</vt:lpstr>
      <vt:lpstr>Introduction and motivation</vt:lpstr>
      <vt:lpstr>Outlook</vt:lpstr>
      <vt:lpstr>Setup</vt:lpstr>
      <vt:lpstr>Measurement setup</vt:lpstr>
      <vt:lpstr>PSB configuration</vt:lpstr>
      <vt:lpstr>Measurement setup</vt:lpstr>
      <vt:lpstr>Simulation setup</vt:lpstr>
      <vt:lpstr>Instability criterion</vt:lpstr>
      <vt:lpstr>Single RF</vt:lpstr>
      <vt:lpstr>Single RF instability vs. energy</vt:lpstr>
      <vt:lpstr>Measured instability pattern</vt:lpstr>
      <vt:lpstr>Input bunch length</vt:lpstr>
      <vt:lpstr>Output bunch length</vt:lpstr>
      <vt:lpstr>Emittance blow-up in high voltage</vt:lpstr>
      <vt:lpstr>Emittance blow-up in high voltage</vt:lpstr>
      <vt:lpstr>Amplitude of oscillations in high voltage</vt:lpstr>
      <vt:lpstr>Stability islands</vt:lpstr>
      <vt:lpstr>Double RF</vt:lpstr>
      <vt:lpstr>Double RF simulations</vt:lpstr>
      <vt:lpstr>Second harmonic effective voltage and phase</vt:lpstr>
      <vt:lpstr>Double RF calibration</vt:lpstr>
      <vt:lpstr>Double RF phase scan (flat bottom)</vt:lpstr>
      <vt:lpstr>Double RF phase scan (flat bottom)</vt:lpstr>
      <vt:lpstr>Double RF phase scan (flat bottom)</vt:lpstr>
      <vt:lpstr>Double RF phase scan (flat bottom)</vt:lpstr>
      <vt:lpstr>Double RF phase scan (flat bottom)</vt:lpstr>
      <vt:lpstr>Double RF phase scan (flat top)</vt:lpstr>
      <vt:lpstr>Double RF simulations</vt:lpstr>
      <vt:lpstr>Measured instability pattern</vt:lpstr>
      <vt:lpstr>Input bunch length</vt:lpstr>
      <vt:lpstr>Output bunch length</vt:lpstr>
      <vt:lpstr>Instability threshold vs. phase offset</vt:lpstr>
      <vt:lpstr>Conclusions</vt:lpstr>
      <vt:lpstr>Further steps and ideas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2207</cp:revision>
  <cp:lastPrinted>2015-03-12T13:07:52Z</cp:lastPrinted>
  <dcterms:created xsi:type="dcterms:W3CDTF">2014-07-23T07:54:45Z</dcterms:created>
  <dcterms:modified xsi:type="dcterms:W3CDTF">2015-08-10T16:01:25Z</dcterms:modified>
</cp:coreProperties>
</file>