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9" r:id="rId2"/>
    <p:sldId id="620" r:id="rId3"/>
    <p:sldId id="596" r:id="rId4"/>
    <p:sldId id="621" r:id="rId5"/>
    <p:sldId id="622" r:id="rId6"/>
    <p:sldId id="623" r:id="rId7"/>
    <p:sldId id="624" r:id="rId8"/>
    <p:sldId id="625" r:id="rId9"/>
    <p:sldId id="626" r:id="rId10"/>
    <p:sldId id="628" r:id="rId11"/>
    <p:sldId id="627" r:id="rId12"/>
    <p:sldId id="629" r:id="rId13"/>
    <p:sldId id="630" r:id="rId14"/>
    <p:sldId id="631" r:id="rId15"/>
    <p:sldId id="632" r:id="rId16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1" autoAdjust="0"/>
  </p:normalViewPr>
  <p:slideViewPr>
    <p:cSldViewPr>
      <p:cViewPr varScale="1">
        <p:scale>
          <a:sx n="111" d="100"/>
          <a:sy n="111" d="100"/>
        </p:scale>
        <p:origin x="5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6" y="0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451A9DD5-DECA-4D81-9060-56BABD3819F6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378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6" y="6456378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F401E868-2E41-422D-8722-5E3B4575B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0" y="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7537079A-3411-48BB-BDC9-13CABEB89461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0" y="645661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A986A80C-8127-4A15-98F1-007D1B3C8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9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38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78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9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7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D592-45FA-4CC0-A2F2-980045C86B7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5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388843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Longitudinal Impedance Model of the SPS Travelling Wave Cavities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0" y="4869160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>
                <a:solidFill>
                  <a:schemeClr val="tx1"/>
                </a:solidFill>
              </a:rPr>
              <a:t>Dmitry Bazyl, Patrick Kraemer and Jose </a:t>
            </a:r>
            <a:r>
              <a:rPr lang="en-GB" sz="1600" dirty="0" smtClean="0">
                <a:solidFill>
                  <a:schemeClr val="tx1"/>
                </a:solidFill>
              </a:rPr>
              <a:t>E. </a:t>
            </a:r>
            <a:r>
              <a:rPr lang="en-GB" sz="1600" dirty="0" smtClean="0">
                <a:solidFill>
                  <a:schemeClr val="tx1"/>
                </a:solidFill>
              </a:rPr>
              <a:t>Varela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06 August </a:t>
            </a:r>
            <a:r>
              <a:rPr lang="en-GB" sz="1600" dirty="0" smtClean="0">
                <a:solidFill>
                  <a:schemeClr val="tx1"/>
                </a:solidFill>
              </a:rPr>
              <a:t>2015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200 MHz TWC</a:t>
            </a:r>
            <a:endParaRPr lang="en-GB" dirty="0" smtClean="0"/>
          </a:p>
          <a:p>
            <a:pPr lvl="1"/>
            <a:r>
              <a:rPr lang="en-GB" dirty="0" smtClean="0"/>
              <a:t>4 Tank Cavities</a:t>
            </a:r>
          </a:p>
          <a:p>
            <a:pPr lvl="1"/>
            <a:r>
              <a:rPr lang="en-GB" dirty="0" smtClean="0"/>
              <a:t>5 Tank Cavities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Updated SPS Longitudinal Impedance Model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255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00809"/>
            <a:ext cx="9140037" cy="5157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SPS cavities – Total Impedance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3963" y="1095241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Total </a:t>
            </a:r>
            <a:r>
              <a:rPr lang="en-GB" dirty="0" smtClean="0"/>
              <a:t>longitudinal impedance of the SPS cavities</a:t>
            </a:r>
            <a:endParaRPr lang="en-GB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3419872" y="5085184"/>
            <a:ext cx="864096" cy="15841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699792" y="4012959"/>
            <a:ext cx="2844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A modification of the current HOM coupler filters should be enough to damp any other longitudinal HOM in the 200MHz cavities.</a:t>
            </a:r>
            <a:endParaRPr lang="en-GB" sz="1400" dirty="0" smtClean="0">
              <a:solidFill>
                <a:srgbClr val="0070C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44208" y="5661248"/>
            <a:ext cx="2448272" cy="9908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2148" y="5074666"/>
            <a:ext cx="291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HOM couplers for the 800MHz cavities are to be designed </a:t>
            </a:r>
            <a:r>
              <a:rPr lang="en-GB" sz="1400" b="1" dirty="0" smtClean="0">
                <a:solidFill>
                  <a:srgbClr val="FF0000"/>
                </a:solidFill>
              </a:rPr>
              <a:t>if needed</a:t>
            </a:r>
            <a:r>
              <a:rPr lang="en-GB" sz="1400" dirty="0" smtClean="0">
                <a:solidFill>
                  <a:srgbClr val="FF0000"/>
                </a:solidFill>
              </a:rPr>
              <a:t>.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51720" y="5805264"/>
            <a:ext cx="826110" cy="8468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03648" y="5016833"/>
            <a:ext cx="1660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The 630MHz HOM could be further damped </a:t>
            </a:r>
            <a:r>
              <a:rPr lang="en-GB" sz="1400" b="1" dirty="0" smtClean="0">
                <a:solidFill>
                  <a:srgbClr val="0070C0"/>
                </a:solidFill>
              </a:rPr>
              <a:t>if needed</a:t>
            </a:r>
            <a:r>
              <a:rPr lang="en-GB" sz="1400" dirty="0" smtClean="0">
                <a:solidFill>
                  <a:srgbClr val="0070C0"/>
                </a:solidFill>
              </a:rPr>
              <a:t>.</a:t>
            </a:r>
            <a:endParaRPr lang="en-GB" sz="1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577"/>
            <a:ext cx="9140035" cy="526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SPS - Longitudinal Impedance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3963" y="1095241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Complete </a:t>
            </a:r>
            <a:r>
              <a:rPr lang="en-GB" dirty="0" smtClean="0"/>
              <a:t>longitudinal impedance model of the SPS.</a:t>
            </a:r>
            <a:endParaRPr lang="en-GB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012160" y="3434188"/>
            <a:ext cx="302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To 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0% Non-conform PP Shields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Resonances Scattered 2.5%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839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4" y="1682101"/>
            <a:ext cx="9147963" cy="51508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SPS - Longitudinal Impedance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3963" y="1095241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Complete </a:t>
            </a:r>
            <a:r>
              <a:rPr lang="en-GB" dirty="0" smtClean="0"/>
              <a:t>longitudinal impedance model of the SPS.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58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200 MHz TWC</a:t>
            </a:r>
            <a:endParaRPr lang="en-GB" dirty="0" smtClean="0"/>
          </a:p>
          <a:p>
            <a:pPr lvl="1"/>
            <a:r>
              <a:rPr lang="en-GB" dirty="0" smtClean="0"/>
              <a:t>4 Tank Cavities</a:t>
            </a:r>
          </a:p>
          <a:p>
            <a:pPr lvl="1"/>
            <a:r>
              <a:rPr lang="en-GB" dirty="0" smtClean="0"/>
              <a:t>5 Tank Cavities</a:t>
            </a:r>
            <a:endParaRPr lang="en-GB" dirty="0"/>
          </a:p>
          <a:p>
            <a:r>
              <a:rPr lang="en-GB" dirty="0" smtClean="0"/>
              <a:t>Updated SPS Longitudinal Impedance Model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Conclusions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2060848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longitudinal impedance model of the SPS has been </a:t>
            </a:r>
            <a:r>
              <a:rPr lang="en-GB" sz="2000" b="1" dirty="0" smtClean="0"/>
              <a:t>updated</a:t>
            </a:r>
            <a:r>
              <a:rPr lang="en-GB" sz="2000" dirty="0" smtClean="0"/>
              <a:t> with the </a:t>
            </a:r>
            <a:r>
              <a:rPr lang="en-GB" sz="2000" b="1" dirty="0" smtClean="0">
                <a:solidFill>
                  <a:srgbClr val="FF0000"/>
                </a:solidFill>
              </a:rPr>
              <a:t>current best estimation</a:t>
            </a:r>
            <a:r>
              <a:rPr lang="en-GB" sz="2000" dirty="0" smtClean="0"/>
              <a:t> of the impedance of the cavities ( 200  and 800 MHz)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The longitudinal HOM couplers in the 200MHz cavities are very effective</a:t>
            </a:r>
            <a:r>
              <a:rPr lang="en-GB" sz="2000" dirty="0" smtClean="0"/>
              <a:t>, not only for the 630MHz HOMs, but also for other resonances.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A high-impedance HOM has been identified in the 200MHz cavities (</a:t>
            </a:r>
            <a:r>
              <a:rPr lang="en-GB" sz="2000" b="1" dirty="0" smtClean="0">
                <a:solidFill>
                  <a:srgbClr val="FF0000"/>
                </a:solidFill>
              </a:rPr>
              <a:t>915 MHz</a:t>
            </a:r>
            <a:r>
              <a:rPr lang="en-GB" sz="2000" dirty="0" smtClean="0"/>
              <a:t>). Current HOM couplers could be modified to damp it.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The longitudinal impedance model of the 800 MHz cavities was discussed in the previous presentation. When compared to the rest of the impedance model, </a:t>
            </a:r>
            <a:r>
              <a:rPr lang="en-GB" sz="2000" b="1" dirty="0" smtClean="0">
                <a:solidFill>
                  <a:srgbClr val="FF0000"/>
                </a:solidFill>
              </a:rPr>
              <a:t>only the 1.93 GHz HOM</a:t>
            </a:r>
            <a:r>
              <a:rPr lang="en-GB" sz="2000" dirty="0" smtClean="0"/>
              <a:t> seems relevant.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134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GB" dirty="0" smtClean="0"/>
              <a:t>200 MHz TWC</a:t>
            </a:r>
            <a:endParaRPr lang="en-GB" dirty="0" smtClean="0"/>
          </a:p>
          <a:p>
            <a:pPr lvl="1"/>
            <a:r>
              <a:rPr lang="en-GB" dirty="0" smtClean="0"/>
              <a:t>4 Tank Cavities</a:t>
            </a:r>
          </a:p>
          <a:p>
            <a:pPr lvl="1"/>
            <a:r>
              <a:rPr lang="en-GB" dirty="0" smtClean="0"/>
              <a:t>5 Tank Cavities</a:t>
            </a:r>
            <a:endParaRPr lang="en-GB" dirty="0"/>
          </a:p>
          <a:p>
            <a:r>
              <a:rPr lang="en-GB" dirty="0" smtClean="0"/>
              <a:t>Updated SPS Longitudinal Impedance Model</a:t>
            </a:r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64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2060848"/>
            <a:ext cx="9143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</a:t>
            </a:r>
            <a:r>
              <a:rPr lang="en-GB" sz="2000" b="1" dirty="0" smtClean="0">
                <a:solidFill>
                  <a:srgbClr val="FF0000"/>
                </a:solidFill>
              </a:rPr>
              <a:t>current</a:t>
            </a:r>
            <a:r>
              <a:rPr lang="en-GB" sz="2000" dirty="0" smtClean="0"/>
              <a:t> best longitudinal impedance </a:t>
            </a:r>
            <a:r>
              <a:rPr lang="en-GB" sz="2000" b="1" dirty="0" smtClean="0">
                <a:solidFill>
                  <a:srgbClr val="FF0000"/>
                </a:solidFill>
              </a:rPr>
              <a:t>estimation</a:t>
            </a:r>
            <a:r>
              <a:rPr lang="en-GB" sz="2000" dirty="0" smtClean="0"/>
              <a:t> for the two types of 200 MHz TWCs will be briefly presented.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Current cavity models </a:t>
            </a:r>
            <a:r>
              <a:rPr lang="en-GB" sz="2000" b="1" dirty="0" smtClean="0">
                <a:solidFill>
                  <a:srgbClr val="00B050"/>
                </a:solidFill>
              </a:rPr>
              <a:t>account for the longitudinal HOM </a:t>
            </a:r>
            <a:r>
              <a:rPr lang="en-GB" sz="2000" dirty="0" smtClean="0"/>
              <a:t>couplers but </a:t>
            </a:r>
            <a:r>
              <a:rPr lang="en-GB" sz="2000" b="1" dirty="0" smtClean="0">
                <a:solidFill>
                  <a:srgbClr val="FF0000"/>
                </a:solidFill>
              </a:rPr>
              <a:t>NOT</a:t>
            </a:r>
            <a:r>
              <a:rPr lang="en-GB" sz="2000" dirty="0" smtClean="0"/>
              <a:t> for the transverse ones.</a:t>
            </a:r>
            <a:endParaRPr lang="en-GB" sz="2000" dirty="0"/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Finally, the current impedance model of all the SPS cavities will be put together and compared to the other contributions.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046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200 MHz TWC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4 Tank Cavities</a:t>
            </a:r>
          </a:p>
          <a:p>
            <a:pPr lvl="1"/>
            <a:r>
              <a:rPr lang="en-GB" dirty="0" smtClean="0"/>
              <a:t>5 Tank Cavities</a:t>
            </a:r>
            <a:endParaRPr lang="en-GB" dirty="0"/>
          </a:p>
          <a:p>
            <a:r>
              <a:rPr lang="en-GB" dirty="0" smtClean="0"/>
              <a:t>Updated SPS Longitudinal Impedance Model</a:t>
            </a:r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72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8209"/>
            <a:ext cx="9143998" cy="5019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200 MHz TWC – 4 Tanks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06905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Wakefield simulation of a 4 tank 200 MHz TWC with longitudinal HOM couplers.</a:t>
            </a:r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995936" y="3573016"/>
            <a:ext cx="432048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580112" y="3140968"/>
            <a:ext cx="432048" cy="88638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63888" y="306094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Damped HOM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630 MHz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280753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915 MHz HOMs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9102"/>
            <a:ext cx="9144000" cy="545550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200 MHz TWC – 4 Tanks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00024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 of the HOM couplers - Comparison.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5152" y="155679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Without long. HOM couplers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With long. HOM couplers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1720" y="5589240"/>
            <a:ext cx="504056" cy="11024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932040" y="4293096"/>
            <a:ext cx="3456384" cy="2182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655676" y="480867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Fundamental passband unaffected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07215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Huge HOM damping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5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72816"/>
            <a:ext cx="9103032" cy="508518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200 MHz TWC – 4 Tanks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00024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 of the HOM couplers.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57181" y="17008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Without long. HOM couplers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With long. HOM couplers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7704" y="6237313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994908" y="6093296"/>
            <a:ext cx="648072" cy="4320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83768" y="4365104"/>
            <a:ext cx="3511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HOM couplers designed for 630 </a:t>
            </a:r>
            <a:r>
              <a:rPr lang="en-GB" sz="1400" dirty="0" err="1" smtClean="0">
                <a:solidFill>
                  <a:srgbClr val="FF0000"/>
                </a:solidFill>
              </a:rPr>
              <a:t>MHz.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Also damps other longitudinal HOMs.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83768" y="5157192"/>
            <a:ext cx="1008112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52120" y="5013176"/>
            <a:ext cx="1872208" cy="12241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36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34655"/>
            <a:ext cx="9143998" cy="552334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200 MHz TWC – 4 Tanks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00024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 of the HOM couplers.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5514" y="140231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Without long. HOM couplers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With long. HOM couplers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4096327"/>
            <a:ext cx="35111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HOM couplers designed for 630 MHz</a:t>
            </a:r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Also damps other longitudinal HOMs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Less efficient at 915 MHz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32040" y="5238958"/>
            <a:ext cx="1877155" cy="4942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54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" y="1844824"/>
            <a:ext cx="9125911" cy="5009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/>
          <a:lstStyle/>
          <a:p>
            <a:r>
              <a:rPr lang="en-GB" dirty="0" smtClean="0"/>
              <a:t>200 MHz TWC – 5 Tanks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06905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Wakefield simulation of a 5 tank 200 MHz TWC with longitudinal HOM couplers.</a:t>
            </a:r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987310" y="3540127"/>
            <a:ext cx="432048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54234" y="3080586"/>
            <a:ext cx="432048" cy="8863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3182" y="302119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Damped HOM</a:t>
            </a:r>
          </a:p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630 MHz</a:t>
            </a:r>
            <a:endParaRPr lang="en-GB" sz="1400" dirty="0" smtClean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9056" y="280753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915 MHz HOMs</a:t>
            </a:r>
            <a:endParaRPr lang="en-GB" sz="1400" dirty="0" smtClean="0">
              <a:solidFill>
                <a:srgbClr val="0070C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32157" y="3429000"/>
            <a:ext cx="432048" cy="5379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092740" y="2913477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Impedance is not linear with cavity length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146338</TotalTime>
  <Words>521</Words>
  <Application>Microsoft Office PowerPoint</Application>
  <PresentationFormat>On-screen Show (4:3)</PresentationFormat>
  <Paragraphs>96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Longitudinal Impedance Model of the SPS Travelling Wave Cavities</vt:lpstr>
      <vt:lpstr>Outline</vt:lpstr>
      <vt:lpstr>Introduction</vt:lpstr>
      <vt:lpstr>Outline</vt:lpstr>
      <vt:lpstr>200 MHz TWC – 4 Tanks</vt:lpstr>
      <vt:lpstr>200 MHz TWC – 4 Tanks</vt:lpstr>
      <vt:lpstr>200 MHz TWC – 4 Tanks</vt:lpstr>
      <vt:lpstr>200 MHz TWC – 4 Tanks</vt:lpstr>
      <vt:lpstr>200 MHz TWC – 5 Tanks</vt:lpstr>
      <vt:lpstr>Outline</vt:lpstr>
      <vt:lpstr>SPS cavities – Total Impedance</vt:lpstr>
      <vt:lpstr>SPS - Longitudinal Impedance</vt:lpstr>
      <vt:lpstr>SPS - Longitudinal Impedance</vt:lpstr>
      <vt:lpstr>Outline</vt:lpstr>
      <vt:lpstr>Conclusions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for the Measurement of Cavity Q’s in Reflection</dc:title>
  <dc:creator>Jose Enrique Varela Campelo</dc:creator>
  <cp:lastModifiedBy>Jose Enrique Varela Campelo</cp:lastModifiedBy>
  <cp:revision>1165</cp:revision>
  <cp:lastPrinted>2014-12-10T08:19:12Z</cp:lastPrinted>
  <dcterms:created xsi:type="dcterms:W3CDTF">2013-02-21T13:42:40Z</dcterms:created>
  <dcterms:modified xsi:type="dcterms:W3CDTF">2015-08-06T12:25:46Z</dcterms:modified>
</cp:coreProperties>
</file>