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256" r:id="rId2"/>
    <p:sldId id="257" r:id="rId3"/>
    <p:sldId id="258" r:id="rId4"/>
    <p:sldId id="271" r:id="rId5"/>
    <p:sldId id="277" r:id="rId6"/>
    <p:sldId id="259" r:id="rId7"/>
    <p:sldId id="280" r:id="rId8"/>
    <p:sldId id="273" r:id="rId9"/>
    <p:sldId id="274" r:id="rId10"/>
    <p:sldId id="265" r:id="rId11"/>
    <p:sldId id="261" r:id="rId12"/>
    <p:sldId id="262" r:id="rId13"/>
    <p:sldId id="279" r:id="rId14"/>
    <p:sldId id="281" r:id="rId15"/>
    <p:sldId id="260" r:id="rId16"/>
    <p:sldId id="282" r:id="rId17"/>
    <p:sldId id="268" r:id="rId18"/>
    <p:sldId id="269" r:id="rId19"/>
    <p:sldId id="267" r:id="rId20"/>
    <p:sldId id="270" r:id="rId21"/>
    <p:sldId id="266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y Bazyl" initials="DB" lastIdx="1" clrIdx="0">
    <p:extLst>
      <p:ext uri="{19B8F6BF-5375-455C-9EA6-DF929625EA0E}">
        <p15:presenceInfo xmlns:p15="http://schemas.microsoft.com/office/powerpoint/2012/main" userId="S-1-5-21-1526224874-1540688658-1361462980-3319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8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9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8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48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4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8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8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3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6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65FF-871D-470E-9F09-A3B6DB4AEEB3}" type="datetimeFigureOut">
              <a:rPr lang="en-GB" smtClean="0"/>
              <a:t>03/08/2015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E0B7-A087-44EA-83F0-E94C40A19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5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0965" y="1756903"/>
            <a:ext cx="8920263" cy="2039078"/>
          </a:xfrm>
        </p:spPr>
        <p:txBody>
          <a:bodyPr/>
          <a:lstStyle/>
          <a:p>
            <a:r>
              <a:rPr lang="en-GB" dirty="0" smtClean="0">
                <a:latin typeface="+mn-lt"/>
                <a:cs typeface="Helvetica" panose="020B0604020202020204" pitchFamily="34" charset="0"/>
              </a:rPr>
              <a:t>Impedance of </a:t>
            </a:r>
            <a:r>
              <a:rPr lang="en-GB" dirty="0">
                <a:latin typeface="+mn-lt"/>
                <a:cs typeface="Helvetica" panose="020B0604020202020204" pitchFamily="34" charset="0"/>
              </a:rPr>
              <a:t>the 800 MHz </a:t>
            </a:r>
            <a:r>
              <a:rPr lang="en-GB" dirty="0" smtClean="0">
                <a:latin typeface="+mn-lt"/>
                <a:cs typeface="Helvetica" panose="020B0604020202020204" pitchFamily="34" charset="0"/>
              </a:rPr>
              <a:t>cavity.</a:t>
            </a:r>
            <a:r>
              <a:rPr lang="en-GB" dirty="0"/>
              <a:t>  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825" y="4186727"/>
            <a:ext cx="6678544" cy="165576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cs typeface="Helvetica" panose="020B0604020202020204" pitchFamily="34" charset="0"/>
              </a:rPr>
              <a:t>Summer student: Bazyl Dmitry, NRNU “</a:t>
            </a:r>
            <a:r>
              <a:rPr lang="en-GB" dirty="0" err="1" smtClean="0">
                <a:cs typeface="Helvetica" panose="020B0604020202020204" pitchFamily="34" charset="0"/>
              </a:rPr>
              <a:t>MEPhI</a:t>
            </a:r>
            <a:r>
              <a:rPr lang="en-GB" dirty="0" smtClean="0">
                <a:cs typeface="Helvetica" panose="020B0604020202020204" pitchFamily="34" charset="0"/>
              </a:rPr>
              <a:t>”</a:t>
            </a:r>
          </a:p>
          <a:p>
            <a:r>
              <a:rPr lang="en-GB" dirty="0" smtClean="0">
                <a:cs typeface="Helvetica" panose="020B0604020202020204" pitchFamily="34" charset="0"/>
              </a:rPr>
              <a:t>Supervisors: </a:t>
            </a:r>
            <a:r>
              <a:rPr lang="en-GB" dirty="0">
                <a:cs typeface="Helvetica" panose="020B0604020202020204" pitchFamily="34" charset="0"/>
              </a:rPr>
              <a:t>Elena </a:t>
            </a:r>
            <a:r>
              <a:rPr lang="en-GB" dirty="0" err="1">
                <a:cs typeface="Helvetica" panose="020B0604020202020204" pitchFamily="34" charset="0"/>
              </a:rPr>
              <a:t>Shaposhnikova</a:t>
            </a:r>
            <a:r>
              <a:rPr lang="en-GB" dirty="0">
                <a:cs typeface="Helvetica" panose="020B0604020202020204" pitchFamily="34" charset="0"/>
              </a:rPr>
              <a:t>, </a:t>
            </a:r>
          </a:p>
          <a:p>
            <a:r>
              <a:rPr lang="en-GB" dirty="0">
                <a:cs typeface="Helvetica" panose="020B0604020202020204" pitchFamily="34" charset="0"/>
              </a:rPr>
              <a:t>José Enrique Varela Campelo,</a:t>
            </a:r>
          </a:p>
          <a:p>
            <a:r>
              <a:rPr lang="en-GB" dirty="0">
                <a:cs typeface="Helvetica" panose="020B0604020202020204" pitchFamily="34" charset="0"/>
              </a:rPr>
              <a:t>CERN, BE-RF department.</a:t>
            </a:r>
          </a:p>
          <a:p>
            <a:endParaRPr lang="en-GB" dirty="0"/>
          </a:p>
        </p:txBody>
      </p:sp>
      <p:pic>
        <p:nvPicPr>
          <p:cNvPr id="7170" name="Picture 2" descr="CERN-logo_out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85" y="109128"/>
            <a:ext cx="1518209" cy="14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4" descr="MEPhI_Logo2014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368" y="110809"/>
            <a:ext cx="1505560" cy="14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00212" y="478600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00212" y="63862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00212" y="75482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82852" y="6458989"/>
            <a:ext cx="295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+mj-lt"/>
                <a:cs typeface="Helvetica" panose="020B0604020202020204" pitchFamily="34" charset="0"/>
              </a:rPr>
              <a:t>06 August, LIU-SPS BD WG</a:t>
            </a:r>
            <a:endParaRPr lang="en-GB" sz="1400" i="1" dirty="0"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" y="1422524"/>
            <a:ext cx="5793405" cy="43390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92" y="1422524"/>
            <a:ext cx="5793406" cy="43390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8347" y="9696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800" b="1" dirty="0" smtClean="0">
                <a:cs typeface="Helvetica" panose="020B0604020202020204" pitchFamily="34" charset="0"/>
              </a:rPr>
              <a:t>Acceleration Voltage - Measurements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30263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5" y="1136241"/>
            <a:ext cx="10535056" cy="565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1293" y="823953"/>
            <a:ext cx="421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Measured broadband matching of -19.5 dB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6846" y="2659337"/>
            <a:ext cx="469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Maximum voltage for 0.5W input power 2.48 kV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45149" y="4338536"/>
            <a:ext cx="291831" cy="5933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659549" y="4338536"/>
            <a:ext cx="223737" cy="5933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572017" y="4338536"/>
            <a:ext cx="222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FF0000"/>
                </a:solidFill>
              </a:rPr>
              <a:t>pA</a:t>
            </a:r>
            <a:r>
              <a:rPr lang="en-GB" dirty="0" smtClean="0">
                <a:solidFill>
                  <a:srgbClr val="FF0000"/>
                </a:solidFill>
              </a:rPr>
              <a:t> at 800.8MHz is 91.2deg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796" y="-189322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800" b="1" dirty="0" smtClean="0">
                <a:cs typeface="Helvetica" panose="020B0604020202020204" pitchFamily="34" charset="0"/>
              </a:rPr>
              <a:t>Acceleration Voltage – Measurements vs Simulations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5289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72" y="803066"/>
            <a:ext cx="10495827" cy="585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84468" y="4299625"/>
            <a:ext cx="222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FF0000"/>
                </a:solidFill>
              </a:rPr>
              <a:t>pA</a:t>
            </a:r>
            <a:r>
              <a:rPr lang="en-GB" dirty="0" smtClean="0">
                <a:solidFill>
                  <a:srgbClr val="FF0000"/>
                </a:solidFill>
              </a:rPr>
              <a:t> at 800.8MHz is 91.2 </a:t>
            </a:r>
            <a:r>
              <a:rPr lang="en-GB" dirty="0" err="1" smtClean="0">
                <a:solidFill>
                  <a:srgbClr val="FF0000"/>
                </a:solidFill>
              </a:rPr>
              <a:t>deg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3549" y="2606163"/>
            <a:ext cx="421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Amplitude difference = 9%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796" y="-189322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800" b="1" dirty="0" smtClean="0">
                <a:cs typeface="Helvetica" panose="020B0604020202020204" pitchFamily="34" charset="0"/>
              </a:rPr>
              <a:t>Acceleration Voltage – Measurements vs Simulations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23412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6877" y="145915"/>
            <a:ext cx="1984442" cy="771087"/>
          </a:xfrm>
        </p:spPr>
        <p:txBody>
          <a:bodyPr>
            <a:normAutofit/>
          </a:bodyPr>
          <a:lstStyle/>
          <a:p>
            <a:r>
              <a:rPr lang="en-GB" sz="3800" b="1" dirty="0" smtClean="0">
                <a:cs typeface="Helvetica" panose="020B0604020202020204" pitchFamily="34" charset="0"/>
              </a:rPr>
              <a:t>Content:</a:t>
            </a:r>
            <a:endParaRPr lang="en-GB" sz="3800" b="1" dirty="0">
              <a:cs typeface="Helvetica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91119" y="1141328"/>
            <a:ext cx="10515600" cy="522137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cs typeface="Helvetica" panose="020B0604020202020204" pitchFamily="34" charset="0"/>
              </a:rPr>
              <a:t>Introduction</a:t>
            </a:r>
          </a:p>
          <a:p>
            <a:pPr lvl="1"/>
            <a:r>
              <a:rPr lang="en-GB" dirty="0" smtClean="0">
                <a:cs typeface="Helvetica" panose="020B0604020202020204" pitchFamily="34" charset="0"/>
              </a:rPr>
              <a:t>Characterize the 800 MHz TWC</a:t>
            </a:r>
          </a:p>
          <a:p>
            <a:pPr lvl="2"/>
            <a:r>
              <a:rPr lang="en-GB" dirty="0" smtClean="0">
                <a:cs typeface="Helvetica" panose="020B0604020202020204" pitchFamily="34" charset="0"/>
              </a:rPr>
              <a:t>Describe the cavity</a:t>
            </a:r>
          </a:p>
          <a:p>
            <a:pPr lvl="1"/>
            <a:r>
              <a:rPr lang="en-GB" dirty="0" smtClean="0">
                <a:cs typeface="Helvetica" panose="020B0604020202020204" pitchFamily="34" charset="0"/>
              </a:rPr>
              <a:t>Several reasons</a:t>
            </a:r>
          </a:p>
          <a:p>
            <a:pPr lvl="2"/>
            <a:r>
              <a:rPr lang="en-GB" dirty="0" smtClean="0">
                <a:cs typeface="Helvetica" panose="020B0604020202020204" pitchFamily="34" charset="0"/>
              </a:rPr>
              <a:t>There is no detailed info on the cavity</a:t>
            </a:r>
          </a:p>
          <a:p>
            <a:pPr lvl="2"/>
            <a:r>
              <a:rPr lang="en-GB" dirty="0" smtClean="0">
                <a:cs typeface="Helvetica" panose="020B0604020202020204" pitchFamily="34" charset="0"/>
              </a:rPr>
              <a:t>Impedance of the HOMs</a:t>
            </a:r>
          </a:p>
          <a:p>
            <a:r>
              <a:rPr lang="en-GB" dirty="0" smtClean="0">
                <a:cs typeface="Helvetica" panose="020B0604020202020204" pitchFamily="34" charset="0"/>
              </a:rPr>
              <a:t>Characterization of the fundamental mode</a:t>
            </a:r>
          </a:p>
          <a:p>
            <a:pPr lvl="1"/>
            <a:r>
              <a:rPr lang="en-GB" dirty="0" smtClean="0">
                <a:cs typeface="Helvetica" panose="020B0604020202020204" pitchFamily="34" charset="0"/>
              </a:rPr>
              <a:t>Periodic cell - Dispersion diagram</a:t>
            </a:r>
          </a:p>
          <a:p>
            <a:pPr lvl="2"/>
            <a:r>
              <a:rPr lang="en-GB" dirty="0" smtClean="0">
                <a:cs typeface="Helvetica" panose="020B0604020202020204" pitchFamily="34" charset="0"/>
              </a:rPr>
              <a:t>Simulations</a:t>
            </a:r>
          </a:p>
          <a:p>
            <a:pPr lvl="1"/>
            <a:r>
              <a:rPr lang="en-GB" dirty="0" smtClean="0">
                <a:cs typeface="Helvetica" panose="020B0604020202020204" pitchFamily="34" charset="0"/>
              </a:rPr>
              <a:t>Full model</a:t>
            </a:r>
            <a:r>
              <a:rPr lang="en-GB" dirty="0">
                <a:cs typeface="Helvetica" panose="020B0604020202020204" pitchFamily="34" charset="0"/>
              </a:rPr>
              <a:t> </a:t>
            </a:r>
            <a:r>
              <a:rPr lang="en-GB" dirty="0" smtClean="0">
                <a:cs typeface="Helvetica" panose="020B0604020202020204" pitchFamily="34" charset="0"/>
              </a:rPr>
              <a:t>- </a:t>
            </a:r>
            <a:r>
              <a:rPr lang="en-GB" dirty="0" smtClean="0">
                <a:cs typeface="Helvetica" panose="020B0604020202020204" pitchFamily="34" charset="0"/>
              </a:rPr>
              <a:t>Frequency domain</a:t>
            </a:r>
          </a:p>
          <a:p>
            <a:pPr lvl="3"/>
            <a:r>
              <a:rPr lang="en-GB" dirty="0" smtClean="0">
                <a:cs typeface="Helvetica" panose="020B0604020202020204" pitchFamily="34" charset="0"/>
              </a:rPr>
              <a:t>Simulations</a:t>
            </a:r>
          </a:p>
          <a:p>
            <a:pPr lvl="3"/>
            <a:r>
              <a:rPr lang="en-GB" dirty="0" smtClean="0">
                <a:cs typeface="Helvetica" panose="020B0604020202020204" pitchFamily="34" charset="0"/>
              </a:rPr>
              <a:t>Measurements</a:t>
            </a:r>
          </a:p>
          <a:p>
            <a:r>
              <a:rPr lang="en-GB" b="1" dirty="0" smtClean="0">
                <a:solidFill>
                  <a:srgbClr val="FF0000"/>
                </a:solidFill>
                <a:cs typeface="Helvetica" panose="020B0604020202020204" pitchFamily="34" charset="0"/>
              </a:rPr>
              <a:t>Characterization of the Higher Order Modes</a:t>
            </a:r>
            <a:endParaRPr lang="en-GB" b="1" dirty="0" smtClean="0">
              <a:solidFill>
                <a:srgbClr val="FF0000"/>
              </a:solidFill>
              <a:cs typeface="Helvetica" panose="020B0604020202020204" pitchFamily="34" charset="0"/>
            </a:endParaRPr>
          </a:p>
          <a:p>
            <a:pPr lvl="2"/>
            <a:r>
              <a:rPr lang="en-GB" dirty="0" smtClean="0">
                <a:cs typeface="Helvetica" panose="020B0604020202020204" pitchFamily="34" charset="0"/>
              </a:rPr>
              <a:t>Full model - </a:t>
            </a:r>
            <a:r>
              <a:rPr lang="en-GB" dirty="0" err="1" smtClean="0">
                <a:cs typeface="Helvetica" panose="020B0604020202020204" pitchFamily="34" charset="0"/>
              </a:rPr>
              <a:t>Wakefields</a:t>
            </a:r>
            <a:endParaRPr lang="en-GB" dirty="0" smtClean="0">
              <a:cs typeface="Helvetica" panose="020B0604020202020204" pitchFamily="34" charset="0"/>
            </a:endParaRPr>
          </a:p>
          <a:p>
            <a:pPr lvl="3"/>
            <a:r>
              <a:rPr lang="en-GB" dirty="0" smtClean="0">
                <a:cs typeface="Helvetica" panose="020B0604020202020204" pitchFamily="34" charset="0"/>
              </a:rPr>
              <a:t>Simulations</a:t>
            </a:r>
          </a:p>
          <a:p>
            <a:pPr lvl="2"/>
            <a:r>
              <a:rPr lang="en-GB" dirty="0" smtClean="0">
                <a:cs typeface="Helvetica" panose="020B0604020202020204" pitchFamily="34" charset="0"/>
              </a:rPr>
              <a:t>Full model - </a:t>
            </a:r>
            <a:r>
              <a:rPr lang="en-GB" dirty="0" err="1" smtClean="0">
                <a:cs typeface="Helvetica" panose="020B0604020202020204" pitchFamily="34" charset="0"/>
              </a:rPr>
              <a:t>Eigenmode</a:t>
            </a:r>
            <a:r>
              <a:rPr lang="en-GB" dirty="0" smtClean="0">
                <a:cs typeface="Helvetica" panose="020B0604020202020204" pitchFamily="34" charset="0"/>
              </a:rPr>
              <a:t> – R/Q</a:t>
            </a:r>
          </a:p>
          <a:p>
            <a:pPr lvl="3"/>
            <a:r>
              <a:rPr lang="en-GB" dirty="0" smtClean="0">
                <a:cs typeface="Helvetica" panose="020B0604020202020204" pitchFamily="34" charset="0"/>
              </a:rPr>
              <a:t>Simulations </a:t>
            </a:r>
          </a:p>
          <a:p>
            <a:pPr lvl="3"/>
            <a:r>
              <a:rPr lang="en-GB" dirty="0" smtClean="0">
                <a:cs typeface="Helvetica" panose="020B0604020202020204" pitchFamily="34" charset="0"/>
              </a:rPr>
              <a:t>Measurements</a:t>
            </a:r>
          </a:p>
          <a:p>
            <a:r>
              <a:rPr lang="en-GB" dirty="0" smtClean="0">
                <a:cs typeface="Helvetica" panose="020B0604020202020204" pitchFamily="34" charset="0"/>
              </a:rPr>
              <a:t>Conclusion</a:t>
            </a:r>
          </a:p>
          <a:p>
            <a:endParaRPr lang="en-GB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cs typeface="Helvetica" panose="020B0604020202020204" pitchFamily="34" charset="0"/>
              </a:rPr>
              <a:t>Characterization of the Higher Order Modes</a:t>
            </a:r>
            <a:br>
              <a:rPr lang="en-GB" b="1" dirty="0" smtClean="0">
                <a:cs typeface="Helvetica" panose="020B0604020202020204" pitchFamily="34" charset="0"/>
              </a:rPr>
            </a:b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1189219" y="1690687"/>
            <a:ext cx="9603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Computation of Impedance of the longitudinal higher order modes using CST Wakefield solver.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Computation and measurements of the R/Q for the longitudinal higher order modes.</a:t>
            </a:r>
            <a:endParaRPr lang="en-GB" sz="3000" dirty="0" smtClean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18390"/>
              </p:ext>
            </p:extLst>
          </p:nvPr>
        </p:nvGraphicFramePr>
        <p:xfrm>
          <a:off x="1897089" y="4137424"/>
          <a:ext cx="8128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Simulations</a:t>
                      </a:r>
                      <a:r>
                        <a:rPr lang="en-GB" b="1" baseline="0" dirty="0" smtClean="0"/>
                        <a:t>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Measurements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Wakefield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R/Q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R/Q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3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17450" y="212725"/>
            <a:ext cx="3834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 smtClean="0">
                <a:cs typeface="Helvetica" panose="020B0604020202020204" pitchFamily="34" charset="0"/>
              </a:rPr>
              <a:t>Wakefield simulation 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90" y="1313477"/>
            <a:ext cx="8551923" cy="549923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6972300" y="4063097"/>
            <a:ext cx="552450" cy="6000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648700" y="5427343"/>
            <a:ext cx="552450" cy="5476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94144" y="3088662"/>
            <a:ext cx="2230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HOM#1</a:t>
            </a:r>
          </a:p>
          <a:p>
            <a:r>
              <a:rPr lang="en-GB" dirty="0" smtClean="0"/>
              <a:t>F1 = 1.935 GHz</a:t>
            </a:r>
          </a:p>
          <a:p>
            <a:r>
              <a:rPr lang="en-GB" dirty="0" smtClean="0"/>
              <a:t>Abs(Z) = 319 </a:t>
            </a:r>
            <a:r>
              <a:rPr lang="en-GB" dirty="0" err="1" smtClean="0"/>
              <a:t>kOhm</a:t>
            </a:r>
            <a:endParaRPr lang="en-GB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066707" y="2008682"/>
            <a:ext cx="1044939" cy="13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10989" y="1728887"/>
            <a:ext cx="2847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Fundamental mode;</a:t>
            </a:r>
          </a:p>
          <a:p>
            <a:r>
              <a:rPr lang="en-GB" dirty="0" smtClean="0"/>
              <a:t>F = 800.8 MHz</a:t>
            </a:r>
          </a:p>
          <a:p>
            <a:r>
              <a:rPr lang="en-GB" dirty="0" smtClean="0"/>
              <a:t>Abs(Z) = 809 </a:t>
            </a:r>
            <a:r>
              <a:rPr lang="en-GB" dirty="0" err="1" smtClean="0"/>
              <a:t>kOhm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8924924" y="4063096"/>
            <a:ext cx="2879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HOM#2</a:t>
            </a:r>
          </a:p>
          <a:p>
            <a:r>
              <a:rPr lang="en-GB" dirty="0" smtClean="0"/>
              <a:t>F1 </a:t>
            </a:r>
            <a:r>
              <a:rPr lang="en-GB" dirty="0" smtClean="0"/>
              <a:t>= 2.59 GHz </a:t>
            </a:r>
          </a:p>
          <a:p>
            <a:r>
              <a:rPr lang="en-GB" dirty="0" smtClean="0"/>
              <a:t>Abs(Z)= 73 </a:t>
            </a:r>
            <a:r>
              <a:rPr lang="en-GB" dirty="0" err="1" smtClean="0"/>
              <a:t>kOhm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76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595" y="0"/>
            <a:ext cx="10515600" cy="1325563"/>
          </a:xfrm>
        </p:spPr>
        <p:txBody>
          <a:bodyPr/>
          <a:lstStyle/>
          <a:p>
            <a:r>
              <a:rPr lang="en-GB" dirty="0" smtClean="0"/>
              <a:t>R/Q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information about the location of longitudinal higher order modes that we’ve got from the </a:t>
            </a:r>
            <a:r>
              <a:rPr lang="en-GB" dirty="0" err="1" smtClean="0"/>
              <a:t>wakefield</a:t>
            </a:r>
            <a:r>
              <a:rPr lang="en-GB" dirty="0" smtClean="0"/>
              <a:t> simulation we have computed R/Q values for two modes with frequencies F = 1.9 GHz and F = 2.59 GHz respectively.</a:t>
            </a:r>
          </a:p>
          <a:p>
            <a:r>
              <a:rPr lang="en-GB" dirty="0" smtClean="0"/>
              <a:t>All simulations were done in CST MWS using </a:t>
            </a:r>
            <a:r>
              <a:rPr lang="en-GB" dirty="0" err="1" smtClean="0"/>
              <a:t>eigenmode</a:t>
            </a:r>
            <a:r>
              <a:rPr lang="en-GB" dirty="0" smtClean="0"/>
              <a:t> solver.</a:t>
            </a:r>
          </a:p>
        </p:txBody>
      </p:sp>
    </p:spTree>
    <p:extLst>
      <p:ext uri="{BB962C8B-B14F-4D97-AF65-F5344CB8AC3E}">
        <p14:creationId xmlns:p14="http://schemas.microsoft.com/office/powerpoint/2010/main" val="22704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036" y="-635756"/>
            <a:ext cx="1144244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1" dirty="0" smtClean="0">
                <a:cs typeface="Helvetica" panose="020B0604020202020204" pitchFamily="34" charset="0"/>
              </a:rPr>
              <a:t>R/Q Simulations – F = 1.9 GHz</a:t>
            </a:r>
            <a:endParaRPr lang="en-GB" sz="2800" b="1" dirty="0"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03" y="525050"/>
            <a:ext cx="10040518" cy="61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11080" y="-827544"/>
            <a:ext cx="6054204" cy="1655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1" dirty="0" smtClean="0">
                <a:cs typeface="Helvetica" panose="020B0604020202020204" pitchFamily="34" charset="0"/>
              </a:rPr>
              <a:t>R/Q Simulations – F = 2.59GHz</a:t>
            </a:r>
            <a:endParaRPr lang="en-GB" sz="2800" b="1" dirty="0"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" y="511843"/>
            <a:ext cx="9773982" cy="60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54394" y="267173"/>
            <a:ext cx="11446168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100" b="1" dirty="0" smtClean="0">
                <a:cs typeface="Helvetica" panose="020B0604020202020204" pitchFamily="34" charset="0"/>
              </a:rPr>
              <a:t>R/Q - Simulations vs measurements – F = 1.9 GHz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63531"/>
              </p:ext>
            </p:extLst>
          </p:nvPr>
        </p:nvGraphicFramePr>
        <p:xfrm>
          <a:off x="1053146" y="2200906"/>
          <a:ext cx="10033953" cy="27901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9954"/>
                <a:gridCol w="2609850"/>
                <a:gridCol w="3124200"/>
                <a:gridCol w="3409949"/>
              </a:tblGrid>
              <a:tr h="76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№</a:t>
                      </a:r>
                      <a:endParaRPr lang="en-GB" sz="20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F, </a:t>
                      </a:r>
                      <a:r>
                        <a:rPr lang="en-GB" sz="2000" b="1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GHz</a:t>
                      </a:r>
                      <a:endParaRPr lang="en-GB" sz="20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Measured R/Q</a:t>
                      </a:r>
                      <a:r>
                        <a:rPr lang="en-GB" sz="2000" b="1" baseline="-25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||</a:t>
                      </a:r>
                      <a:r>
                        <a:rPr lang="en-GB" sz="20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Ohm </a:t>
                      </a:r>
                      <a:endParaRPr lang="en-GB" sz="20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Simulated R/Q</a:t>
                      </a:r>
                      <a:r>
                        <a:rPr lang="en-GB" sz="2000" b="1" baseline="-25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||</a:t>
                      </a:r>
                      <a:r>
                        <a:rPr lang="en-GB" sz="20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Ohm </a:t>
                      </a:r>
                      <a:endParaRPr lang="en-GB" sz="20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5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GB" sz="2000" b="1" i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1.9219</a:t>
                      </a:r>
                      <a:endParaRPr lang="en-GB" sz="20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0.19</a:t>
                      </a:r>
                      <a:endParaRPr lang="en-GB" sz="20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0.51</a:t>
                      </a:r>
                      <a:endParaRPr lang="en-GB" sz="20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5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GB" sz="2000" b="1" i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1.9230</a:t>
                      </a:r>
                      <a:endParaRPr lang="en-GB" sz="20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0.21</a:t>
                      </a:r>
                      <a:endParaRPr lang="en-GB" sz="20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0.49</a:t>
                      </a:r>
                      <a:endParaRPr lang="en-GB" sz="20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5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en-GB" sz="2000" b="1" i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1.9307</a:t>
                      </a:r>
                      <a:endParaRPr lang="en-GB" sz="20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11.9</a:t>
                      </a:r>
                      <a:endParaRPr lang="en-GB" sz="20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11.3</a:t>
                      </a:r>
                      <a:endParaRPr lang="en-GB" sz="20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5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en-GB" sz="2000" b="1" i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1.9347</a:t>
                      </a:r>
                      <a:endParaRPr lang="en-GB" sz="20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90.4</a:t>
                      </a:r>
                      <a:endParaRPr lang="en-GB" sz="20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96.1</a:t>
                      </a:r>
                      <a:endParaRPr lang="en-GB" sz="20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5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  <a:endParaRPr lang="en-GB" sz="2000" b="1" i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1.9367</a:t>
                      </a:r>
                      <a:endParaRPr lang="en-GB" sz="20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16.4</a:t>
                      </a:r>
                      <a:endParaRPr lang="en-GB" sz="20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13.1</a:t>
                      </a:r>
                      <a:endParaRPr lang="en-GB" sz="20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3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77" y="145915"/>
            <a:ext cx="1984442" cy="771087"/>
          </a:xfrm>
        </p:spPr>
        <p:txBody>
          <a:bodyPr>
            <a:normAutofit/>
          </a:bodyPr>
          <a:lstStyle/>
          <a:p>
            <a:r>
              <a:rPr lang="en-GB" sz="3800" b="1" dirty="0" smtClean="0">
                <a:cs typeface="Helvetica" panose="020B0604020202020204" pitchFamily="34" charset="0"/>
              </a:rPr>
              <a:t>Content:</a:t>
            </a:r>
            <a:endParaRPr lang="en-GB" sz="3800" b="1" dirty="0"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119" y="1141328"/>
            <a:ext cx="10515600" cy="5221371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  <a:cs typeface="Helvetica" panose="020B0604020202020204" pitchFamily="34" charset="0"/>
              </a:rPr>
              <a:t>Introduction</a:t>
            </a:r>
          </a:p>
          <a:p>
            <a:r>
              <a:rPr lang="en-GB" dirty="0" smtClean="0">
                <a:cs typeface="Helvetica" panose="020B0604020202020204" pitchFamily="34" charset="0"/>
              </a:rPr>
              <a:t>Characterization of the fundamental mode</a:t>
            </a:r>
          </a:p>
          <a:p>
            <a:pPr lvl="1"/>
            <a:r>
              <a:rPr lang="en-GB" dirty="0" smtClean="0">
                <a:cs typeface="Helvetica" panose="020B0604020202020204" pitchFamily="34" charset="0"/>
              </a:rPr>
              <a:t>Periodic cell - Dispersion diagram</a:t>
            </a:r>
          </a:p>
          <a:p>
            <a:pPr lvl="2"/>
            <a:r>
              <a:rPr lang="en-GB" dirty="0" smtClean="0">
                <a:cs typeface="Helvetica" panose="020B0604020202020204" pitchFamily="34" charset="0"/>
              </a:rPr>
              <a:t>Simulations</a:t>
            </a:r>
          </a:p>
          <a:p>
            <a:pPr lvl="1"/>
            <a:r>
              <a:rPr lang="en-GB" dirty="0" smtClean="0">
                <a:cs typeface="Helvetica" panose="020B0604020202020204" pitchFamily="34" charset="0"/>
              </a:rPr>
              <a:t>Full model</a:t>
            </a:r>
            <a:r>
              <a:rPr lang="en-GB" dirty="0">
                <a:cs typeface="Helvetica" panose="020B0604020202020204" pitchFamily="34" charset="0"/>
              </a:rPr>
              <a:t> </a:t>
            </a:r>
            <a:r>
              <a:rPr lang="en-GB" dirty="0" smtClean="0">
                <a:cs typeface="Helvetica" panose="020B0604020202020204" pitchFamily="34" charset="0"/>
              </a:rPr>
              <a:t>- </a:t>
            </a:r>
            <a:r>
              <a:rPr lang="en-GB" dirty="0" smtClean="0">
                <a:cs typeface="Helvetica" panose="020B0604020202020204" pitchFamily="34" charset="0"/>
              </a:rPr>
              <a:t>Frequency domain</a:t>
            </a:r>
          </a:p>
          <a:p>
            <a:pPr lvl="3"/>
            <a:r>
              <a:rPr lang="en-GB" dirty="0" smtClean="0">
                <a:cs typeface="Helvetica" panose="020B0604020202020204" pitchFamily="34" charset="0"/>
              </a:rPr>
              <a:t>Simulations</a:t>
            </a:r>
          </a:p>
          <a:p>
            <a:pPr lvl="3"/>
            <a:r>
              <a:rPr lang="en-GB" dirty="0" smtClean="0">
                <a:cs typeface="Helvetica" panose="020B0604020202020204" pitchFamily="34" charset="0"/>
              </a:rPr>
              <a:t>Measurements</a:t>
            </a:r>
          </a:p>
          <a:p>
            <a:r>
              <a:rPr lang="en-GB" dirty="0" smtClean="0">
                <a:cs typeface="Helvetica" panose="020B0604020202020204" pitchFamily="34" charset="0"/>
              </a:rPr>
              <a:t>Characterization of the higher order </a:t>
            </a:r>
            <a:r>
              <a:rPr lang="en-GB" dirty="0">
                <a:cs typeface="Helvetica" panose="020B0604020202020204" pitchFamily="34" charset="0"/>
              </a:rPr>
              <a:t>m</a:t>
            </a:r>
            <a:r>
              <a:rPr lang="en-GB" dirty="0" smtClean="0">
                <a:cs typeface="Helvetica" panose="020B0604020202020204" pitchFamily="34" charset="0"/>
              </a:rPr>
              <a:t>odes</a:t>
            </a:r>
            <a:endParaRPr lang="en-GB" dirty="0" smtClean="0">
              <a:cs typeface="Helvetica" panose="020B0604020202020204" pitchFamily="34" charset="0"/>
            </a:endParaRPr>
          </a:p>
          <a:p>
            <a:pPr lvl="2"/>
            <a:r>
              <a:rPr lang="en-GB" dirty="0" err="1" smtClean="0">
                <a:cs typeface="Helvetica" panose="020B0604020202020204" pitchFamily="34" charset="0"/>
              </a:rPr>
              <a:t>Wakefields</a:t>
            </a:r>
            <a:endParaRPr lang="en-GB" dirty="0" smtClean="0">
              <a:cs typeface="Helvetica" panose="020B0604020202020204" pitchFamily="34" charset="0"/>
            </a:endParaRPr>
          </a:p>
          <a:p>
            <a:pPr lvl="3"/>
            <a:r>
              <a:rPr lang="en-GB" dirty="0" smtClean="0">
                <a:cs typeface="Helvetica" panose="020B0604020202020204" pitchFamily="34" charset="0"/>
              </a:rPr>
              <a:t>Simulations</a:t>
            </a:r>
          </a:p>
          <a:p>
            <a:pPr lvl="2"/>
            <a:r>
              <a:rPr lang="en-GB" dirty="0" err="1" smtClean="0">
                <a:cs typeface="Helvetica" panose="020B0604020202020204" pitchFamily="34" charset="0"/>
              </a:rPr>
              <a:t>Eigenmode</a:t>
            </a:r>
            <a:r>
              <a:rPr lang="en-GB" dirty="0" smtClean="0">
                <a:cs typeface="Helvetica" panose="020B0604020202020204" pitchFamily="34" charset="0"/>
              </a:rPr>
              <a:t> – R/Q</a:t>
            </a:r>
          </a:p>
          <a:p>
            <a:pPr lvl="3"/>
            <a:r>
              <a:rPr lang="en-GB" dirty="0" smtClean="0">
                <a:cs typeface="Helvetica" panose="020B0604020202020204" pitchFamily="34" charset="0"/>
              </a:rPr>
              <a:t>Simulations </a:t>
            </a:r>
          </a:p>
          <a:p>
            <a:pPr lvl="3"/>
            <a:r>
              <a:rPr lang="en-GB" dirty="0" smtClean="0">
                <a:cs typeface="Helvetica" panose="020B0604020202020204" pitchFamily="34" charset="0"/>
              </a:rPr>
              <a:t>Measurements</a:t>
            </a:r>
          </a:p>
          <a:p>
            <a:r>
              <a:rPr lang="en-GB" dirty="0" smtClean="0">
                <a:cs typeface="Helvetica" panose="020B0604020202020204" pitchFamily="34" charset="0"/>
              </a:rPr>
              <a:t>Conclusion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51278" y="82347"/>
            <a:ext cx="1124837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R/Q – simulations vs measurements – 1.9 GHz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32" y="664149"/>
            <a:ext cx="9835463" cy="61938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3866" y="1580947"/>
            <a:ext cx="23645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 = 1.935 GHz</a:t>
            </a:r>
          </a:p>
          <a:p>
            <a:r>
              <a:rPr lang="en-GB" dirty="0" smtClean="0"/>
              <a:t>R/Q sim. = 96.1 Ohm</a:t>
            </a:r>
          </a:p>
          <a:p>
            <a:r>
              <a:rPr lang="en-GB" dirty="0" smtClean="0"/>
              <a:t>R/Q meas. = 90.4 Ohm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5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b="1" dirty="0" smtClean="0"/>
              <a:t>Conclusion and further work:</a:t>
            </a:r>
            <a:endParaRPr lang="en-GB" sz="3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19072"/>
            <a:ext cx="104669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Acceleration voltage was computed and measured. The results showed that </a:t>
            </a:r>
            <a:r>
              <a:rPr lang="en-GB" sz="2400" dirty="0" smtClean="0"/>
              <a:t>computed values </a:t>
            </a:r>
            <a:r>
              <a:rPr lang="en-GB" sz="2400" dirty="0" smtClean="0"/>
              <a:t>is in a good agreement with</a:t>
            </a:r>
            <a:r>
              <a:rPr lang="en-GB" sz="2400" dirty="0" smtClean="0"/>
              <a:t> experimental data</a:t>
            </a:r>
            <a:r>
              <a:rPr lang="en-GB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Wakefield simulation show that there is two potentially dangerous longitudinal higher order modes.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Measured and computed values of </a:t>
            </a:r>
            <a:r>
              <a:rPr lang="en-GB" sz="2400" dirty="0" smtClean="0"/>
              <a:t>R/Q  are in a good agreement but there is still noise in the measured field profiles. Also the measured field doesn’t completely </a:t>
            </a:r>
            <a:r>
              <a:rPr lang="en-GB" sz="2400" dirty="0" smtClean="0"/>
              <a:t>fit </a:t>
            </a:r>
            <a:r>
              <a:rPr lang="en-GB" sz="2400" dirty="0" smtClean="0"/>
              <a:t>to the simulated one.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Further measurements of HOMs needed (</a:t>
            </a:r>
            <a:r>
              <a:rPr lang="en-GB" sz="2400" dirty="0" smtClean="0"/>
              <a:t>improve signal excitation, </a:t>
            </a:r>
            <a:r>
              <a:rPr lang="en-GB" sz="2400" dirty="0" err="1" smtClean="0"/>
              <a:t>etc</a:t>
            </a:r>
            <a:r>
              <a:rPr lang="en-GB" sz="2400" dirty="0" smtClean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Carry out the measurements of the R/Q for  F = 2.59 GHz mode and compare it to computed values.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957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877" y="683069"/>
            <a:ext cx="8188237" cy="97031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cs typeface="Helvetica" panose="020B0604020202020204" pitchFamily="34" charset="0"/>
              </a:rPr>
              <a:t>Characterization of the 800 MHz TWC: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0" y="1825623"/>
            <a:ext cx="5697178" cy="426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221149" y="1927773"/>
            <a:ext cx="556592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Computation of the dispersion diagram for longitudinal modes using CST MWS software.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Measurements and computations of the acceleration voltage for the fundamental passband.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Computation of impedance of the longitudinal higher order modes.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Computation and measurements of the R/Q of the longitudinal higher order modes.</a:t>
            </a:r>
            <a:endParaRPr lang="en-GB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90664" y="126460"/>
            <a:ext cx="398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Introduction: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020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 smtClean="0">
                <a:latin typeface="+mn-lt"/>
                <a:cs typeface="Helvetica" panose="020B0604020202020204" pitchFamily="34" charset="0"/>
              </a:rPr>
              <a:t>Several reasons to do it: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694" y="1690688"/>
            <a:ext cx="9602612" cy="3428024"/>
          </a:xfrm>
        </p:spPr>
        <p:txBody>
          <a:bodyPr>
            <a:noAutofit/>
          </a:bodyPr>
          <a:lstStyle/>
          <a:p>
            <a:r>
              <a:rPr lang="en-GB" sz="2300" dirty="0" smtClean="0">
                <a:cs typeface="Helvetica" panose="020B0604020202020204" pitchFamily="34" charset="0"/>
              </a:rPr>
              <a:t>No detailed information about the cavity. No information</a:t>
            </a:r>
            <a:r>
              <a:rPr lang="en-GB" sz="2300" dirty="0" smtClean="0">
                <a:cs typeface="Helvetica" panose="020B0604020202020204" pitchFamily="34" charset="0"/>
              </a:rPr>
              <a:t> about the fundamental passband</a:t>
            </a:r>
            <a:r>
              <a:rPr lang="en-GB" sz="2300" dirty="0" smtClean="0">
                <a:cs typeface="Helvetica" panose="020B0604020202020204" pitchFamily="34" charset="0"/>
              </a:rPr>
              <a:t> (central frequency, operating mode, acceleration voltage , and so on).</a:t>
            </a:r>
          </a:p>
          <a:p>
            <a:pPr marL="0" indent="0">
              <a:buNone/>
            </a:pPr>
            <a:endParaRPr lang="en-GB" sz="2300" dirty="0" smtClean="0">
              <a:cs typeface="Helvetica" panose="020B0604020202020204" pitchFamily="34" charset="0"/>
            </a:endParaRPr>
          </a:p>
          <a:p>
            <a:r>
              <a:rPr lang="en-GB" sz="2300" dirty="0" smtClean="0">
                <a:cs typeface="Helvetica" panose="020B0604020202020204" pitchFamily="34" charset="0"/>
              </a:rPr>
              <a:t>There is longitudinal beam instabilities in the SPS.</a:t>
            </a:r>
            <a:r>
              <a:rPr lang="en-GB" sz="2300" dirty="0" smtClean="0">
                <a:cs typeface="Helvetica" panose="020B0604020202020204" pitchFamily="34" charset="0"/>
              </a:rPr>
              <a:t> No studies were done in a past for the longitudinal HOMs for the 800 MHz TWC. It is well known that HOMs have a negative impact on the beam quality.  So it’s kind of necessary to check if there are any potentially dangerous HOMs. </a:t>
            </a:r>
            <a:endParaRPr lang="en-GB" sz="2300" dirty="0" smtClean="0">
              <a:cs typeface="Helvetica" panose="020B0604020202020204" pitchFamily="34" charset="0"/>
            </a:endParaRPr>
          </a:p>
          <a:p>
            <a:endParaRPr lang="en-GB" sz="2300" dirty="0" smtClean="0">
              <a:cs typeface="Helvetica" panose="020B0604020202020204" pitchFamily="34" charset="0"/>
            </a:endParaRPr>
          </a:p>
          <a:p>
            <a:r>
              <a:rPr lang="en-GB" sz="2300" dirty="0" smtClean="0">
                <a:cs typeface="Helvetica" panose="020B0604020202020204" pitchFamily="34" charset="0"/>
              </a:rPr>
              <a:t>Complete impedance model of the 800 MHz TWC is needed for beam dynamics studies.</a:t>
            </a:r>
            <a:endParaRPr lang="en-GB" sz="23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6877" y="145915"/>
            <a:ext cx="1984442" cy="771087"/>
          </a:xfrm>
        </p:spPr>
        <p:txBody>
          <a:bodyPr>
            <a:normAutofit/>
          </a:bodyPr>
          <a:lstStyle/>
          <a:p>
            <a:r>
              <a:rPr lang="en-GB" sz="3800" b="1" dirty="0" smtClean="0">
                <a:latin typeface="+mn-lt"/>
                <a:cs typeface="Helvetica" panose="020B0604020202020204" pitchFamily="34" charset="0"/>
              </a:rPr>
              <a:t>Content:</a:t>
            </a:r>
            <a:endParaRPr lang="en-GB" sz="3800" b="1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91119" y="1141328"/>
            <a:ext cx="10515600" cy="5221371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alibri body"/>
                <a:cs typeface="Helvetica" panose="020B0604020202020204" pitchFamily="34" charset="0"/>
              </a:rPr>
              <a:t>Introduction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alibri body"/>
                <a:cs typeface="Helvetica" panose="020B0604020202020204" pitchFamily="34" charset="0"/>
              </a:rPr>
              <a:t>Characterization of the fundamental mode</a:t>
            </a:r>
          </a:p>
          <a:p>
            <a:pPr lvl="1"/>
            <a:r>
              <a:rPr lang="en-GB" sz="2000" dirty="0" smtClean="0">
                <a:latin typeface="Calibri body"/>
                <a:cs typeface="Helvetica" panose="020B0604020202020204" pitchFamily="34" charset="0"/>
              </a:rPr>
              <a:t>Dispersion diagram</a:t>
            </a:r>
          </a:p>
          <a:p>
            <a:pPr lvl="2"/>
            <a:r>
              <a:rPr lang="en-GB" sz="1800" dirty="0" smtClean="0">
                <a:latin typeface="Calibri body"/>
                <a:cs typeface="Helvetica" panose="020B0604020202020204" pitchFamily="34" charset="0"/>
              </a:rPr>
              <a:t>Simulations – single cell</a:t>
            </a:r>
          </a:p>
          <a:p>
            <a:pPr lvl="1"/>
            <a:r>
              <a:rPr lang="en-GB" sz="2000" dirty="0" smtClean="0">
                <a:latin typeface="Calibri body"/>
                <a:cs typeface="Helvetica" panose="020B0604020202020204" pitchFamily="34" charset="0"/>
              </a:rPr>
              <a:t>Accelerating voltage</a:t>
            </a:r>
            <a:endParaRPr lang="en-GB" sz="2000" dirty="0" smtClean="0">
              <a:latin typeface="Calibri body"/>
              <a:cs typeface="Helvetica" panose="020B0604020202020204" pitchFamily="34" charset="0"/>
            </a:endParaRPr>
          </a:p>
          <a:p>
            <a:pPr lvl="3"/>
            <a:r>
              <a:rPr lang="en-GB" sz="1600" dirty="0" smtClean="0">
                <a:latin typeface="Calibri body"/>
                <a:cs typeface="Helvetica" panose="020B0604020202020204" pitchFamily="34" charset="0"/>
              </a:rPr>
              <a:t>Simulations</a:t>
            </a:r>
          </a:p>
          <a:p>
            <a:pPr lvl="3"/>
            <a:r>
              <a:rPr lang="en-GB" sz="1600" dirty="0" smtClean="0">
                <a:latin typeface="Calibri body"/>
                <a:cs typeface="Helvetica" panose="020B0604020202020204" pitchFamily="34" charset="0"/>
              </a:rPr>
              <a:t>Measurements</a:t>
            </a:r>
          </a:p>
          <a:p>
            <a:r>
              <a:rPr lang="en-GB" sz="2400" dirty="0" smtClean="0">
                <a:latin typeface="Calibri body"/>
                <a:cs typeface="Helvetica" panose="020B0604020202020204" pitchFamily="34" charset="0"/>
              </a:rPr>
              <a:t>Characterization of the Higher Order Modes</a:t>
            </a:r>
            <a:endParaRPr lang="en-GB" sz="2400" dirty="0" smtClean="0">
              <a:latin typeface="Calibri body"/>
              <a:cs typeface="Helvetica" panose="020B0604020202020204" pitchFamily="34" charset="0"/>
            </a:endParaRPr>
          </a:p>
          <a:p>
            <a:pPr lvl="2"/>
            <a:r>
              <a:rPr lang="en-GB" sz="1800" dirty="0" err="1" smtClean="0">
                <a:latin typeface="Calibri body"/>
                <a:cs typeface="Helvetica" panose="020B0604020202020204" pitchFamily="34" charset="0"/>
              </a:rPr>
              <a:t>Wakefields</a:t>
            </a:r>
            <a:endParaRPr lang="en-GB" sz="1800" dirty="0" smtClean="0">
              <a:latin typeface="Calibri body"/>
              <a:cs typeface="Helvetica" panose="020B0604020202020204" pitchFamily="34" charset="0"/>
            </a:endParaRPr>
          </a:p>
          <a:p>
            <a:pPr lvl="3"/>
            <a:r>
              <a:rPr lang="en-GB" sz="1600" dirty="0" smtClean="0">
                <a:latin typeface="Calibri body"/>
                <a:cs typeface="Helvetica" panose="020B0604020202020204" pitchFamily="34" charset="0"/>
              </a:rPr>
              <a:t>Simulations</a:t>
            </a:r>
          </a:p>
          <a:p>
            <a:pPr lvl="2"/>
            <a:r>
              <a:rPr lang="en-GB" sz="1800" dirty="0" err="1" smtClean="0">
                <a:latin typeface="Calibri body"/>
                <a:cs typeface="Helvetica" panose="020B0604020202020204" pitchFamily="34" charset="0"/>
              </a:rPr>
              <a:t>Eigenmode</a:t>
            </a:r>
            <a:r>
              <a:rPr lang="en-GB" sz="1800" dirty="0" smtClean="0">
                <a:latin typeface="Calibri body"/>
                <a:cs typeface="Helvetica" panose="020B0604020202020204" pitchFamily="34" charset="0"/>
              </a:rPr>
              <a:t> – R/Q</a:t>
            </a:r>
          </a:p>
          <a:p>
            <a:pPr lvl="3"/>
            <a:r>
              <a:rPr lang="en-GB" sz="1600" dirty="0" smtClean="0">
                <a:latin typeface="Calibri body"/>
                <a:cs typeface="Helvetica" panose="020B0604020202020204" pitchFamily="34" charset="0"/>
              </a:rPr>
              <a:t>Simulations </a:t>
            </a:r>
          </a:p>
          <a:p>
            <a:pPr lvl="3"/>
            <a:r>
              <a:rPr lang="en-GB" sz="1600" dirty="0" smtClean="0">
                <a:latin typeface="Calibri body"/>
                <a:cs typeface="Helvetica" panose="020B0604020202020204" pitchFamily="34" charset="0"/>
              </a:rPr>
              <a:t>Measurements</a:t>
            </a:r>
          </a:p>
          <a:p>
            <a:r>
              <a:rPr lang="en-GB" sz="2400" dirty="0" smtClean="0">
                <a:latin typeface="Calibri body"/>
                <a:cs typeface="Helvetica" panose="020B0604020202020204" pitchFamily="34" charset="0"/>
              </a:rPr>
              <a:t>Conclusion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60513" y="-107646"/>
            <a:ext cx="8723742" cy="1325563"/>
          </a:xfrm>
        </p:spPr>
        <p:txBody>
          <a:bodyPr>
            <a:normAutofit/>
          </a:bodyPr>
          <a:lstStyle/>
          <a:p>
            <a:pPr algn="ctr"/>
            <a:r>
              <a:rPr lang="en-GB" sz="3800" b="1" dirty="0" smtClean="0">
                <a:cs typeface="Helvetica" panose="020B0604020202020204" pitchFamily="34" charset="0"/>
              </a:rPr>
              <a:t>Dispersion diagram for longitudinal modes:</a:t>
            </a:r>
            <a:endParaRPr lang="en-GB" sz="3800" b="1" dirty="0">
              <a:cs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2" y="1325563"/>
            <a:ext cx="8518907" cy="51379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24" y="1325563"/>
            <a:ext cx="2860127" cy="48443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00324" y="6169937"/>
            <a:ext cx="285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cell model (x-cut plane)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778213" y="1196502"/>
            <a:ext cx="418289" cy="526702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221483" y="3655352"/>
                <a:ext cx="2758832" cy="1844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Fundamental passband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Forward wave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accelerating mode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Central frequency of the</a:t>
                </a: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      passband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483" y="3655352"/>
                <a:ext cx="2758832" cy="1844736"/>
              </a:xfrm>
              <a:prstGeom prst="rect">
                <a:avLst/>
              </a:prstGeom>
              <a:blipFill rotWithShape="0">
                <a:blip r:embed="rId4"/>
                <a:stretch>
                  <a:fillRect l="-1766" t="-1987" r="-1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519406" y="1037523"/>
            <a:ext cx="353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Potentially high impedance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281167" y="1325563"/>
            <a:ext cx="1282434" cy="8992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 rot="19394147">
                <a:off x="1951203" y="2203552"/>
                <a:ext cx="10654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𝑙𝑖𝑔h𝑡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𝑙𝑖𝑛𝑒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94147">
                <a:off x="1951203" y="2203552"/>
                <a:ext cx="106548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367" t="-2817" r="-4734" b="-10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4224142" y="1419498"/>
            <a:ext cx="65734" cy="702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235364" y="2171973"/>
            <a:ext cx="65734" cy="702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453672" y="2329025"/>
            <a:ext cx="65734" cy="702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606839" y="2422302"/>
            <a:ext cx="65734" cy="702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928433" y="3412579"/>
            <a:ext cx="65734" cy="702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7383251" y="3754043"/>
            <a:ext cx="65734" cy="702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471358" y="3818599"/>
            <a:ext cx="65734" cy="702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090483" y="4275799"/>
            <a:ext cx="65734" cy="702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8178589" y="4346050"/>
            <a:ext cx="65734" cy="702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563601" y="1325563"/>
            <a:ext cx="371475" cy="208701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621964" y="1325563"/>
            <a:ext cx="941637" cy="116494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981881" y="3718996"/>
            <a:ext cx="65679" cy="701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81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GB" sz="3800" b="1" dirty="0" smtClean="0">
                <a:latin typeface="+mn-lt"/>
                <a:cs typeface="Helvetica" panose="020B0604020202020204" pitchFamily="34" charset="0"/>
              </a:rPr>
              <a:t>Acceleration Voltage</a:t>
            </a:r>
            <a:endParaRPr lang="en-GB" sz="3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6848" y="4577102"/>
            <a:ext cx="163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Simulations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9884" y="4596211"/>
            <a:ext cx="206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Measurements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8194" y="4409752"/>
            <a:ext cx="4893013" cy="83458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095999" y="4395787"/>
            <a:ext cx="5729592" cy="83458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74172" y="2003898"/>
            <a:ext cx="118146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L</a:t>
            </a:r>
            <a:r>
              <a:rPr lang="en-GB" sz="2300" dirty="0" smtClean="0"/>
              <a:t>ongitudinal effective acceleration voltage V</a:t>
            </a:r>
            <a:r>
              <a:rPr lang="en-GB" sz="1200" dirty="0" smtClean="0"/>
              <a:t> </a:t>
            </a:r>
            <a:r>
              <a:rPr lang="en-GB" sz="2300" dirty="0" smtClean="0"/>
              <a:t>is </a:t>
            </a:r>
            <a:r>
              <a:rPr lang="en-GB" sz="2300" dirty="0"/>
              <a:t>an important quantity for the design of </a:t>
            </a:r>
            <a:r>
              <a:rPr lang="en-GB" sz="2300" dirty="0" smtClean="0"/>
              <a:t>RF cavities. By knowing V</a:t>
            </a:r>
            <a:r>
              <a:rPr lang="en-GB" sz="1400" dirty="0" smtClean="0"/>
              <a:t> </a:t>
            </a:r>
            <a:r>
              <a:rPr lang="en-GB" dirty="0" smtClean="0"/>
              <a:t> </a:t>
            </a:r>
            <a:r>
              <a:rPr lang="en-GB" sz="2300" dirty="0" smtClean="0"/>
              <a:t>one can calculate the longitudinal shunt impedance </a:t>
            </a:r>
            <a:r>
              <a:rPr lang="en-GB" sz="2300" dirty="0" err="1" smtClean="0"/>
              <a:t>R</a:t>
            </a:r>
            <a:r>
              <a:rPr lang="en-GB" sz="1600" dirty="0" err="1" smtClean="0"/>
              <a:t>sh</a:t>
            </a:r>
            <a:r>
              <a:rPr lang="en-GB" sz="1600" dirty="0" smtClean="0"/>
              <a:t>. eff. </a:t>
            </a:r>
            <a:r>
              <a:rPr lang="en-GB" sz="2300" dirty="0" smtClean="0"/>
              <a:t>. </a:t>
            </a:r>
            <a:r>
              <a:rPr lang="en-GB" sz="2300" dirty="0" smtClean="0"/>
              <a:t>The shunt impedance of an RF cavity determines how effectively this cavity can convert supplied RF power to accelerating gradient.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476437" y="4623268"/>
            <a:ext cx="41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4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1734" y="1425601"/>
            <a:ext cx="9568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  <a:cs typeface="Helvetica" panose="020B0604020202020204" pitchFamily="34" charset="0"/>
              </a:rPr>
              <a:t> Frequency domain simulations in CST MWS were done for the fundamental passband.</a:t>
            </a:r>
          </a:p>
          <a:p>
            <a:endParaRPr lang="en-GB" sz="2800" dirty="0" smtClean="0">
              <a:latin typeface="+mj-lt"/>
              <a:cs typeface="Helvetica" panose="020B0604020202020204" pitchFamily="34" charset="0"/>
            </a:endParaRPr>
          </a:p>
          <a:p>
            <a:pPr algn="just"/>
            <a:r>
              <a:rPr lang="en-GB" sz="2800" dirty="0" smtClean="0">
                <a:latin typeface="+mj-lt"/>
                <a:cs typeface="Helvetica" panose="020B0604020202020204" pitchFamily="34" charset="0"/>
              </a:rPr>
              <a:t>Results of the simulations were post-processed using MATLAB. As the result, the effective longitudinal acceleration voltage was  computed for 150 frequencies in the fundamental passband.</a:t>
            </a:r>
            <a:endParaRPr lang="en-GB" sz="2800" dirty="0" smtClean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5" y="4103257"/>
            <a:ext cx="11442971" cy="18202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17140" y="6062933"/>
            <a:ext cx="285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Full model (x-cut plane)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21481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800" b="1" dirty="0" smtClean="0">
                <a:cs typeface="Helvetica" panose="020B0604020202020204" pitchFamily="34" charset="0"/>
              </a:rPr>
              <a:t>Acceleration Voltage - Simulations</a:t>
            </a:r>
            <a:endParaRPr lang="en-GB" sz="3800" dirty="0"/>
          </a:p>
        </p:txBody>
      </p:sp>
      <p:sp>
        <p:nvSpPr>
          <p:cNvPr id="20" name="Down Arrow 19"/>
          <p:cNvSpPr/>
          <p:nvPr/>
        </p:nvSpPr>
        <p:spPr>
          <a:xfrm>
            <a:off x="5675085" y="2175403"/>
            <a:ext cx="841828" cy="537029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24" y="2419012"/>
            <a:ext cx="5284754" cy="3184525"/>
          </a:xfrm>
        </p:spPr>
        <p:txBody>
          <a:bodyPr>
            <a:normAutofit/>
          </a:bodyPr>
          <a:lstStyle/>
          <a:p>
            <a:r>
              <a:rPr lang="en-GB" sz="2400" dirty="0" smtClean="0">
                <a:cs typeface="Helvetica" panose="020B0604020202020204" pitchFamily="34" charset="0"/>
              </a:rPr>
              <a:t>Bead-pull </a:t>
            </a:r>
          </a:p>
          <a:p>
            <a:r>
              <a:rPr lang="en-GB" sz="2400" dirty="0" smtClean="0">
                <a:cs typeface="Helvetica" panose="020B0604020202020204" pitchFamily="34" charset="0"/>
              </a:rPr>
              <a:t>Nonresonant perturbation theory</a:t>
            </a:r>
          </a:p>
          <a:p>
            <a:r>
              <a:rPr lang="en-GB" sz="2400" dirty="0" smtClean="0">
                <a:cs typeface="Helvetica" panose="020B0604020202020204" pitchFamily="34" charset="0"/>
              </a:rPr>
              <a:t>Post-process measurements -&gt; get the fields using mathematical approach from [1]</a:t>
            </a:r>
          </a:p>
          <a:p>
            <a:r>
              <a:rPr lang="en-GB" sz="2400" dirty="0" smtClean="0">
                <a:cs typeface="Helvetica" panose="020B0604020202020204" pitchFamily="34" charset="0"/>
              </a:rPr>
              <a:t>Calculate accelerating voltage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65" y="2552734"/>
            <a:ext cx="5410199" cy="272415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9941668" y="2263370"/>
            <a:ext cx="729574" cy="7295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9" idx="0"/>
          </p:cNvCxnSpPr>
          <p:nvPr/>
        </p:nvCxnSpPr>
        <p:spPr>
          <a:xfrm flipH="1">
            <a:off x="6257013" y="5128300"/>
            <a:ext cx="558835" cy="6285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374549" y="4362467"/>
            <a:ext cx="2" cy="14041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7" idx="2"/>
          </p:cNvCxnSpPr>
          <p:nvPr/>
        </p:nvCxnSpPr>
        <p:spPr>
          <a:xfrm flipH="1" flipV="1">
            <a:off x="6589748" y="1872504"/>
            <a:ext cx="5605" cy="8577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47434" y="1503172"/>
            <a:ext cx="48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9405092" y="1851075"/>
            <a:ext cx="25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Vector Network </a:t>
            </a:r>
            <a:r>
              <a:rPr lang="en-GB" dirty="0" err="1" smtClean="0"/>
              <a:t>Analyzer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383651" y="5756873"/>
            <a:ext cx="174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Motor controller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9941668" y="5772448"/>
            <a:ext cx="87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Needle</a:t>
            </a:r>
            <a:endParaRPr lang="en-GB" dirty="0"/>
          </a:p>
        </p:txBody>
      </p:sp>
      <p:cxnSp>
        <p:nvCxnSpPr>
          <p:cNvPr id="27" name="Straight Arrow Connector 26"/>
          <p:cNvCxnSpPr>
            <a:endCxn id="29" idx="2"/>
          </p:cNvCxnSpPr>
          <p:nvPr/>
        </p:nvCxnSpPr>
        <p:spPr>
          <a:xfrm flipV="1">
            <a:off x="8754894" y="1432465"/>
            <a:ext cx="16947" cy="28348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75299" y="1049203"/>
            <a:ext cx="793084" cy="38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Cavity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564205" y="5954204"/>
            <a:ext cx="4280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[1] </a:t>
            </a:r>
            <a:r>
              <a:rPr lang="en-GB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A Nonresonant Perturbation Theory // Steele, C.W., Microwave Theory and Techniques, IEEE Transactions (Volume: 14, Issue: 2), 1966.</a:t>
            </a:r>
          </a:p>
          <a:p>
            <a:endParaRPr lang="en-GB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21481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800" b="1" dirty="0" smtClean="0">
                <a:cs typeface="Helvetica" panose="020B0604020202020204" pitchFamily="34" charset="0"/>
              </a:rPr>
              <a:t>Acceleration Voltage - Measurements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28352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4530</TotalTime>
  <Words>832</Words>
  <Application>Microsoft Office PowerPoint</Application>
  <PresentationFormat>Widescreen</PresentationFormat>
  <Paragraphs>172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body</vt:lpstr>
      <vt:lpstr>Calibri Light</vt:lpstr>
      <vt:lpstr>Cambria Math</vt:lpstr>
      <vt:lpstr>Helvetica</vt:lpstr>
      <vt:lpstr>Tahoma</vt:lpstr>
      <vt:lpstr>Times New Roman</vt:lpstr>
      <vt:lpstr>Office Theme</vt:lpstr>
      <vt:lpstr>Impedance of the 800 MHz cavity.   </vt:lpstr>
      <vt:lpstr>Content:</vt:lpstr>
      <vt:lpstr>Characterization of the 800 MHz TWC:</vt:lpstr>
      <vt:lpstr>Several reasons to do it: </vt:lpstr>
      <vt:lpstr>Content:</vt:lpstr>
      <vt:lpstr>Dispersion diagram for longitudinal modes:</vt:lpstr>
      <vt:lpstr>Acceleration Voltage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Content:</vt:lpstr>
      <vt:lpstr>Characterization of the Higher Order Modes </vt:lpstr>
      <vt:lpstr>PowerPoint Presentation</vt:lpstr>
      <vt:lpstr>R/Q simulations</vt:lpstr>
      <vt:lpstr> R/Q Simulations – F = 1.9 GHz</vt:lpstr>
      <vt:lpstr>PowerPoint Presentation</vt:lpstr>
      <vt:lpstr>PowerPoint Presentation</vt:lpstr>
      <vt:lpstr>PowerPoint Presentation</vt:lpstr>
      <vt:lpstr>Conclusion and further work: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Impedance of the 800 MHz RF system</dc:title>
  <dc:creator>Dmitry Bazyl</dc:creator>
  <cp:lastModifiedBy>Dmitry Bazyl</cp:lastModifiedBy>
  <cp:revision>128</cp:revision>
  <cp:lastPrinted>2015-08-05T13:23:19Z</cp:lastPrinted>
  <dcterms:created xsi:type="dcterms:W3CDTF">2015-08-03T09:57:07Z</dcterms:created>
  <dcterms:modified xsi:type="dcterms:W3CDTF">2015-08-06T13:27:40Z</dcterms:modified>
</cp:coreProperties>
</file>