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75" r:id="rId2"/>
    <p:sldId id="323" r:id="rId3"/>
    <p:sldId id="322" r:id="rId4"/>
    <p:sldId id="321" r:id="rId5"/>
    <p:sldId id="325" r:id="rId6"/>
    <p:sldId id="324" r:id="rId7"/>
    <p:sldId id="327" r:id="rId8"/>
    <p:sldId id="326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584"/>
    <a:srgbClr val="22B6FF"/>
    <a:srgbClr val="E23FDD"/>
    <a:srgbClr val="DE33E6"/>
    <a:srgbClr val="0055A0"/>
    <a:srgbClr val="0E5396"/>
    <a:srgbClr val="6E0A49"/>
    <a:srgbClr val="3F062A"/>
    <a:srgbClr val="FFB2EB"/>
    <a:srgbClr val="163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714" autoAdjust="0"/>
  </p:normalViewPr>
  <p:slideViewPr>
    <p:cSldViewPr snapToGrid="0" snapToObjects="1">
      <p:cViewPr>
        <p:scale>
          <a:sx n="100" d="100"/>
          <a:sy n="100" d="100"/>
        </p:scale>
        <p:origin x="-114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06/08/15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06/08/15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Plans for space charge studies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924300"/>
            <a:ext cx="8701471" cy="19431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u="sng" dirty="0" smtClean="0">
                <a:solidFill>
                  <a:srgbClr val="FFFFFF"/>
                </a:solidFill>
              </a:rPr>
              <a:t>H. Bartosik</a:t>
            </a:r>
            <a:r>
              <a:rPr lang="en-US" dirty="0" smtClean="0">
                <a:solidFill>
                  <a:srgbClr val="FFFFFF"/>
                </a:solidFill>
              </a:rPr>
              <a:t>, G. </a:t>
            </a:r>
            <a:r>
              <a:rPr lang="en-US" dirty="0" err="1" smtClean="0">
                <a:solidFill>
                  <a:srgbClr val="FFFFFF"/>
                </a:solidFill>
              </a:rPr>
              <a:t>Rumolo</a:t>
            </a:r>
            <a:r>
              <a:rPr lang="en-US" dirty="0" smtClean="0">
                <a:solidFill>
                  <a:srgbClr val="FFFFFF"/>
                </a:solidFill>
              </a:rPr>
              <a:t>, F. Schmidt</a:t>
            </a:r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Studies and conclusions from 2012</a:t>
            </a:r>
          </a:p>
          <a:p>
            <a:pPr lvl="0">
              <a:defRPr/>
            </a:pPr>
            <a:r>
              <a:rPr lang="en-US" dirty="0" smtClean="0"/>
              <a:t>Open questions </a:t>
            </a:r>
          </a:p>
          <a:p>
            <a:pPr lvl="0">
              <a:defRPr/>
            </a:pPr>
            <a:r>
              <a:rPr lang="en-US" dirty="0" smtClean="0"/>
              <a:t>Measurements 2015 – ongoing studies and plans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0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tune scan - horizontal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1917699"/>
          </a:xfrm>
        </p:spPr>
        <p:txBody>
          <a:bodyPr>
            <a:normAutofit/>
          </a:bodyPr>
          <a:lstStyle/>
          <a:p>
            <a:r>
              <a:rPr lang="en-US" dirty="0" smtClean="0"/>
              <a:t>Machine setup for high brightness 50ns BCMS beam </a:t>
            </a:r>
            <a:r>
              <a:rPr lang="en-US" u="sng" dirty="0" smtClean="0"/>
              <a:t>(1 batch of 24 bunches)</a:t>
            </a:r>
            <a:endParaRPr lang="en-US" u="sng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N = 1.95x10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(at injection)</a:t>
            </a:r>
          </a:p>
          <a:p>
            <a:pPr lvl="1"/>
            <a:r>
              <a:rPr lang="en-US" dirty="0" err="1" smtClean="0"/>
              <a:t>ε</a:t>
            </a:r>
            <a:r>
              <a:rPr lang="en-US" dirty="0" smtClean="0"/>
              <a:t> ~ 1.15μm</a:t>
            </a:r>
          </a:p>
          <a:p>
            <a:pPr lvl="1"/>
            <a:r>
              <a:rPr lang="en-US" dirty="0" smtClean="0"/>
              <a:t>Transmission up to flat top around 94% without scraping (very small losses on flat bottom)</a:t>
            </a:r>
          </a:p>
          <a:p>
            <a:pPr lvl="1"/>
            <a:r>
              <a:rPr lang="en-US" dirty="0" smtClean="0"/>
              <a:t>Combined emittance measurement of 5 shots at the end of flat bottom</a:t>
            </a:r>
          </a:p>
          <a:p>
            <a:pPr lvl="1">
              <a:defRPr/>
            </a:pPr>
            <a:r>
              <a:rPr lang="en-US" dirty="0" smtClean="0"/>
              <a:t>Error bars contain only fit uncertainty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Qx_sca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997399"/>
            <a:ext cx="4178299" cy="3143050"/>
          </a:xfrm>
          <a:prstGeom prst="rect">
            <a:avLst/>
          </a:prstGeom>
        </p:spPr>
      </p:pic>
      <p:pic>
        <p:nvPicPr>
          <p:cNvPr id="5" name="Picture 4" descr="Qx_scan_TuneDiagram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797" y="2997399"/>
            <a:ext cx="3962434" cy="3149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6500" y="1571282"/>
            <a:ext cx="35643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500" b="1" dirty="0" err="1" smtClean="0">
                <a:solidFill>
                  <a:srgbClr val="FF0000"/>
                </a:solidFill>
              </a:rPr>
              <a:t>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1500" b="1" dirty="0" err="1" smtClean="0">
                <a:solidFill>
                  <a:srgbClr val="FF0000"/>
                </a:solidFill>
              </a:rPr>
              <a:t>/ΔQ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500" b="1" dirty="0" smtClean="0">
                <a:solidFill>
                  <a:srgbClr val="FF0000"/>
                </a:solidFill>
              </a:rPr>
              <a:t> ~ 0.10/0.18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/>
              <a:t>(from </a:t>
            </a:r>
            <a:r>
              <a:rPr lang="en-US" sz="1500" dirty="0" err="1" smtClean="0"/>
              <a:t>Laslett</a:t>
            </a:r>
            <a:r>
              <a:rPr lang="en-US" sz="1500" dirty="0" smtClean="0"/>
              <a:t> formula)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454400" y="1485900"/>
            <a:ext cx="228600" cy="497448"/>
          </a:xfrm>
          <a:prstGeom prst="rightBrace">
            <a:avLst>
              <a:gd name="adj1" fmla="val 29936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47650" y="3462130"/>
            <a:ext cx="4831618" cy="2417625"/>
            <a:chOff x="1147650" y="3462130"/>
            <a:chExt cx="4831618" cy="2417625"/>
          </a:xfrm>
        </p:grpSpPr>
        <p:grpSp>
          <p:nvGrpSpPr>
            <p:cNvPr id="10" name="Group 12"/>
            <p:cNvGrpSpPr>
              <a:grpSpLocks noChangeAspect="1"/>
            </p:cNvGrpSpPr>
            <p:nvPr/>
          </p:nvGrpSpPr>
          <p:grpSpPr>
            <a:xfrm rot="1980000">
              <a:off x="5545801" y="4703075"/>
              <a:ext cx="433467" cy="1176680"/>
              <a:chOff x="5162062" y="271809"/>
              <a:chExt cx="1066058" cy="4236749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5167416" y="271809"/>
                <a:ext cx="1060704" cy="2773096"/>
              </a:xfrm>
              <a:prstGeom prst="triangle">
                <a:avLst/>
              </a:prstGeom>
              <a:solidFill>
                <a:srgbClr val="008000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flipV="1">
                <a:off x="5162062" y="3049405"/>
                <a:ext cx="1060701" cy="145915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8000">
                      <a:alpha val="60000"/>
                    </a:srgbClr>
                  </a:gs>
                  <a:gs pos="100000">
                    <a:srgbClr val="000000">
                      <a:alpha val="73000"/>
                    </a:srgb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147650" y="3462130"/>
              <a:ext cx="2306750" cy="2112528"/>
              <a:chOff x="1147650" y="3462130"/>
              <a:chExt cx="2306750" cy="211252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147650" y="3462130"/>
                <a:ext cx="1036526" cy="21125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55576" y="3569553"/>
                <a:ext cx="1498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</a:rPr>
                  <a:t>Lossless blow-up of beam core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044476" y="4131330"/>
            <a:ext cx="4308905" cy="1686247"/>
            <a:chOff x="2044476" y="4131330"/>
            <a:chExt cx="4308905" cy="1686247"/>
          </a:xfrm>
        </p:grpSpPr>
        <p:sp>
          <p:nvSpPr>
            <p:cNvPr id="6" name="Up Arrow Callout 5"/>
            <p:cNvSpPr/>
            <p:nvPr/>
          </p:nvSpPr>
          <p:spPr>
            <a:xfrm rot="5400000">
              <a:off x="2390775" y="4543425"/>
              <a:ext cx="336550" cy="5588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  <a:gradFill>
              <a:gsLst>
                <a:gs pos="0">
                  <a:srgbClr val="FF0000"/>
                </a:gs>
                <a:gs pos="100000">
                  <a:srgbClr val="FF6600">
                    <a:alpha val="50000"/>
                  </a:srgb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0676" y="4131330"/>
              <a:ext cx="11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“no blow-up” 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for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Q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1400" dirty="0" smtClean="0">
                  <a:solidFill>
                    <a:srgbClr val="FF0000"/>
                  </a:solidFill>
                </a:rPr>
                <a:t>&gt;20.14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2400188" y="4622688"/>
              <a:ext cx="622300" cy="13337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599492" y="4737100"/>
              <a:ext cx="753889" cy="1080477"/>
              <a:chOff x="5497892" y="4775200"/>
              <a:chExt cx="753889" cy="1080477"/>
            </a:xfrm>
          </p:grpSpPr>
          <p:sp>
            <p:nvSpPr>
              <p:cNvPr id="20" name="Isosceles Triangle 19"/>
              <p:cNvSpPr/>
              <p:nvPr/>
            </p:nvSpPr>
            <p:spPr>
              <a:xfrm rot="1980000">
                <a:off x="5820491" y="4775200"/>
                <a:ext cx="431290" cy="770177"/>
              </a:xfrm>
              <a:prstGeom prst="triangle">
                <a:avLst/>
              </a:prstGeom>
              <a:solidFill>
                <a:srgbClr val="008000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980000" flipV="1">
                <a:off x="5497892" y="5450424"/>
                <a:ext cx="431289" cy="40525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8000">
                      <a:alpha val="60000"/>
                    </a:srgbClr>
                  </a:gs>
                  <a:gs pos="100000">
                    <a:srgbClr val="000000">
                      <a:alpha val="73000"/>
                    </a:srgb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 descr="Qx_scan_losses_PM28Nov201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4" y="2997399"/>
            <a:ext cx="42545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Machine setup for high brightness 50ns BCMS beam </a:t>
            </a:r>
            <a:r>
              <a:rPr lang="en-US" u="sng" dirty="0" smtClean="0"/>
              <a:t>(1 batch of 24 bunches)</a:t>
            </a:r>
            <a:endParaRPr lang="en-US" u="sng" dirty="0" smtClean="0">
              <a:solidFill>
                <a:schemeClr val="accent3"/>
              </a:solidFill>
            </a:endParaRPr>
          </a:p>
          <a:p>
            <a:pPr lvl="1">
              <a:defRPr/>
            </a:pPr>
            <a:r>
              <a:rPr lang="en-US" dirty="0" smtClean="0"/>
              <a:t>N = 1.95x10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p/b</a:t>
            </a:r>
            <a:r>
              <a:rPr lang="en-US" dirty="0" smtClean="0"/>
              <a:t> (at injection)</a:t>
            </a:r>
          </a:p>
          <a:p>
            <a:pPr lvl="1">
              <a:defRPr/>
            </a:pPr>
            <a:r>
              <a:rPr lang="en-US" dirty="0" err="1" smtClean="0"/>
              <a:t>ε</a:t>
            </a:r>
            <a:r>
              <a:rPr lang="en-US" dirty="0" smtClean="0"/>
              <a:t> ~ 1.15μm</a:t>
            </a:r>
          </a:p>
          <a:p>
            <a:pPr lvl="1">
              <a:defRPr/>
            </a:pPr>
            <a:r>
              <a:rPr lang="en-US" dirty="0" smtClean="0"/>
              <a:t>Transmission up to flat top around 94% without scraping (very small losses on flat bottom)</a:t>
            </a:r>
          </a:p>
          <a:p>
            <a:pPr lvl="1">
              <a:defRPr/>
            </a:pPr>
            <a:r>
              <a:rPr lang="en-US" dirty="0" smtClean="0"/>
              <a:t>Combined emittance measurement of 5 shots at the end of flat bottom</a:t>
            </a:r>
          </a:p>
          <a:p>
            <a:pPr lvl="1">
              <a:defRPr/>
            </a:pPr>
            <a:r>
              <a:rPr lang="en-US" dirty="0" smtClean="0"/>
              <a:t>Error bars contain only fit uncertainty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tune scan - vertical</a:t>
            </a:r>
            <a:endParaRPr lang="en-US" dirty="0"/>
          </a:p>
        </p:txBody>
      </p:sp>
      <p:pic>
        <p:nvPicPr>
          <p:cNvPr id="6" name="Picture 5" descr="Qy_sca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997399"/>
            <a:ext cx="4178299" cy="3143050"/>
          </a:xfrm>
          <a:prstGeom prst="rect">
            <a:avLst/>
          </a:prstGeom>
        </p:spPr>
      </p:pic>
      <p:pic>
        <p:nvPicPr>
          <p:cNvPr id="7" name="Picture 6" descr="Qy_scan_TuneDiagram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799" y="2997399"/>
            <a:ext cx="3962433" cy="31493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6500" y="1571282"/>
            <a:ext cx="35643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500" b="1" dirty="0" err="1" smtClean="0">
                <a:solidFill>
                  <a:srgbClr val="FF0000"/>
                </a:solidFill>
              </a:rPr>
              <a:t>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1500" b="1" dirty="0" err="1" smtClean="0">
                <a:solidFill>
                  <a:srgbClr val="FF0000"/>
                </a:solidFill>
              </a:rPr>
              <a:t>/ΔQ</a:t>
            </a:r>
            <a:r>
              <a:rPr lang="en-US" sz="15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500" b="1" dirty="0" smtClean="0">
                <a:solidFill>
                  <a:srgbClr val="FF0000"/>
                </a:solidFill>
              </a:rPr>
              <a:t> ~ 0.10/0.18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/>
              <a:t>(from </a:t>
            </a:r>
            <a:r>
              <a:rPr lang="en-US" sz="1500" dirty="0" err="1" smtClean="0"/>
              <a:t>Laslett</a:t>
            </a:r>
            <a:r>
              <a:rPr lang="en-US" sz="1500" dirty="0" smtClean="0"/>
              <a:t> formula)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3454400" y="1485900"/>
            <a:ext cx="228600" cy="497448"/>
          </a:xfrm>
          <a:prstGeom prst="rightBrace">
            <a:avLst>
              <a:gd name="adj1" fmla="val 29936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307652" y="3401080"/>
            <a:ext cx="4925616" cy="2821575"/>
            <a:chOff x="1307652" y="3401080"/>
            <a:chExt cx="4925616" cy="2821575"/>
          </a:xfrm>
        </p:grpSpPr>
        <p:grpSp>
          <p:nvGrpSpPr>
            <p:cNvPr id="8" name="Group 12"/>
            <p:cNvGrpSpPr>
              <a:grpSpLocks noChangeAspect="1"/>
            </p:cNvGrpSpPr>
            <p:nvPr/>
          </p:nvGrpSpPr>
          <p:grpSpPr>
            <a:xfrm rot="1980000">
              <a:off x="5799801" y="5045975"/>
              <a:ext cx="433467" cy="1176680"/>
              <a:chOff x="5162062" y="271809"/>
              <a:chExt cx="1066058" cy="4236749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5167416" y="271809"/>
                <a:ext cx="1060704" cy="2773096"/>
              </a:xfrm>
              <a:prstGeom prst="triangle">
                <a:avLst/>
              </a:prstGeom>
              <a:solidFill>
                <a:srgbClr val="008000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flipV="1">
                <a:off x="5162062" y="3049405"/>
                <a:ext cx="1060701" cy="145915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8000">
                      <a:alpha val="60000"/>
                    </a:srgbClr>
                  </a:gs>
                  <a:gs pos="100000">
                    <a:srgbClr val="000000">
                      <a:alpha val="73000"/>
                    </a:srgb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1338374" y="3962400"/>
              <a:ext cx="1404602" cy="17074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07652" y="3401080"/>
              <a:ext cx="1498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Lossless blow-up of beam core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4169430"/>
            <a:ext cx="3669467" cy="1555158"/>
            <a:chOff x="2667000" y="4169430"/>
            <a:chExt cx="3669467" cy="1555158"/>
          </a:xfrm>
        </p:grpSpPr>
        <p:sp>
          <p:nvSpPr>
            <p:cNvPr id="12" name="TextBox 11"/>
            <p:cNvSpPr txBox="1"/>
            <p:nvPr/>
          </p:nvSpPr>
          <p:spPr>
            <a:xfrm>
              <a:off x="2742976" y="4169430"/>
              <a:ext cx="1155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”no blow-up” 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for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Q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1400" dirty="0" smtClean="0">
                  <a:solidFill>
                    <a:srgbClr val="FF0000"/>
                  </a:solidFill>
                </a:rPr>
                <a:t>&gt;20.20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67000" y="4953000"/>
              <a:ext cx="990376" cy="5846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Callout 16"/>
            <p:cNvSpPr/>
            <p:nvPr/>
          </p:nvSpPr>
          <p:spPr>
            <a:xfrm rot="5400000">
              <a:off x="3013075" y="4543425"/>
              <a:ext cx="336550" cy="5588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  <a:gradFill>
              <a:gsLst>
                <a:gs pos="0">
                  <a:srgbClr val="FF0000"/>
                </a:gs>
                <a:gs pos="100000">
                  <a:srgbClr val="FF6600">
                    <a:alpha val="50000"/>
                  </a:srgbClr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582578" y="4644111"/>
              <a:ext cx="753889" cy="1080477"/>
              <a:chOff x="5519078" y="4606011"/>
              <a:chExt cx="753889" cy="1080477"/>
            </a:xfrm>
          </p:grpSpPr>
          <p:sp>
            <p:nvSpPr>
              <p:cNvPr id="24" name="Isosceles Triangle 23"/>
              <p:cNvSpPr/>
              <p:nvPr/>
            </p:nvSpPr>
            <p:spPr>
              <a:xfrm rot="1980000">
                <a:off x="5841677" y="4606011"/>
                <a:ext cx="431290" cy="770177"/>
              </a:xfrm>
              <a:prstGeom prst="triangle">
                <a:avLst/>
              </a:prstGeom>
              <a:solidFill>
                <a:srgbClr val="008000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980000" flipV="1">
                <a:off x="5519078" y="5281235"/>
                <a:ext cx="431289" cy="405253"/>
              </a:xfrm>
              <a:prstGeom prst="triangle">
                <a:avLst/>
              </a:prstGeom>
              <a:gradFill flip="none" rotWithShape="1">
                <a:gsLst>
                  <a:gs pos="0">
                    <a:srgbClr val="008000">
                      <a:alpha val="60000"/>
                    </a:srgbClr>
                  </a:gs>
                  <a:gs pos="100000">
                    <a:srgbClr val="000000">
                      <a:alpha val="73000"/>
                    </a:srgb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 descr="Qy_scan_losses_PM28Nov2012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974259"/>
            <a:ext cx="4292634" cy="3229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Due to the long injection plateaus in the production of LHC beams, space charge poses a potential brightness limitation in both the PS and SPS</a:t>
            </a:r>
          </a:p>
          <a:p>
            <a:pPr lvl="1"/>
            <a:r>
              <a:rPr lang="en-US" dirty="0"/>
              <a:t>The measurements in 2012/13 have shown that injecting a beam with an estimated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Q=0.21 can be tolerated on the SPS flat bottom within &lt;10% </a:t>
            </a:r>
            <a:r>
              <a:rPr lang="en-US" dirty="0" err="1"/>
              <a:t>emittance</a:t>
            </a:r>
            <a:r>
              <a:rPr lang="en-US" dirty="0"/>
              <a:t> growth and losses </a:t>
            </a:r>
            <a:r>
              <a:rPr lang="en-US" dirty="0" smtClean="0"/>
              <a:t>(i.e. </a:t>
            </a:r>
            <a:r>
              <a:rPr lang="en-US" dirty="0"/>
              <a:t>the SPS budget</a:t>
            </a:r>
            <a:r>
              <a:rPr lang="en-US" dirty="0" smtClean="0"/>
              <a:t>) up to flat top</a:t>
            </a:r>
            <a:endParaRPr lang="en-US" dirty="0"/>
          </a:p>
          <a:p>
            <a:pPr lvl="1"/>
            <a:r>
              <a:rPr lang="en-US" dirty="0" smtClean="0"/>
              <a:t>The present performance limits underlying the LIU parameter tables are based on machine experience (achieved values in operation and MDs)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2012</a:t>
            </a:r>
            <a:endParaRPr lang="en-US" dirty="0"/>
          </a:p>
        </p:txBody>
      </p:sp>
      <p:pic>
        <p:nvPicPr>
          <p:cNvPr id="4" name="Picture 3" descr="BCT_LHC2_Q20_50ns_SC21228_2012.11.15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71" y="3085927"/>
            <a:ext cx="4527030" cy="340537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11" y="5584213"/>
            <a:ext cx="1504689" cy="305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3718" y="3352800"/>
            <a:ext cx="126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ns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7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206999"/>
          </a:xfrm>
        </p:spPr>
        <p:txBody>
          <a:bodyPr/>
          <a:lstStyle/>
          <a:p>
            <a:r>
              <a:rPr lang="en-US" dirty="0" smtClean="0"/>
              <a:t>Can we achieve and preserve the same brightness with 25 ns beams? </a:t>
            </a:r>
          </a:p>
          <a:p>
            <a:pPr lvl="1"/>
            <a:r>
              <a:rPr lang="en-US" dirty="0" smtClean="0"/>
              <a:t>Interplay between space charge and electron cloud effects in particular if we go for scrubbing as e-cloud mitigation</a:t>
            </a:r>
          </a:p>
          <a:p>
            <a:r>
              <a:rPr lang="en-US" dirty="0">
                <a:sym typeface="Wingdings"/>
              </a:rPr>
              <a:t>Can we reproduce the experimental </a:t>
            </a:r>
            <a:r>
              <a:rPr lang="en-US" dirty="0" smtClean="0">
                <a:sym typeface="Wingdings"/>
              </a:rPr>
              <a:t>observations </a:t>
            </a:r>
            <a:r>
              <a:rPr lang="en-US" dirty="0">
                <a:sym typeface="Wingdings"/>
              </a:rPr>
              <a:t>in simulations?</a:t>
            </a:r>
          </a:p>
          <a:p>
            <a:r>
              <a:rPr lang="en-US" dirty="0" smtClean="0"/>
              <a:t>What </a:t>
            </a:r>
            <a:r>
              <a:rPr lang="en-US" dirty="0"/>
              <a:t>is the loss mechanism on the flat bottom</a:t>
            </a:r>
          </a:p>
          <a:p>
            <a:pPr lvl="1"/>
            <a:r>
              <a:rPr lang="en-US" dirty="0"/>
              <a:t>Is it due to space charge in combination with resonances or is there another mechanism </a:t>
            </a:r>
            <a:r>
              <a:rPr lang="en-US" dirty="0" smtClean="0"/>
              <a:t>involved</a:t>
            </a:r>
          </a:p>
          <a:p>
            <a:pPr lvl="1"/>
            <a:r>
              <a:rPr lang="en-US" dirty="0" smtClean="0"/>
              <a:t>How do the losses scale with brightness and with intensity</a:t>
            </a:r>
            <a:endParaRPr lang="en-US" dirty="0"/>
          </a:p>
          <a:p>
            <a:r>
              <a:rPr lang="en-US" dirty="0" smtClean="0"/>
              <a:t>What is the optimal working point for high brightness beams? </a:t>
            </a:r>
          </a:p>
          <a:p>
            <a:pPr lvl="1"/>
            <a:r>
              <a:rPr lang="en-US" dirty="0" smtClean="0"/>
              <a:t>Present operation with </a:t>
            </a:r>
            <a:r>
              <a:rPr lang="en-US" dirty="0" err="1" smtClean="0"/>
              <a:t>Qx</a:t>
            </a:r>
            <a:r>
              <a:rPr lang="en-US" dirty="0" smtClean="0"/>
              <a:t>=20.13/</a:t>
            </a:r>
            <a:r>
              <a:rPr lang="en-US" dirty="0" err="1" smtClean="0"/>
              <a:t>Qy</a:t>
            </a:r>
            <a:r>
              <a:rPr lang="en-US" dirty="0" smtClean="0"/>
              <a:t>=20.18 is good for operational beam parameters</a:t>
            </a:r>
          </a:p>
          <a:p>
            <a:r>
              <a:rPr lang="en-US" dirty="0" smtClean="0"/>
              <a:t>Can we cope with even higher beam brightness?</a:t>
            </a:r>
          </a:p>
          <a:p>
            <a:pPr lvl="1"/>
            <a:r>
              <a:rPr lang="en-US" dirty="0" smtClean="0"/>
              <a:t>Maximum tune spread with acceptable losses and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</a:p>
          <a:p>
            <a:pPr lvl="1"/>
            <a:r>
              <a:rPr lang="en-US" dirty="0"/>
              <a:t>Further explore the maximum tolerable space charge tune spread at 26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lvl="1"/>
            <a:r>
              <a:rPr lang="en-US" dirty="0" smtClean="0"/>
              <a:t>Explore </a:t>
            </a:r>
            <a:r>
              <a:rPr lang="en-US" dirty="0"/>
              <a:t>the tune diagram for </a:t>
            </a:r>
            <a:r>
              <a:rPr lang="en-US" dirty="0" err="1"/>
              <a:t>Q</a:t>
            </a:r>
            <a:r>
              <a:rPr lang="en-US" baseline="-25000" dirty="0" err="1"/>
              <a:t>y</a:t>
            </a:r>
            <a:r>
              <a:rPr lang="en-US" dirty="0"/>
              <a:t> </a:t>
            </a:r>
            <a:r>
              <a:rPr lang="en-US" dirty="0" smtClean="0"/>
              <a:t>≥ </a:t>
            </a:r>
            <a:r>
              <a:rPr lang="en-US" dirty="0"/>
              <a:t>20.25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are there </a:t>
            </a:r>
            <a:r>
              <a:rPr lang="en-US" dirty="0">
                <a:sym typeface="Wingdings"/>
              </a:rPr>
              <a:t>limiting </a:t>
            </a:r>
            <a:r>
              <a:rPr lang="en-US" dirty="0" smtClean="0">
                <a:sym typeface="Wingdings"/>
              </a:rPr>
              <a:t>resonances</a:t>
            </a:r>
            <a:r>
              <a:rPr lang="en-US" dirty="0" smtClean="0">
                <a:sym typeface="Wingdings"/>
              </a:rPr>
              <a:t>?</a:t>
            </a:r>
          </a:p>
          <a:p>
            <a:r>
              <a:rPr lang="en-US" dirty="0" smtClean="0">
                <a:sym typeface="Wingdings"/>
              </a:rPr>
              <a:t>What is </a:t>
            </a:r>
            <a:r>
              <a:rPr lang="en-US" smtClean="0">
                <a:sym typeface="Wingdings"/>
              </a:rPr>
              <a:t>the interplay </a:t>
            </a:r>
            <a:r>
              <a:rPr lang="en-US" dirty="0" smtClean="0">
                <a:sym typeface="Wingdings"/>
              </a:rPr>
              <a:t>between space charge and coherent effects (</a:t>
            </a:r>
            <a:r>
              <a:rPr lang="en-US" smtClean="0">
                <a:sym typeface="Wingdings"/>
              </a:rPr>
              <a:t>TMCI)?</a:t>
            </a:r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9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Space charge studies 2015 – ongoing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Measurements of the linear and non-linear machine optics in Q20 (and Q26)</a:t>
            </a:r>
          </a:p>
          <a:p>
            <a:pPr lvl="1"/>
            <a:r>
              <a:rPr lang="en-US" dirty="0" smtClean="0"/>
              <a:t>Natural amplitude detuning without </a:t>
            </a:r>
            <a:r>
              <a:rPr lang="en-US" dirty="0" err="1" smtClean="0"/>
              <a:t>octupole</a:t>
            </a:r>
            <a:r>
              <a:rPr lang="en-US" dirty="0" smtClean="0"/>
              <a:t> correction</a:t>
            </a:r>
          </a:p>
          <a:p>
            <a:pPr lvl="1"/>
            <a:r>
              <a:rPr lang="en-US" dirty="0" smtClean="0"/>
              <a:t>Correction of amplitude detuning</a:t>
            </a:r>
          </a:p>
          <a:p>
            <a:pPr lvl="1"/>
            <a:r>
              <a:rPr lang="en-US" dirty="0" smtClean="0"/>
              <a:t>Non-linear chromaticity</a:t>
            </a:r>
          </a:p>
          <a:p>
            <a:pPr lvl="1"/>
            <a:r>
              <a:rPr lang="en-US" dirty="0" smtClean="0"/>
              <a:t>Impact of </a:t>
            </a:r>
            <a:r>
              <a:rPr lang="en-US" dirty="0" err="1" smtClean="0"/>
              <a:t>octupole</a:t>
            </a:r>
            <a:r>
              <a:rPr lang="en-US" dirty="0" smtClean="0"/>
              <a:t> settings on non-linear chromaticity (second order)</a:t>
            </a:r>
          </a:p>
          <a:p>
            <a:pPr lvl="1"/>
            <a:endParaRPr lang="en-US" dirty="0" smtClean="0"/>
          </a:p>
          <a:p>
            <a:r>
              <a:rPr lang="en-US" dirty="0"/>
              <a:t>Development of simulation tools</a:t>
            </a:r>
          </a:p>
          <a:p>
            <a:pPr lvl="1"/>
            <a:r>
              <a:rPr lang="en-US" dirty="0" smtClean="0"/>
              <a:t>Non-linear optics model of the SPS in MADX-PTC</a:t>
            </a:r>
          </a:p>
          <a:p>
            <a:pPr lvl="1"/>
            <a:r>
              <a:rPr lang="en-US" dirty="0" smtClean="0"/>
              <a:t>Frozen-SC and frozen PIC modules </a:t>
            </a:r>
            <a:r>
              <a:rPr lang="en-US" dirty="0"/>
              <a:t>in PTC-</a:t>
            </a:r>
            <a:r>
              <a:rPr lang="en-US" dirty="0" err="1" smtClean="0"/>
              <a:t>pyOrbit</a:t>
            </a:r>
            <a:endParaRPr lang="en-US" dirty="0" smtClean="0"/>
          </a:p>
          <a:p>
            <a:pPr lvl="1"/>
            <a:r>
              <a:rPr lang="en-US" dirty="0" smtClean="0"/>
              <a:t>Space charge modules for </a:t>
            </a:r>
            <a:r>
              <a:rPr lang="en-US" dirty="0" err="1" smtClean="0"/>
              <a:t>pyHEADTAIL</a:t>
            </a:r>
            <a:r>
              <a:rPr lang="en-US" dirty="0" smtClean="0"/>
              <a:t> (A. </a:t>
            </a:r>
            <a:r>
              <a:rPr lang="en-US" dirty="0" err="1" smtClean="0"/>
              <a:t>Oeftiger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2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unediagram_Q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35" y="2692400"/>
            <a:ext cx="4736765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Measurements </a:t>
            </a:r>
            <a:r>
              <a:rPr lang="en-US" dirty="0" smtClean="0"/>
              <a:t>2015 -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Explore the tune diagram above </a:t>
            </a:r>
            <a:r>
              <a:rPr lang="en-US" dirty="0" err="1" smtClean="0"/>
              <a:t>Qy</a:t>
            </a:r>
            <a:r>
              <a:rPr lang="en-US" dirty="0" smtClean="0"/>
              <a:t>=20.25</a:t>
            </a:r>
          </a:p>
          <a:p>
            <a:pPr lvl="1"/>
            <a:r>
              <a:rPr lang="en-US" dirty="0" smtClean="0"/>
              <a:t>Is the </a:t>
            </a:r>
            <a:r>
              <a:rPr lang="en-US" dirty="0" err="1" smtClean="0"/>
              <a:t>Qy</a:t>
            </a:r>
            <a:r>
              <a:rPr lang="en-US" dirty="0" smtClean="0"/>
              <a:t>=20.25 a limitation (e.g. losses)?</a:t>
            </a:r>
          </a:p>
          <a:p>
            <a:pPr lvl="1"/>
            <a:r>
              <a:rPr lang="en-US" dirty="0" smtClean="0"/>
              <a:t>Measure potential </a:t>
            </a:r>
            <a:r>
              <a:rPr lang="en-US" dirty="0" err="1" smtClean="0"/>
              <a:t>emittance</a:t>
            </a:r>
            <a:r>
              <a:rPr lang="en-US" dirty="0" smtClean="0"/>
              <a:t> growth and losses for a high brightness beam on flat bottom cycle</a:t>
            </a:r>
          </a:p>
          <a:p>
            <a:pPr lvl="1"/>
            <a:r>
              <a:rPr lang="en-US" dirty="0" smtClean="0"/>
              <a:t>Study impact of beam brightness (i.e. similar intensity but different transverse </a:t>
            </a:r>
            <a:r>
              <a:rPr lang="en-US" dirty="0" err="1" smtClean="0"/>
              <a:t>emittance</a:t>
            </a:r>
            <a:r>
              <a:rPr lang="en-US" dirty="0" smtClean="0"/>
              <a:t> &amp; similar transverse </a:t>
            </a:r>
            <a:r>
              <a:rPr lang="en-US" dirty="0" err="1" smtClean="0"/>
              <a:t>emittance</a:t>
            </a:r>
            <a:r>
              <a:rPr lang="en-US" dirty="0" smtClean="0"/>
              <a:t> but different intensity) on flat bottom losses and on losses at ramp </a:t>
            </a:r>
            <a:r>
              <a:rPr lang="en-US" dirty="0" smtClean="0"/>
              <a:t>start</a:t>
            </a:r>
          </a:p>
          <a:p>
            <a:pPr lvl="1"/>
            <a:r>
              <a:rPr lang="en-US" dirty="0" smtClean="0"/>
              <a:t>Use single bunch beams and linear </a:t>
            </a:r>
            <a:r>
              <a:rPr lang="en-US" dirty="0" err="1" smtClean="0"/>
              <a:t>wirescanner</a:t>
            </a:r>
            <a:r>
              <a:rPr lang="en-US" dirty="0" smtClean="0"/>
              <a:t> (for better transverse profile measurements)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68700" y="4102100"/>
            <a:ext cx="838200" cy="838200"/>
          </a:xfrm>
          <a:prstGeom prst="round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619500" y="4533900"/>
            <a:ext cx="215900" cy="4191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43300" y="4464050"/>
            <a:ext cx="812800" cy="342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18027</TotalTime>
  <Words>672</Words>
  <Application>Microsoft Macintosh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LIU_PowerPoint_Template</vt:lpstr>
      <vt:lpstr>Plans for space charge studies</vt:lpstr>
      <vt:lpstr>Outline</vt:lpstr>
      <vt:lpstr>Space charge tune scan - horizontal</vt:lpstr>
      <vt:lpstr>Space charge tune scan - vertical</vt:lpstr>
      <vt:lpstr>Conclusions from 2012</vt:lpstr>
      <vt:lpstr>Open questions</vt:lpstr>
      <vt:lpstr>Space charge studies 2015 – ongoing</vt:lpstr>
      <vt:lpstr>Measurements 2015 - plans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667</cp:revision>
  <dcterms:created xsi:type="dcterms:W3CDTF">2013-04-17T22:56:34Z</dcterms:created>
  <dcterms:modified xsi:type="dcterms:W3CDTF">2015-08-06T14:52:08Z</dcterms:modified>
  <cp:category/>
</cp:coreProperties>
</file>