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74" r:id="rId3"/>
    <p:sldId id="367" r:id="rId4"/>
    <p:sldId id="362" r:id="rId5"/>
    <p:sldId id="360" r:id="rId6"/>
    <p:sldId id="369" r:id="rId7"/>
    <p:sldId id="335" r:id="rId8"/>
    <p:sldId id="370" r:id="rId9"/>
    <p:sldId id="336" r:id="rId10"/>
    <p:sldId id="371" r:id="rId11"/>
    <p:sldId id="372" r:id="rId12"/>
    <p:sldId id="375" r:id="rId13"/>
    <p:sldId id="365" r:id="rId14"/>
    <p:sldId id="337" r:id="rId15"/>
    <p:sldId id="379" r:id="rId16"/>
    <p:sldId id="380" r:id="rId17"/>
    <p:sldId id="381" r:id="rId18"/>
    <p:sldId id="382" r:id="rId19"/>
    <p:sldId id="348" r:id="rId20"/>
    <p:sldId id="376" r:id="rId21"/>
    <p:sldId id="351" r:id="rId22"/>
    <p:sldId id="378" r:id="rId23"/>
    <p:sldId id="353" r:id="rId24"/>
    <p:sldId id="355" r:id="rId25"/>
    <p:sldId id="383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00CC"/>
    <a:srgbClr val="33CCCC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202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7EE3D63-3736-4C4E-AB04-209697AA3F1D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CE7A913-AEED-C94E-9E4F-30339776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9D5EA84-FFB4-084B-AE60-80C7C8044CD1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37D6CC36-56F3-6D4F-901D-D35474FAD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7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C36-56F3-6D4F-901D-D35474FAD23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/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900"/>
              </a:spcBef>
              <a:buFont typeface="Courier New"/>
              <a:buChar char="o"/>
              <a:defRPr sz="1800" b="0"/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700"/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600"/>
            </a:lvl3pPr>
          </a:lstStyle>
          <a:p>
            <a:pPr lvl="0" eaLnBrk="1" latinLnBrk="0" hangingPunct="1"/>
            <a:r>
              <a:rPr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lang="fr-CH" dirty="0" smtClean="0"/>
              <a:t>Deuxième niveau</a:t>
            </a:r>
          </a:p>
          <a:p>
            <a:pPr lvl="2" eaLnBrk="1" latinLnBrk="0" hangingPunct="1"/>
            <a:r>
              <a:rPr lang="fr-CH" dirty="0" smtClean="0"/>
              <a:t>Troisième niveau</a:t>
            </a:r>
          </a:p>
          <a:p>
            <a:pPr lvl="3" eaLnBrk="1" latinLnBrk="0" hangingPunct="1"/>
            <a:r>
              <a:rPr lang="fr-CH" dirty="0" smtClean="0"/>
              <a:t>Quatrième niveau</a:t>
            </a:r>
          </a:p>
          <a:p>
            <a:pPr lvl="4" eaLnBrk="1" latinLnBrk="0" hangingPunct="1"/>
            <a:r>
              <a:rPr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274010" y="6362377"/>
            <a:ext cx="1154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4573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56" y="993422"/>
            <a:ext cx="8226854" cy="2397702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The SPS Transverse Damper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Status 2015 / Plans 2016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8355" y="3391124"/>
            <a:ext cx="8365133" cy="24912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G. Kotzian for </a:t>
            </a:r>
            <a:r>
              <a:rPr lang="en-US" dirty="0" smtClean="0">
                <a:latin typeface="Arial"/>
                <a:cs typeface="Arial"/>
              </a:rPr>
              <a:t>the SPS </a:t>
            </a:r>
            <a:r>
              <a:rPr lang="en-US" dirty="0" smtClean="0">
                <a:latin typeface="Arial"/>
                <a:cs typeface="Arial"/>
              </a:rPr>
              <a:t>Damper Team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BE-RF-FB, 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03. December 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2015			</a:t>
            </a:r>
            <a:r>
              <a:rPr lang="en-US" b="1" dirty="0" smtClean="0">
                <a:solidFill>
                  <a:schemeClr val="tx2"/>
                </a:solidFill>
                <a:latin typeface="Arial"/>
                <a:cs typeface="Arial"/>
              </a:rPr>
              <a:t>                </a:t>
            </a:r>
            <a:r>
              <a:rPr lang="en-GB" dirty="0" smtClean="0"/>
              <a:t>LIU-SPS </a:t>
            </a:r>
            <a:r>
              <a:rPr lang="en-GB" dirty="0"/>
              <a:t>BD WG</a:t>
            </a:r>
            <a:endParaRPr lang="en-US" dirty="0" smtClean="0">
              <a:cs typeface="Arial"/>
            </a:endParaRPr>
          </a:p>
          <a:p>
            <a:pPr algn="r"/>
            <a:r>
              <a:rPr lang="en-GB" u="sng" dirty="0"/>
              <a:t>http://paf-spsu.web.cern.ch/paf-spsu/</a:t>
            </a:r>
            <a:endParaRPr lang="en-GB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0" y="2561566"/>
            <a:ext cx="7620000" cy="232387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62194" y="3285004"/>
            <a:ext cx="35597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Acknowledgements: BE-RF-FB, </a:t>
            </a:r>
          </a:p>
          <a:p>
            <a:pPr marL="1617663"/>
            <a:r>
              <a:rPr lang="en-US" sz="1400" dirty="0" smtClean="0">
                <a:solidFill>
                  <a:srgbClr val="000000"/>
                </a:solidFill>
              </a:rPr>
              <a:t>BE-RF-CS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</a:p>
          <a:p>
            <a:pPr marL="1617663"/>
            <a:r>
              <a:rPr lang="en-US" sz="1400" dirty="0">
                <a:solidFill>
                  <a:srgbClr val="000000"/>
                </a:solidFill>
              </a:rPr>
              <a:t>BE-RF-PM,</a:t>
            </a:r>
          </a:p>
          <a:p>
            <a:pPr marL="1617663"/>
            <a:r>
              <a:rPr lang="en-US" sz="1400" dirty="0" smtClean="0">
                <a:solidFill>
                  <a:srgbClr val="000000"/>
                </a:solidFill>
              </a:rPr>
              <a:t>BE-OP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</a:p>
          <a:p>
            <a:pPr marL="1617663"/>
            <a:r>
              <a:rPr lang="en-US" sz="1400" dirty="0" smtClean="0">
                <a:solidFill>
                  <a:srgbClr val="000000"/>
                </a:solidFill>
              </a:rPr>
              <a:t>BE-ABP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 I/Q </a:t>
            </a:r>
            <a:r>
              <a:rPr lang="en-GB" dirty="0"/>
              <a:t>inputs of SUM and DELTA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809"/>
            <a:ext cx="9144000" cy="5336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215971"/>
            <a:ext cx="3303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</a:rPr>
              <a:t>Skew between I and Q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</a:rPr>
              <a:t>Time lag </a:t>
            </a:r>
            <a:r>
              <a:rPr lang="en-GB" sz="1400" b="1" dirty="0" err="1" smtClean="0">
                <a:solidFill>
                  <a:srgbClr val="FF0000"/>
                </a:solidFill>
              </a:rPr>
              <a:t>beween</a:t>
            </a:r>
            <a:r>
              <a:rPr lang="en-GB" sz="1400" b="1" dirty="0" smtClean="0">
                <a:solidFill>
                  <a:srgbClr val="FF0000"/>
                </a:solidFill>
              </a:rPr>
              <a:t> I/Q u</a:t>
            </a:r>
            <a:r>
              <a:rPr lang="en-GB" sz="1400" b="1" dirty="0" smtClean="0">
                <a:solidFill>
                  <a:srgbClr val="FF0000"/>
                </a:solidFill>
              </a:rPr>
              <a:t>p to 3.5 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</a:rPr>
              <a:t>Depending on phase of LO phase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20542" y="2372579"/>
            <a:ext cx="0" cy="745697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3523882" y="2372579"/>
            <a:ext cx="0" cy="745697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3223232" y="2595557"/>
            <a:ext cx="273332" cy="0"/>
          </a:xfrm>
          <a:prstGeom prst="straightConnector1">
            <a:avLst/>
          </a:prstGeom>
          <a:noFill/>
          <a:ln w="28575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533023" y="1906136"/>
            <a:ext cx="8543987" cy="208343"/>
            <a:chOff x="533023" y="1752166"/>
            <a:chExt cx="8543987" cy="431321"/>
          </a:xfrm>
        </p:grpSpPr>
        <p:sp>
          <p:nvSpPr>
            <p:cNvPr id="13" name="Down Arrow 12"/>
            <p:cNvSpPr/>
            <p:nvPr/>
          </p:nvSpPr>
          <p:spPr>
            <a:xfrm>
              <a:off x="3549760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303209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5059599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810107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566497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33023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1286472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042862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2793370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7319946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076336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8826844" y="1752166"/>
              <a:ext cx="250166" cy="431321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2782" y="2180497"/>
            <a:ext cx="184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SAMPLING POINTS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80383" y="1752165"/>
            <a:ext cx="2223756" cy="448109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5571128" y="1752165"/>
            <a:ext cx="2172697" cy="448109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1050743" y="1752165"/>
            <a:ext cx="2184026" cy="448109"/>
          </a:xfrm>
          <a:prstGeom prst="round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986785" y="1541844"/>
            <a:ext cx="848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0000"/>
                </a:solidFill>
              </a:rPr>
              <a:t>Bunch n-1</a:t>
            </a:r>
            <a:endParaRPr lang="en-GB" sz="105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0712" y="1522061"/>
            <a:ext cx="848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0000"/>
                </a:solidFill>
              </a:rPr>
              <a:t>Bunch n</a:t>
            </a:r>
            <a:endParaRPr lang="en-GB" sz="1050" b="1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71128" y="1522061"/>
            <a:ext cx="995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0000"/>
                </a:solidFill>
              </a:rPr>
              <a:t>Bunch n+1</a:t>
            </a:r>
            <a:endParaRPr lang="en-GB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I/Q inputs of SUM and DELTA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242"/>
            <a:ext cx="9144000" cy="39260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436999"/>
            <a:ext cx="3303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</a:rPr>
              <a:t>Skew between I and Q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</a:rPr>
              <a:t>Time lag </a:t>
            </a:r>
            <a:r>
              <a:rPr lang="en-GB" sz="1400" b="1" dirty="0" err="1" smtClean="0">
                <a:solidFill>
                  <a:srgbClr val="FF0000"/>
                </a:solidFill>
              </a:rPr>
              <a:t>beween</a:t>
            </a:r>
            <a:r>
              <a:rPr lang="en-GB" sz="1400" b="1" dirty="0" smtClean="0">
                <a:solidFill>
                  <a:srgbClr val="FF0000"/>
                </a:solidFill>
              </a:rPr>
              <a:t> I/Q u</a:t>
            </a:r>
            <a:r>
              <a:rPr lang="en-GB" sz="1400" b="1" dirty="0" smtClean="0">
                <a:solidFill>
                  <a:srgbClr val="FF0000"/>
                </a:solidFill>
              </a:rPr>
              <a:t>p to 3.5 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</a:rPr>
              <a:t>Depending on phase of LO phase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20542" y="2801204"/>
            <a:ext cx="0" cy="745697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3523882" y="2801204"/>
            <a:ext cx="0" cy="745697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3223232" y="3024182"/>
            <a:ext cx="273332" cy="0"/>
          </a:xfrm>
          <a:prstGeom prst="straightConnector1">
            <a:avLst/>
          </a:prstGeom>
          <a:noFill/>
          <a:ln w="28575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27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Position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0" y="1977631"/>
            <a:ext cx="5064573" cy="3971925"/>
          </a:xfrm>
        </p:spPr>
      </p:pic>
      <p:cxnSp>
        <p:nvCxnSpPr>
          <p:cNvPr id="14" name="Straight Connector 13"/>
          <p:cNvCxnSpPr/>
          <p:nvPr/>
        </p:nvCxnSpPr>
        <p:spPr>
          <a:xfrm>
            <a:off x="2809089" y="3720706"/>
            <a:ext cx="3171825" cy="1285875"/>
          </a:xfrm>
          <a:prstGeom prst="line">
            <a:avLst/>
          </a:prstGeom>
          <a:noFill/>
          <a:ln w="28575" cap="rnd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27962" y="2721070"/>
            <a:ext cx="33030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Slope </a:t>
            </a:r>
            <a:r>
              <a:rPr lang="en-GB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1400" b="1" dirty="0" smtClean="0">
                <a:solidFill>
                  <a:srgbClr val="FF0000"/>
                </a:solidFill>
              </a:rPr>
              <a:t> bunches towards the end of a batch </a:t>
            </a:r>
            <a:r>
              <a:rPr lang="en-GB" sz="1400" b="1" dirty="0" smtClean="0">
                <a:solidFill>
                  <a:srgbClr val="FF0000"/>
                </a:solidFill>
              </a:rPr>
              <a:t>appear on ‘</a:t>
            </a:r>
            <a:r>
              <a:rPr lang="en-GB" sz="1400" b="1" dirty="0" smtClean="0">
                <a:solidFill>
                  <a:srgbClr val="FF0000"/>
                </a:solidFill>
              </a:rPr>
              <a:t>different orbit’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1982" y="1162767"/>
            <a:ext cx="3928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rgbClr val="000000"/>
                </a:solidFill>
              </a:rPr>
              <a:t>pLHC</a:t>
            </a:r>
            <a:r>
              <a:rPr lang="en-GB" sz="1400" b="1" dirty="0" smtClean="0">
                <a:solidFill>
                  <a:srgbClr val="000000"/>
                </a:solidFill>
              </a:rPr>
              <a:t> module </a:t>
            </a:r>
            <a:r>
              <a:rPr lang="en-GB" sz="1400" dirty="0" smtClean="0">
                <a:solidFill>
                  <a:srgbClr val="000000"/>
                </a:solidFill>
              </a:rPr>
              <a:t>(200 MHz </a:t>
            </a:r>
            <a:r>
              <a:rPr lang="en-GB" sz="1400" dirty="0" err="1" smtClean="0">
                <a:solidFill>
                  <a:srgbClr val="000000"/>
                </a:solidFill>
              </a:rPr>
              <a:t>analog</a:t>
            </a:r>
            <a:r>
              <a:rPr lang="en-GB" sz="1400" dirty="0" smtClean="0">
                <a:solidFill>
                  <a:srgbClr val="000000"/>
                </a:solidFill>
              </a:rPr>
              <a:t> frontend)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batch of 72 bunches, nominal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000000"/>
                </a:solidFill>
              </a:rPr>
              <a:t>Aquired</a:t>
            </a:r>
            <a:r>
              <a:rPr lang="en-GB" sz="1400" dirty="0" smtClean="0">
                <a:solidFill>
                  <a:srgbClr val="000000"/>
                </a:solidFill>
              </a:rPr>
              <a:t> after decay of injection oscillations </a:t>
            </a:r>
            <a:r>
              <a:rPr lang="en-GB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bare orbit = transverse offset (DC)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0626" y="5629733"/>
            <a:ext cx="45163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</a:rPr>
              <a:t>Potential solution: use direct sampling, also for </a:t>
            </a:r>
            <a:br>
              <a:rPr lang="en-GB" sz="1400" i="1" dirty="0" smtClean="0">
                <a:solidFill>
                  <a:srgbClr val="000000"/>
                </a:solidFill>
              </a:rPr>
            </a:br>
            <a:r>
              <a:rPr lang="en-GB" sz="1400" i="1" dirty="0" smtClean="0">
                <a:solidFill>
                  <a:srgbClr val="000000"/>
                </a:solidFill>
              </a:rPr>
              <a:t>200 MHz input – first tests with beam affirmative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0142" y="4775649"/>
            <a:ext cx="23910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</a:rPr>
              <a:t>Implications on damping?</a:t>
            </a:r>
          </a:p>
        </p:txBody>
      </p:sp>
    </p:spTree>
    <p:extLst>
      <p:ext uri="{BB962C8B-B14F-4D97-AF65-F5344CB8AC3E}">
        <p14:creationId xmlns:p14="http://schemas.microsoft.com/office/powerpoint/2010/main" val="40159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634" y="105507"/>
            <a:ext cx="3206445" cy="685801"/>
          </a:xfrm>
        </p:spPr>
        <p:txBody>
          <a:bodyPr>
            <a:normAutofit fontScale="90000"/>
          </a:bodyPr>
          <a:lstStyle/>
          <a:p>
            <a:r>
              <a:rPr lang="en-GB" dirty="0"/>
              <a:t>DSPU – Digital Signal Processing Unit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969254"/>
            <a:ext cx="8767168" cy="424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000502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Functions (from RFFG</a:t>
            </a:r>
            <a:r>
              <a:rPr lang="en-GB" sz="1600" dirty="0" smtClean="0">
                <a:solidFill>
                  <a:srgbClr val="0000FF"/>
                </a:solidFill>
              </a:rPr>
              <a:t>)</a:t>
            </a:r>
            <a:endParaRPr lang="en-GB" sz="16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04" y="630700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Control signals (</a:t>
            </a:r>
            <a:r>
              <a:rPr lang="en-GB" sz="1600" dirty="0" smtClean="0">
                <a:solidFill>
                  <a:srgbClr val="FF0000"/>
                </a:solidFill>
              </a:rPr>
              <a:t>FESA):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9235" y="5000502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rgbClr val="0000FF"/>
                </a:solidFill>
              </a:rPr>
              <a:t>Excitation input (DDS)</a:t>
            </a:r>
            <a:endParaRPr lang="en-GB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DSPU – Digital Signal Processing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5322"/>
            <a:ext cx="8226854" cy="50786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1600" b="1" dirty="0">
                <a:solidFill>
                  <a:srgbClr val="7030A0"/>
                </a:solidFill>
              </a:rPr>
              <a:t>2 </a:t>
            </a:r>
            <a:r>
              <a:rPr lang="en-GB" sz="1600" b="1" dirty="0" smtClean="0">
                <a:solidFill>
                  <a:srgbClr val="7030A0"/>
                </a:solidFill>
              </a:rPr>
              <a:t>DSPUs per damper</a:t>
            </a:r>
            <a:r>
              <a:rPr lang="en-GB" sz="1600" dirty="0" smtClean="0"/>
              <a:t>; one per module; two inputs</a:t>
            </a:r>
            <a:endParaRPr lang="en-GB" sz="1600" dirty="0"/>
          </a:p>
          <a:p>
            <a:pPr>
              <a:spcBef>
                <a:spcPts val="1200"/>
              </a:spcBef>
            </a:pPr>
            <a:r>
              <a:rPr lang="en-GB" sz="1600" dirty="0" smtClean="0"/>
              <a:t>Signal processing</a:t>
            </a: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</a:rPr>
              <a:t>phase </a:t>
            </a:r>
            <a:r>
              <a:rPr lang="en-GB" sz="1200" b="1" dirty="0" smtClean="0">
                <a:solidFill>
                  <a:srgbClr val="7030A0"/>
                </a:solidFill>
              </a:rPr>
              <a:t>equalizer FIR </a:t>
            </a:r>
            <a:r>
              <a:rPr lang="en-GB" sz="1200" dirty="0" smtClean="0"/>
              <a:t>(up to 64 taps), linearize phase of power system</a:t>
            </a:r>
            <a:br>
              <a:rPr lang="en-GB" sz="1200" dirty="0" smtClean="0"/>
            </a:br>
            <a:r>
              <a:rPr lang="en-GB" sz="1200" dirty="0" smtClean="0">
                <a:latin typeface="Arial"/>
                <a:cs typeface="Arial"/>
              </a:rPr>
              <a:t>≈ low pass 1</a:t>
            </a:r>
            <a:r>
              <a:rPr lang="en-GB" sz="1200" baseline="30000" dirty="0" smtClean="0">
                <a:latin typeface="Arial"/>
                <a:cs typeface="Arial"/>
              </a:rPr>
              <a:t>st</a:t>
            </a:r>
            <a:r>
              <a:rPr lang="en-GB" sz="1200" dirty="0" smtClean="0">
                <a:latin typeface="Arial"/>
                <a:cs typeface="Arial"/>
              </a:rPr>
              <a:t> order, </a:t>
            </a:r>
            <a:r>
              <a:rPr lang="en-GB" sz="1200" dirty="0" err="1" smtClean="0">
                <a:latin typeface="Arial"/>
                <a:cs typeface="Arial"/>
              </a:rPr>
              <a:t>cutoff</a:t>
            </a:r>
            <a:r>
              <a:rPr lang="en-GB" sz="1200" dirty="0" smtClean="0">
                <a:latin typeface="Arial"/>
                <a:cs typeface="Arial"/>
              </a:rPr>
              <a:t> freq. (-3dB) @ 4.5 MHz</a:t>
            </a:r>
            <a:br>
              <a:rPr lang="en-GB" sz="1200" dirty="0" smtClean="0">
                <a:latin typeface="Arial"/>
                <a:cs typeface="Arial"/>
              </a:rPr>
            </a:br>
            <a:r>
              <a:rPr lang="en-GB" sz="1200" dirty="0" smtClean="0">
                <a:latin typeface="Arial"/>
                <a:cs typeface="Arial"/>
              </a:rPr>
              <a:t>operated at 40 MSPS </a:t>
            </a:r>
            <a:r>
              <a:rPr lang="en-GB" sz="1200" dirty="0" smtClean="0">
                <a:latin typeface="Arial"/>
                <a:cs typeface="Arial"/>
                <a:sym typeface="Wingdings" panose="05000000000000000000" pitchFamily="2" charset="2"/>
              </a:rPr>
              <a:t> better resolution at lower frequencies</a:t>
            </a:r>
            <a:endParaRPr lang="en-GB" sz="1200" dirty="0" smtClean="0"/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</a:rPr>
              <a:t>gain equalizer </a:t>
            </a:r>
            <a:r>
              <a:rPr lang="en-GB" sz="1200" dirty="0" smtClean="0"/>
              <a:t>(up to 64 taps), digital low pass shaping output signal</a:t>
            </a:r>
            <a:br>
              <a:rPr lang="en-GB" sz="1200" dirty="0" smtClean="0"/>
            </a:br>
            <a:r>
              <a:rPr lang="en-GB" sz="1200" dirty="0" smtClean="0"/>
              <a:t>operated at </a:t>
            </a:r>
            <a:r>
              <a:rPr lang="en-GB" sz="1200" dirty="0" smtClean="0"/>
              <a:t>120 MSPS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Recently … </a:t>
            </a:r>
            <a:endParaRPr lang="en-GB" sz="1600" dirty="0"/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</a:rPr>
              <a:t>Flat phase </a:t>
            </a:r>
            <a:r>
              <a:rPr lang="en-GB" sz="1200" b="1" dirty="0">
                <a:solidFill>
                  <a:srgbClr val="7030A0"/>
                </a:solidFill>
              </a:rPr>
              <a:t>equalizer FIR </a:t>
            </a:r>
            <a:r>
              <a:rPr lang="en-GB" sz="1200" dirty="0" smtClean="0"/>
              <a:t>and </a:t>
            </a:r>
            <a:endParaRPr lang="en-GB" sz="1200" b="1" dirty="0" smtClean="0">
              <a:solidFill>
                <a:srgbClr val="7030A0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</a:rPr>
              <a:t>Flat gain equalizer FIR</a:t>
            </a:r>
          </a:p>
          <a:p>
            <a:pPr lvl="1">
              <a:spcAft>
                <a:spcPts val="0"/>
              </a:spcAft>
            </a:pP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9" y="3338635"/>
            <a:ext cx="3066667" cy="2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2" y="674545"/>
            <a:ext cx="2033334" cy="25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0450" y="845796"/>
            <a:ext cx="17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phase equalizer FIR, comp. 1</a:t>
            </a:r>
            <a:r>
              <a:rPr lang="en-GB" sz="1200" baseline="30000" dirty="0" smtClean="0">
                <a:solidFill>
                  <a:srgbClr val="000000"/>
                </a:solidFill>
              </a:rPr>
              <a:t>st</a:t>
            </a:r>
            <a:r>
              <a:rPr lang="en-GB" sz="1200" dirty="0" smtClean="0">
                <a:solidFill>
                  <a:srgbClr val="000000"/>
                </a:solidFill>
              </a:rPr>
              <a:t> order 4.5 MHz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6674" y="3968494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digital low pass,</a:t>
            </a:r>
          </a:p>
          <a:p>
            <a:r>
              <a:rPr lang="en-GB" sz="1200" dirty="0" smtClean="0">
                <a:solidFill>
                  <a:srgbClr val="000000"/>
                </a:solidFill>
              </a:rPr>
              <a:t>fc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&gt; 20 </a:t>
            </a:r>
            <a:r>
              <a:rPr lang="en-GB" sz="1200" dirty="0" smtClean="0">
                <a:solidFill>
                  <a:srgbClr val="000000"/>
                </a:solidFill>
                <a:latin typeface="Arial"/>
                <a:cs typeface="Arial"/>
              </a:rPr>
              <a:t>MHz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2015-11-11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1" y="752475"/>
            <a:ext cx="8226854" cy="5078628"/>
          </a:xfrm>
        </p:spPr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1200" dirty="0"/>
              <a:t>http://elogbook.cern.ch/eLogbook/event_viewer.jsp?eventId=2039845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2" name="Picture 4" descr="http://elogbook.cern.ch/eLogbook/attach_reader?attach_id=15228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085"/>
            <a:ext cx="6721077" cy="50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53069" y="1360349"/>
            <a:ext cx="2864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latin typeface="courier"/>
              </a:rPr>
              <a:t>“Dampers </a:t>
            </a:r>
            <a:r>
              <a:rPr lang="en-GB" sz="1400" dirty="0">
                <a:solidFill>
                  <a:srgbClr val="000000"/>
                </a:solidFill>
                <a:latin typeface="courier"/>
              </a:rPr>
              <a:t>are happily running at maximum </a:t>
            </a:r>
            <a:r>
              <a:rPr lang="en-GB" sz="1400" dirty="0" smtClean="0">
                <a:solidFill>
                  <a:srgbClr val="000000"/>
                </a:solidFill>
                <a:latin typeface="courier"/>
              </a:rPr>
              <a:t>bandwidth […]. </a:t>
            </a:r>
            <a:r>
              <a:rPr lang="en-GB" sz="1400" dirty="0">
                <a:solidFill>
                  <a:srgbClr val="000000"/>
                </a:solidFill>
                <a:latin typeface="courier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courier"/>
              </a:rPr>
            </a:br>
            <a:r>
              <a:rPr lang="en-GB" sz="1400" dirty="0">
                <a:solidFill>
                  <a:srgbClr val="000000"/>
                </a:solidFill>
                <a:latin typeface="courier"/>
              </a:rPr>
              <a:t>Current modules: </a:t>
            </a:r>
            <a:r>
              <a:rPr lang="en-GB" sz="1400" dirty="0" err="1">
                <a:solidFill>
                  <a:srgbClr val="000000"/>
                </a:solidFill>
                <a:latin typeface="courier"/>
              </a:rPr>
              <a:t>DamperLoop_H_pLHC</a:t>
            </a:r>
            <a:r>
              <a:rPr lang="en-GB" sz="1400" dirty="0">
                <a:solidFill>
                  <a:srgbClr val="000000"/>
                </a:solidFill>
                <a:latin typeface="courier"/>
              </a:rPr>
              <a:t> and </a:t>
            </a:r>
            <a:r>
              <a:rPr lang="en-GB" sz="1400" dirty="0" err="1" smtClean="0">
                <a:solidFill>
                  <a:srgbClr val="000000"/>
                </a:solidFill>
                <a:latin typeface="courier"/>
              </a:rPr>
              <a:t>DamperLoop_V_pLHC</a:t>
            </a:r>
            <a:r>
              <a:rPr lang="en-GB" sz="1400" dirty="0" smtClean="0">
                <a:solidFill>
                  <a:srgbClr val="000000"/>
                </a:solidFill>
                <a:latin typeface="courier"/>
              </a:rPr>
              <a:t>”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1807" y="5120331"/>
            <a:ext cx="278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en-GB" sz="1200" b="1" i="1" dirty="0" smtClean="0">
                <a:solidFill>
                  <a:srgbClr val="7030A0"/>
                </a:solidFill>
              </a:rPr>
              <a:t>For discussion:</a:t>
            </a: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7030A0"/>
                </a:solidFill>
              </a:rPr>
              <a:t>Flat </a:t>
            </a:r>
            <a:r>
              <a:rPr lang="en-GB" sz="1200" b="1" dirty="0">
                <a:solidFill>
                  <a:srgbClr val="7030A0"/>
                </a:solidFill>
              </a:rPr>
              <a:t>phase equalizer FIR </a:t>
            </a:r>
            <a:r>
              <a:rPr lang="en-GB" sz="1200" dirty="0"/>
              <a:t>and </a:t>
            </a:r>
            <a:endParaRPr lang="en-GB" sz="1200" b="1" dirty="0">
              <a:solidFill>
                <a:srgbClr val="7030A0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sz="1200" b="1" dirty="0">
                <a:solidFill>
                  <a:srgbClr val="7030A0"/>
                </a:solidFill>
              </a:rPr>
              <a:t>Flat gain equalizer FIR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4450" y="3291789"/>
            <a:ext cx="14782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cs typeface="Arial"/>
              </a:rPr>
              <a:t>NB: tunes are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cs typeface="Arial"/>
              </a:rPr>
              <a:t>Qh</a:t>
            </a:r>
            <a:r>
              <a:rPr lang="en-GB" sz="1400" dirty="0" smtClean="0">
                <a:cs typeface="Arial"/>
              </a:rPr>
              <a:t> = 0.13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cs typeface="Arial"/>
              </a:rPr>
              <a:t>Qv = 0.18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62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Semi-Auto Parameter Extraction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4729" r="15921" b="8896"/>
          <a:stretch/>
        </p:blipFill>
        <p:spPr>
          <a:xfrm>
            <a:off x="314325" y="1438275"/>
            <a:ext cx="4486275" cy="4343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1018619"/>
            <a:ext cx="3886200" cy="50786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1600" dirty="0"/>
              <a:t>basis is the classical method with VNA(s)</a:t>
            </a:r>
          </a:p>
          <a:p>
            <a:pPr lvl="1">
              <a:spcAft>
                <a:spcPts val="0"/>
              </a:spcAft>
            </a:pPr>
            <a:r>
              <a:rPr lang="en-GB" sz="1200" dirty="0"/>
              <a:t>automation with scripts</a:t>
            </a:r>
          </a:p>
          <a:p>
            <a:pPr lvl="1">
              <a:spcAft>
                <a:spcPts val="0"/>
              </a:spcAft>
            </a:pPr>
            <a:r>
              <a:rPr lang="en-GB" sz="1200" dirty="0"/>
              <a:t>automatic data collection</a:t>
            </a:r>
          </a:p>
          <a:p>
            <a:pPr>
              <a:spcBef>
                <a:spcPts val="1200"/>
              </a:spcBef>
            </a:pPr>
            <a:r>
              <a:rPr lang="en-GB" sz="1600" dirty="0" smtClean="0"/>
              <a:t>Measure OL 1 MHz to 20 MHz</a:t>
            </a:r>
          </a:p>
          <a:p>
            <a:pPr lvl="1">
              <a:spcAft>
                <a:spcPts val="0"/>
              </a:spcAft>
            </a:pPr>
            <a:r>
              <a:rPr lang="en-GB" sz="1200" dirty="0" smtClean="0"/>
              <a:t>(here: Meas39, BPCR.221.V </a:t>
            </a:r>
            <a:r>
              <a:rPr lang="en-GB" sz="1200" dirty="0" smtClean="0">
                <a:sym typeface="Wingdings" panose="05000000000000000000" pitchFamily="2" charset="2"/>
              </a:rPr>
              <a:t> V2)</a:t>
            </a:r>
          </a:p>
          <a:p>
            <a:pPr lvl="1">
              <a:spcAft>
                <a:spcPts val="0"/>
              </a:spcAft>
            </a:pPr>
            <a:r>
              <a:rPr lang="en-GB" sz="1200" dirty="0" smtClean="0">
                <a:sym typeface="Wingdings" panose="05000000000000000000" pitchFamily="2" charset="2"/>
              </a:rPr>
              <a:t>20 sweeps x SC period  … 15-30 min</a:t>
            </a:r>
          </a:p>
          <a:p>
            <a:r>
              <a:rPr lang="en-GB" sz="1400" dirty="0" smtClean="0"/>
              <a:t>Post-processing allows parameters to be extracted, e.g.</a:t>
            </a:r>
          </a:p>
          <a:p>
            <a:pPr lvl="1"/>
            <a:r>
              <a:rPr lang="en-GB" sz="1200" dirty="0" smtClean="0">
                <a:sym typeface="Wingdings" panose="05000000000000000000" pitchFamily="2" charset="2"/>
              </a:rPr>
              <a:t>Phase advance PU  Kicker</a:t>
            </a:r>
          </a:p>
          <a:p>
            <a:pPr lvl="1"/>
            <a:r>
              <a:rPr lang="en-GB" sz="1200" dirty="0" smtClean="0">
                <a:sym typeface="Wingdings" panose="05000000000000000000" pitchFamily="2" charset="2"/>
              </a:rPr>
              <a:t>Feedback COARSE + FINE delay</a:t>
            </a:r>
          </a:p>
          <a:p>
            <a:pPr lvl="1"/>
            <a:r>
              <a:rPr lang="en-GB" sz="1200" dirty="0" smtClean="0">
                <a:sym typeface="Wingdings" panose="05000000000000000000" pitchFamily="2" charset="2"/>
              </a:rPr>
              <a:t>Tune</a:t>
            </a:r>
          </a:p>
          <a:p>
            <a:pPr lvl="1"/>
            <a:r>
              <a:rPr lang="en-GB" sz="1200" dirty="0" smtClean="0">
                <a:sym typeface="Wingdings" panose="05000000000000000000" pitchFamily="2" charset="2"/>
              </a:rPr>
              <a:t>Loop phase response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01732" y="5306116"/>
            <a:ext cx="3476625" cy="1047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2000" dirty="0" smtClean="0"/>
              <a:t>PRELIMINARY </a:t>
            </a:r>
            <a:br>
              <a:rPr lang="en-GB" sz="2000" dirty="0" smtClean="0"/>
            </a:br>
            <a:r>
              <a:rPr lang="en-GB" sz="1600" dirty="0" smtClean="0"/>
              <a:t>(Meas39 - 2015/11/04)</a:t>
            </a:r>
            <a:endParaRPr lang="en-GB" sz="16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4530" y="1018619"/>
            <a:ext cx="3476625" cy="50538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2000" b="1" dirty="0" smtClean="0">
                <a:solidFill>
                  <a:srgbClr val="000000"/>
                </a:solidFill>
              </a:rPr>
              <a:t>Open loop response (polar):</a:t>
            </a:r>
          </a:p>
          <a:p>
            <a:pPr marL="36000" indent="0">
              <a:buFont typeface="Courier New"/>
              <a:buNone/>
            </a:pPr>
            <a:endParaRPr lang="en-GB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Fractional Tune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426"/>
            <a:ext cx="4694822" cy="37024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142633"/>
            <a:ext cx="4671133" cy="368379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851505" y="5408611"/>
            <a:ext cx="3476625" cy="1047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2000" dirty="0" smtClean="0"/>
              <a:t>PRELIMINARY </a:t>
            </a:r>
            <a:br>
              <a:rPr lang="en-GB" sz="2000" dirty="0" smtClean="0"/>
            </a:br>
            <a:r>
              <a:rPr lang="en-GB" sz="1600" dirty="0" smtClean="0"/>
              <a:t>(Meas39 - 2015/11/04)</a:t>
            </a:r>
            <a:endParaRPr lang="en-GB" sz="16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4530" y="852210"/>
            <a:ext cx="3476625" cy="50538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2000" b="1" dirty="0" smtClean="0">
                <a:solidFill>
                  <a:srgbClr val="000000"/>
                </a:solidFill>
              </a:rPr>
              <a:t>Open loop response (mag):</a:t>
            </a:r>
          </a:p>
          <a:p>
            <a:pPr marL="36000" indent="0">
              <a:buFont typeface="Courier New"/>
              <a:buNone/>
            </a:pPr>
            <a:endParaRPr lang="en-GB" sz="1600" b="1" dirty="0" smtClean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9463" y="852210"/>
            <a:ext cx="3476625" cy="50538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2000" b="1" dirty="0" smtClean="0">
                <a:solidFill>
                  <a:srgbClr val="000000"/>
                </a:solidFill>
              </a:rPr>
              <a:t>Open loop response (mag):</a:t>
            </a:r>
          </a:p>
          <a:p>
            <a:pPr marL="36000" indent="0">
              <a:buFont typeface="Courier New"/>
              <a:buNone/>
            </a:pPr>
            <a:endParaRPr lang="en-GB" sz="1600" b="1" dirty="0" smtClean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4034" y="4744911"/>
            <a:ext cx="3476625" cy="50538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Overlay of 20 measurements: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from 1 MHz to 20 MHz</a:t>
            </a:r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207429" y="4833317"/>
            <a:ext cx="3476625" cy="9408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1600" dirty="0" smtClean="0">
                <a:solidFill>
                  <a:srgbClr val="000000"/>
                </a:solidFill>
              </a:rPr>
              <a:t>Feature extraction: 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    blue   =   q</a:t>
            </a:r>
            <a:r>
              <a:rPr lang="en-GB" sz="1600" dirty="0">
                <a:solidFill>
                  <a:srgbClr val="000000"/>
                </a:solidFill>
              </a:rPr>
              <a:t/>
            </a:r>
            <a:br>
              <a:rPr lang="en-GB" sz="1600" dirty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    green = (1-q)</a:t>
            </a:r>
          </a:p>
        </p:txBody>
      </p:sp>
    </p:spTree>
    <p:extLst>
      <p:ext uri="{BB962C8B-B14F-4D97-AF65-F5344CB8AC3E}">
        <p14:creationId xmlns:p14="http://schemas.microsoft.com/office/powerpoint/2010/main" val="89696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Phase Response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00250" y="5126144"/>
            <a:ext cx="3476625" cy="1047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buFont typeface="Courier New"/>
              <a:buNone/>
            </a:pPr>
            <a:r>
              <a:rPr lang="en-GB" sz="2000" dirty="0" smtClean="0"/>
              <a:t>PRELIMINARY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62000"/>
            <a:ext cx="4957575" cy="39096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43069" y="1854463"/>
            <a:ext cx="41852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cs typeface="Arial"/>
              </a:rPr>
              <a:t>NB:</a:t>
            </a:r>
          </a:p>
          <a:p>
            <a:r>
              <a:rPr lang="en-GB" sz="1600" dirty="0" smtClean="0">
                <a:cs typeface="Arial"/>
              </a:rPr>
              <a:t>The Power system is considered to have a</a:t>
            </a:r>
          </a:p>
          <a:p>
            <a:r>
              <a:rPr lang="en-GB" sz="1600" dirty="0" smtClean="0">
                <a:cs typeface="Arial"/>
              </a:rPr>
              <a:t>1</a:t>
            </a:r>
            <a:r>
              <a:rPr lang="en-GB" sz="1600" baseline="30000" dirty="0" smtClean="0">
                <a:cs typeface="Arial"/>
              </a:rPr>
              <a:t>st</a:t>
            </a:r>
            <a:r>
              <a:rPr lang="en-GB" sz="1600" dirty="0" smtClean="0">
                <a:cs typeface="Arial"/>
              </a:rPr>
              <a:t> order low-pass characteristic, </a:t>
            </a:r>
          </a:p>
          <a:p>
            <a:r>
              <a:rPr lang="en-GB" sz="1600" dirty="0" smtClean="0">
                <a:cs typeface="Arial"/>
              </a:rPr>
              <a:t>with </a:t>
            </a:r>
            <a:r>
              <a:rPr lang="en-GB" sz="1600" dirty="0" err="1" smtClean="0">
                <a:cs typeface="Arial"/>
              </a:rPr>
              <a:t>cutoff</a:t>
            </a:r>
            <a:r>
              <a:rPr lang="en-GB" sz="1600" dirty="0" smtClean="0">
                <a:cs typeface="Arial"/>
              </a:rPr>
              <a:t>-frequency </a:t>
            </a:r>
            <a:r>
              <a:rPr lang="en-GB" sz="1600" b="1" u="sng" dirty="0" smtClean="0">
                <a:cs typeface="Arial"/>
              </a:rPr>
              <a:t>4.5 MHz (=45 Grad)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95450" y="762000"/>
            <a:ext cx="0" cy="3734307"/>
          </a:xfrm>
          <a:prstGeom prst="line">
            <a:avLst/>
          </a:prstGeom>
          <a:noFill/>
          <a:ln w="28575" cap="rnd" cmpd="sng" algn="ctr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319650" y="4057993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cs typeface="Arial"/>
              </a:rPr>
              <a:t>… for discussion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692" y="4517802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4.5 MHz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</a:t>
            </a:r>
            <a:r>
              <a:rPr lang="en-GB" dirty="0" smtClean="0"/>
              <a:t>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914400"/>
            <a:ext cx="3924300" cy="5078628"/>
          </a:xfrm>
        </p:spPr>
        <p:txBody>
          <a:bodyPr>
            <a:norm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GUI </a:t>
            </a:r>
            <a:r>
              <a:rPr lang="en-GB" dirty="0" smtClean="0">
                <a:sym typeface="Wingdings" panose="05000000000000000000" pitchFamily="2" charset="2"/>
              </a:rPr>
              <a:t>in JAVA</a:t>
            </a:r>
          </a:p>
          <a:p>
            <a:pPr lvl="1"/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talks to LSA </a:t>
            </a:r>
            <a:r>
              <a:rPr lang="en-GB" sz="1500" dirty="0" smtClean="0">
                <a:sym typeface="Wingdings" panose="05000000000000000000" pitchFamily="2" charset="2"/>
              </a:rPr>
              <a:t>(set parameters) </a:t>
            </a:r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and FESA </a:t>
            </a:r>
            <a:r>
              <a:rPr lang="en-GB" sz="1500" dirty="0" smtClean="0">
                <a:sym typeface="Wingdings" panose="05000000000000000000" pitchFamily="2" charset="2"/>
              </a:rPr>
              <a:t>(read back)</a:t>
            </a:r>
          </a:p>
          <a:p>
            <a:pPr lvl="1"/>
            <a:r>
              <a:rPr lang="en-GB" sz="1500" dirty="0" smtClean="0">
                <a:sym typeface="Wingdings" panose="05000000000000000000" pitchFamily="2" charset="2"/>
              </a:rPr>
              <a:t>loads settings to LSA for </a:t>
            </a:r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1 active damper </a:t>
            </a:r>
            <a:r>
              <a:rPr lang="en-GB" sz="1500" dirty="0" smtClean="0">
                <a:sym typeface="Wingdings" panose="05000000000000000000" pitchFamily="2" charset="2"/>
              </a:rPr>
              <a:t>(sets others to “safe settings”)</a:t>
            </a:r>
          </a:p>
          <a:p>
            <a:pPr lvl="1"/>
            <a:r>
              <a:rPr lang="en-GB" sz="1500" dirty="0" smtClean="0">
                <a:sym typeface="Wingdings" panose="05000000000000000000" pitchFamily="2" charset="2"/>
              </a:rPr>
              <a:t>display </a:t>
            </a:r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status and </a:t>
            </a:r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monitoring</a:t>
            </a:r>
            <a:endParaRPr lang="en-GB" sz="1500" dirty="0" smtClean="0">
              <a:sym typeface="Wingdings" panose="05000000000000000000" pitchFamily="2" charset="2"/>
            </a:endParaRPr>
          </a:p>
          <a:p>
            <a:pPr lvl="1"/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trimming</a:t>
            </a:r>
            <a:r>
              <a:rPr lang="en-GB" sz="1500" dirty="0" smtClean="0">
                <a:sym typeface="Wingdings" panose="05000000000000000000" pitchFamily="2" charset="2"/>
              </a:rPr>
              <a:t> of feedback parameters (in LSA, with history)</a:t>
            </a:r>
          </a:p>
          <a:p>
            <a:pPr lvl="1"/>
            <a:r>
              <a:rPr lang="en-GB" sz="1500" dirty="0" smtClean="0">
                <a:sym typeface="Wingdings" panose="05000000000000000000" pitchFamily="2" charset="2"/>
              </a:rPr>
              <a:t>store/recall </a:t>
            </a:r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reference settings</a:t>
            </a:r>
          </a:p>
          <a:p>
            <a:pPr lvl="1"/>
            <a:r>
              <a:rPr lang="en-GB" sz="15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import/export</a:t>
            </a:r>
            <a:r>
              <a:rPr lang="en-GB" sz="1500" dirty="0" smtClean="0">
                <a:sym typeface="Wingdings" panose="05000000000000000000" pitchFamily="2" charset="2"/>
              </a:rPr>
              <a:t> damper settings to file (consistent snapshot, e.g. for/during MDs)</a:t>
            </a:r>
            <a:endParaRPr lang="en-GB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30" y="1273692"/>
            <a:ext cx="8099967" cy="60749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796973">
            <a:off x="2821451" y="5349064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70832" y="5597599"/>
            <a:ext cx="2035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“RESTORE TO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</a:rPr>
              <a:t>DEFAULT SETTINGS”</a:t>
            </a:r>
            <a:endParaRPr lang="en-GB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US" b="1" dirty="0" smtClean="0"/>
              <a:t>Objective:</a:t>
            </a:r>
          </a:p>
          <a:p>
            <a:pPr marL="36000" indent="0">
              <a:buNone/>
            </a:pPr>
            <a:r>
              <a:rPr lang="en-US" dirty="0"/>
              <a:t>	</a:t>
            </a:r>
            <a:r>
              <a:rPr lang="en-US" i="1" dirty="0" smtClean="0"/>
              <a:t>Have a look at the upgraded SPS </a:t>
            </a:r>
            <a:r>
              <a:rPr lang="en-US" i="1" dirty="0" smtClean="0"/>
              <a:t>Damper, </a:t>
            </a:r>
            <a:br>
              <a:rPr lang="en-US" i="1" dirty="0" smtClean="0"/>
            </a:br>
            <a:r>
              <a:rPr lang="en-US" i="1" dirty="0" smtClean="0"/>
              <a:t>	illustrate few components which have been evaluated in 2015,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</a:t>
            </a:r>
            <a:r>
              <a:rPr lang="en-US" i="1" dirty="0" smtClean="0"/>
              <a:t>and how </a:t>
            </a:r>
            <a:r>
              <a:rPr lang="en-US" i="1" dirty="0" smtClean="0"/>
              <a:t>the damper </a:t>
            </a:r>
            <a:r>
              <a:rPr lang="en-US" i="1" dirty="0" smtClean="0"/>
              <a:t>could be </a:t>
            </a:r>
            <a:r>
              <a:rPr lang="en-US" i="1" dirty="0" smtClean="0"/>
              <a:t>used e.g. for </a:t>
            </a:r>
            <a:r>
              <a:rPr lang="en-US" i="1" dirty="0" smtClean="0"/>
              <a:t>MDs in 2016.</a:t>
            </a:r>
            <a:endParaRPr lang="en-US" i="1" dirty="0" smtClean="0"/>
          </a:p>
          <a:p>
            <a:endParaRPr lang="en-US" dirty="0"/>
          </a:p>
          <a:p>
            <a:pPr marL="36000" indent="0">
              <a:buNone/>
            </a:pPr>
            <a:r>
              <a:rPr lang="en-US" b="1" dirty="0" smtClean="0"/>
              <a:t>Structure:</a:t>
            </a:r>
          </a:p>
          <a:p>
            <a:r>
              <a:rPr lang="en-US" dirty="0" smtClean="0"/>
              <a:t>Design of the upgraded SPS Damper</a:t>
            </a:r>
          </a:p>
          <a:p>
            <a:r>
              <a:rPr lang="en-US" dirty="0" smtClean="0"/>
              <a:t>Status 2015</a:t>
            </a:r>
          </a:p>
          <a:p>
            <a:r>
              <a:rPr lang="en-US" dirty="0" smtClean="0"/>
              <a:t>Outlook for </a:t>
            </a:r>
            <a:r>
              <a:rPr lang="en-US" smtClean="0"/>
              <a:t>2016 (briefly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36000" indent="0">
              <a:buNone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225" y="233493"/>
            <a:ext cx="2569004" cy="528507"/>
          </a:xfrm>
        </p:spPr>
        <p:txBody>
          <a:bodyPr/>
          <a:lstStyle/>
          <a:p>
            <a:r>
              <a:rPr lang="en-GB" dirty="0" smtClean="0"/>
              <a:t>Drive Sequence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8" y="0"/>
            <a:ext cx="6307577" cy="63075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91225" y="885825"/>
            <a:ext cx="2914650" cy="1362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13200" indent="-277200" algn="l" rtl="0" eaLnBrk="1" latinLnBrk="0" hangingPunct="1">
              <a:spcBef>
                <a:spcPts val="1900"/>
              </a:spcBef>
              <a:buClr>
                <a:schemeClr val="tx1"/>
              </a:buClr>
              <a:buSzPct val="80000"/>
              <a:buFont typeface="Courier New"/>
              <a:buChar char="o"/>
              <a:defRPr kumimoji="0"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600" indent="-277200" algn="l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Arial"/>
              <a:buChar char="•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52000" algn="l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Lucida Grande"/>
              <a:buChar char="−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8900" indent="-342900">
              <a:buFont typeface="+mj-lt"/>
              <a:buAutoNum type="alphaLcParenR"/>
            </a:pPr>
            <a:r>
              <a:rPr lang="en-GB" sz="1400" dirty="0">
                <a:sym typeface="Wingdings" panose="05000000000000000000" pitchFamily="2" charset="2"/>
              </a:rPr>
              <a:t>Copy REFERNCE settings </a:t>
            </a:r>
            <a:br>
              <a:rPr lang="en-GB" sz="1400" dirty="0">
                <a:sym typeface="Wingdings" panose="05000000000000000000" pitchFamily="2" charset="2"/>
              </a:rPr>
            </a:br>
            <a:r>
              <a:rPr lang="en-GB" sz="1400" dirty="0">
                <a:sym typeface="Wingdings" panose="05000000000000000000" pitchFamily="2" charset="2"/>
              </a:rPr>
              <a:t>to active modules</a:t>
            </a:r>
          </a:p>
          <a:p>
            <a:pPr marL="378900" indent="-342900">
              <a:buFont typeface="+mj-lt"/>
              <a:buAutoNum type="alphaLcParenR"/>
            </a:pPr>
            <a:r>
              <a:rPr lang="en-GB" sz="1400" dirty="0">
                <a:sym typeface="Wingdings" panose="05000000000000000000" pitchFamily="2" charset="2"/>
              </a:rPr>
              <a:t>Load SAVE settings </a:t>
            </a:r>
            <a:br>
              <a:rPr lang="en-GB" sz="1400" dirty="0">
                <a:sym typeface="Wingdings" panose="05000000000000000000" pitchFamily="2" charset="2"/>
              </a:rPr>
            </a:br>
            <a:r>
              <a:rPr lang="en-GB" sz="1400" dirty="0">
                <a:sym typeface="Wingdings" panose="05000000000000000000" pitchFamily="2" charset="2"/>
              </a:rPr>
              <a:t>to inactive modules</a:t>
            </a:r>
          </a:p>
        </p:txBody>
      </p:sp>
    </p:spTree>
    <p:extLst>
      <p:ext uri="{BB962C8B-B14F-4D97-AF65-F5344CB8AC3E}">
        <p14:creationId xmlns:p14="http://schemas.microsoft.com/office/powerpoint/2010/main" val="269247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>
                <a:sym typeface="Wingdings" panose="05000000000000000000" pitchFamily="2" charset="2"/>
              </a:rPr>
              <a:t>Signal processing Modules, aka. </a:t>
            </a:r>
            <a:r>
              <a:rPr lang="en-GB" i="1" dirty="0" err="1" smtClean="0">
                <a:sym typeface="Wingdings" panose="05000000000000000000" pitchFamily="2" charset="2"/>
              </a:rPr>
              <a:t>DamperLoop</a:t>
            </a:r>
            <a:r>
              <a:rPr lang="en-GB" dirty="0" err="1" smtClean="0">
                <a:sym typeface="Wingdings" panose="05000000000000000000" pitchFamily="2" charset="2"/>
              </a:rPr>
              <a:t>s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  <a:endParaRPr lang="en-GB" dirty="0">
              <a:sym typeface="Wingdings" panose="05000000000000000000" pitchFamily="2" charset="2"/>
            </a:endParaRPr>
          </a:p>
          <a:p>
            <a:pPr lvl="2"/>
            <a:r>
              <a:rPr lang="en-GB" dirty="0">
                <a:sym typeface="Wingdings" panose="05000000000000000000" pitchFamily="2" charset="2"/>
              </a:rPr>
              <a:t>6 commissioned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2 Experimental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2 </a:t>
            </a:r>
            <a:r>
              <a:rPr lang="en-GB" dirty="0" smtClean="0">
                <a:sym typeface="Wingdings" panose="05000000000000000000" pitchFamily="2" charset="2"/>
              </a:rPr>
              <a:t>Ions modules, in preparation for 2016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Damper Power system</a:t>
            </a:r>
            <a:endParaRPr lang="en-GB" dirty="0">
              <a:sym typeface="Wingdings" panose="05000000000000000000" pitchFamily="2" charset="2"/>
            </a:endParaRPr>
          </a:p>
          <a:p>
            <a:pPr lvl="2"/>
            <a:r>
              <a:rPr lang="en-GB" dirty="0">
                <a:sym typeface="Wingdings" panose="05000000000000000000" pitchFamily="2" charset="2"/>
              </a:rPr>
              <a:t>Excellent availability during </a:t>
            </a:r>
            <a:r>
              <a:rPr lang="en-GB" dirty="0" smtClean="0">
                <a:sym typeface="Wingdings" panose="05000000000000000000" pitchFamily="2" charset="2"/>
              </a:rPr>
              <a:t>2015</a:t>
            </a:r>
            <a:endParaRPr lang="en-GB" dirty="0">
              <a:sym typeface="Wingdings" panose="05000000000000000000" pitchFamily="2" charset="2"/>
            </a:endParaRP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Special thanks to colleagues from RF-PM!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Pickup Signal processing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Electronics in the tunnel extremely robust &amp; very reliable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Performance of </a:t>
            </a:r>
            <a:r>
              <a:rPr lang="en-GB" dirty="0" err="1" smtClean="0">
                <a:sym typeface="Wingdings" panose="05000000000000000000" pitchFamily="2" charset="2"/>
              </a:rPr>
              <a:t>analog</a:t>
            </a:r>
            <a:r>
              <a:rPr lang="en-GB" dirty="0" smtClean="0">
                <a:sym typeface="Wingdings" panose="05000000000000000000" pitchFamily="2" charset="2"/>
              </a:rPr>
              <a:t> signal processing chain under evaluation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Observation Box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Prototyping: server installed, signalling already running with test crate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First MD studies on damper performance evaluation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… running also for Ions (using </a:t>
            </a:r>
            <a:r>
              <a:rPr lang="en-GB" dirty="0" err="1" smtClean="0">
                <a:sym typeface="Wingdings" panose="05000000000000000000" pitchFamily="2" charset="2"/>
              </a:rPr>
              <a:t>pLHC</a:t>
            </a:r>
            <a:r>
              <a:rPr lang="en-GB" dirty="0" smtClean="0">
                <a:sym typeface="Wingdings" panose="05000000000000000000" pitchFamily="2" charset="2"/>
              </a:rPr>
              <a:t> temporarily)</a:t>
            </a:r>
            <a:endParaRPr lang="en-GB" dirty="0">
              <a:sym typeface="Wingdings" panose="05000000000000000000" pitchFamily="2" charset="2"/>
            </a:endParaRPr>
          </a:p>
          <a:p>
            <a:pPr marL="356400" lvl="1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lvl="2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2016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>
                <a:sym typeface="Wingdings" panose="05000000000000000000" pitchFamily="2" charset="2"/>
              </a:rPr>
              <a:t>Evaluating </a:t>
            </a:r>
            <a:r>
              <a:rPr lang="en-GB" dirty="0" smtClean="0">
                <a:sym typeface="Wingdings" panose="05000000000000000000" pitchFamily="2" charset="2"/>
              </a:rPr>
              <a:t>concepts for </a:t>
            </a:r>
            <a:r>
              <a:rPr lang="en-GB" b="1" u="sng" dirty="0" smtClean="0">
                <a:sym typeface="Wingdings" panose="05000000000000000000" pitchFamily="2" charset="2"/>
              </a:rPr>
              <a:t>improvements of the damping performance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different implementations for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phase shift filters</a:t>
            </a:r>
          </a:p>
          <a:p>
            <a:pPr lvl="2"/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adaptive feedback </a:t>
            </a:r>
            <a:r>
              <a:rPr lang="en-GB" dirty="0" smtClean="0">
                <a:sym typeface="Wingdings" panose="05000000000000000000" pitchFamily="2" charset="2"/>
              </a:rPr>
              <a:t>control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test a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novel damping </a:t>
            </a:r>
            <a:r>
              <a:rPr lang="en-GB" dirty="0" smtClean="0">
                <a:sym typeface="Wingdings" panose="05000000000000000000" pitchFamily="2" charset="2"/>
              </a:rPr>
              <a:t>algorithm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bunch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extrapolation</a:t>
            </a:r>
            <a:r>
              <a:rPr lang="en-GB" dirty="0" smtClean="0">
                <a:sym typeface="Wingdings" panose="05000000000000000000" pitchFamily="2" charset="2"/>
              </a:rPr>
              <a:t> (single bunches, ions), beam gap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interpolation</a:t>
            </a:r>
            <a:r>
              <a:rPr lang="en-GB" dirty="0" smtClean="0">
                <a:sym typeface="Wingdings" panose="05000000000000000000" pitchFamily="2" charset="2"/>
              </a:rPr>
              <a:t> (in between batches)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Develop </a:t>
            </a:r>
            <a:r>
              <a:rPr lang="en-GB" dirty="0" smtClean="0">
                <a:sym typeface="Wingdings" panose="05000000000000000000" pitchFamily="2" charset="2"/>
              </a:rPr>
              <a:t>methods to</a:t>
            </a:r>
            <a:r>
              <a:rPr lang="en-GB" b="1" u="sng" dirty="0" smtClean="0">
                <a:sym typeface="Wingdings" panose="05000000000000000000" pitchFamily="2" charset="2"/>
              </a:rPr>
              <a:t> facilitate loop diagnostics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loop information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indispensable </a:t>
            </a:r>
            <a:r>
              <a:rPr lang="en-GB" dirty="0" smtClean="0">
                <a:sym typeface="Wingdings" panose="05000000000000000000" pitchFamily="2" charset="2"/>
              </a:rPr>
              <a:t>during commissioning and for setting-up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easy-to-use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repeatable measurements: allows re-qualification</a:t>
            </a:r>
            <a:r>
              <a:rPr lang="en-GB" dirty="0" smtClean="0">
                <a:sym typeface="Wingdings" panose="05000000000000000000" pitchFamily="2" charset="2"/>
              </a:rPr>
              <a:t> of settings/parameters  </a:t>
            </a:r>
            <a:r>
              <a:rPr lang="en-GB" dirty="0">
                <a:sym typeface="Wingdings" panose="05000000000000000000" pitchFamily="2" charset="2"/>
              </a:rPr>
              <a:t>handy </a:t>
            </a:r>
            <a:r>
              <a:rPr lang="en-GB" dirty="0" smtClean="0">
                <a:sym typeface="Wingdings" panose="05000000000000000000" pitchFamily="2" charset="2"/>
              </a:rPr>
              <a:t>e.g. for </a:t>
            </a:r>
            <a:r>
              <a:rPr lang="en-GB" dirty="0">
                <a:sym typeface="Wingdings" panose="05000000000000000000" pitchFamily="2" charset="2"/>
              </a:rPr>
              <a:t>cycle </a:t>
            </a:r>
            <a:r>
              <a:rPr lang="en-GB" dirty="0" smtClean="0">
                <a:sym typeface="Wingdings" panose="05000000000000000000" pitchFamily="2" charset="2"/>
              </a:rPr>
              <a:t>generation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review potential for per-bunch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head/tail activity monitoring </a:t>
            </a: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(test with wideband feedback)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exploitation of new features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real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bunch-by-bunch damper </a:t>
            </a:r>
            <a:r>
              <a:rPr lang="en-GB" dirty="0" smtClean="0">
                <a:sym typeface="Wingdings" panose="05000000000000000000" pitchFamily="2" charset="2"/>
              </a:rPr>
              <a:t>(in view of crab cavity tests)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adding a DDS allows for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built-in-network analysis</a:t>
            </a:r>
          </a:p>
          <a:p>
            <a:pPr lvl="2"/>
            <a:r>
              <a:rPr lang="en-GB" dirty="0" smtClean="0">
                <a:sym typeface="Wingdings" panose="05000000000000000000" pitchFamily="2" charset="2"/>
              </a:rPr>
              <a:t>controlled </a:t>
            </a:r>
            <a:r>
              <a:rPr lang="en-GB" dirty="0" err="1" smtClean="0">
                <a:sym typeface="Wingdings" panose="05000000000000000000" pitchFamily="2" charset="2"/>
              </a:rPr>
              <a:t>emittance</a:t>
            </a:r>
            <a:r>
              <a:rPr lang="en-GB" dirty="0" smtClean="0">
                <a:sym typeface="Wingdings" panose="05000000000000000000" pitchFamily="2" charset="2"/>
              </a:rPr>
              <a:t> blow-up, beam cleaning, and bunch shaping using </a:t>
            </a:r>
            <a:r>
              <a:rPr lang="en-GB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transverse excitation signals</a:t>
            </a:r>
          </a:p>
          <a:p>
            <a:pPr lvl="1"/>
            <a:endParaRPr lang="en-GB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Feedback </a:t>
            </a:r>
            <a:r>
              <a:rPr lang="en-GB" sz="1800" dirty="0" smtClean="0"/>
              <a:t>performance evaluation with different phase shift filters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1400" dirty="0" smtClean="0"/>
              <a:t>Objective: </a:t>
            </a:r>
            <a:r>
              <a:rPr lang="en-GB" sz="1400" i="1" dirty="0" smtClean="0"/>
              <a:t>study different implementations of phase shift </a:t>
            </a:r>
            <a:r>
              <a:rPr lang="en-GB" sz="1400" i="1" dirty="0" smtClean="0"/>
              <a:t>filters</a:t>
            </a:r>
            <a:endParaRPr lang="en-GB" sz="1400" dirty="0" smtClean="0"/>
          </a:p>
          <a:p>
            <a:pPr marL="36000" indent="0">
              <a:buNone/>
            </a:pPr>
            <a:r>
              <a:rPr lang="en-GB" sz="1400" dirty="0" smtClean="0"/>
              <a:t>Goal: </a:t>
            </a:r>
            <a:r>
              <a:rPr lang="en-GB" sz="1400" dirty="0" smtClean="0"/>
              <a:t>make feedback </a:t>
            </a:r>
            <a:r>
              <a:rPr lang="en-GB" sz="1400" dirty="0" smtClean="0"/>
              <a:t>phase-insensitive </a:t>
            </a:r>
            <a:r>
              <a:rPr lang="en-GB" sz="1400" dirty="0" smtClean="0"/>
              <a:t>to tune variations</a:t>
            </a:r>
          </a:p>
          <a:p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38" y="2256813"/>
            <a:ext cx="5340896" cy="401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54" y="2266339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52279" y="5378083"/>
            <a:ext cx="1661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Phase compensation for sidebands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9602" y="5378082"/>
            <a:ext cx="1661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Notch, 1T delay, phase rotation</a:t>
            </a:r>
            <a:endParaRPr lang="en-GB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 smtClean="0"/>
              <a:t>Real </a:t>
            </a:r>
            <a:r>
              <a:rPr lang="en-GB" sz="2000" dirty="0" smtClean="0"/>
              <a:t>bunch-by-bunch damper based on feedback gain equalization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4695093"/>
          </a:xfrm>
        </p:spPr>
        <p:txBody>
          <a:bodyPr/>
          <a:lstStyle/>
          <a:p>
            <a:pPr marL="1169988" indent="-1135063">
              <a:buNone/>
            </a:pPr>
            <a:r>
              <a:rPr lang="en-GB" sz="1600" dirty="0" smtClean="0"/>
              <a:t>Objective: </a:t>
            </a:r>
            <a:r>
              <a:rPr lang="en-GB" sz="1600" i="1" dirty="0" smtClean="0"/>
              <a:t>shaping the time-domain response to generate individual kicks per-bunch, requires feedback gain equalization/gain levelling</a:t>
            </a:r>
          </a:p>
          <a:p>
            <a:pPr marL="320675" indent="-285750"/>
            <a:r>
              <a:rPr lang="en-GB" sz="1400" dirty="0" smtClean="0"/>
              <a:t>LHC case </a:t>
            </a:r>
            <a:r>
              <a:rPr lang="en-GB" sz="1400" dirty="0">
                <a:sym typeface="Wingdings" panose="05000000000000000000" pitchFamily="2" charset="2"/>
              </a:rPr>
              <a:t> see W. Hofle, “</a:t>
            </a:r>
            <a:r>
              <a:rPr lang="en-GB" sz="1400" dirty="0"/>
              <a:t>PERFORMANCE OF THE LHC TRANSVERSE DAMPER WITH BUNCH TRAINS,” </a:t>
            </a:r>
            <a:r>
              <a:rPr lang="en-GB" sz="1400" i="1" dirty="0">
                <a:sym typeface="Wingdings" panose="05000000000000000000" pitchFamily="2" charset="2"/>
              </a:rPr>
              <a:t>WEPME043 - IPAC’13.</a:t>
            </a:r>
          </a:p>
          <a:p>
            <a:pPr marL="320675" indent="-285750"/>
            <a:r>
              <a:rPr lang="en-GB" sz="1400" dirty="0" smtClean="0"/>
              <a:t>Useful for crab cavity tests</a:t>
            </a:r>
          </a:p>
          <a:p>
            <a:pPr marL="320675" indent="-285750"/>
            <a:r>
              <a:rPr lang="en-GB" sz="1400" dirty="0" smtClean="0"/>
              <a:t>Individual bunch blow-up (in coast)</a:t>
            </a:r>
          </a:p>
          <a:p>
            <a:pPr marL="320675" indent="-285750"/>
            <a:r>
              <a:rPr lang="en-GB" sz="1400" dirty="0" smtClean="0"/>
              <a:t>Fully linearized system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4" y="2438754"/>
            <a:ext cx="4747845" cy="37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74627" y="3508131"/>
            <a:ext cx="96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</a:rPr>
              <a:t>LHC ADT</a:t>
            </a:r>
            <a:endParaRPr lang="en-GB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93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3" name="Straight Arrow Connector 392"/>
          <p:cNvCxnSpPr/>
          <p:nvPr/>
        </p:nvCxnSpPr>
        <p:spPr>
          <a:xfrm>
            <a:off x="150946" y="2692654"/>
            <a:ext cx="8628566" cy="0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" name="Freeform 337"/>
          <p:cNvSpPr/>
          <p:nvPr/>
        </p:nvSpPr>
        <p:spPr>
          <a:xfrm>
            <a:off x="250371" y="2296598"/>
            <a:ext cx="8240486" cy="795339"/>
          </a:xfrm>
          <a:custGeom>
            <a:avLst/>
            <a:gdLst>
              <a:gd name="connsiteX0" fmla="*/ 0 w 5932714"/>
              <a:gd name="connsiteY0" fmla="*/ 392243 h 795409"/>
              <a:gd name="connsiteX1" fmla="*/ 718457 w 5932714"/>
              <a:gd name="connsiteY1" fmla="*/ 109215 h 795409"/>
              <a:gd name="connsiteX2" fmla="*/ 1426028 w 5932714"/>
              <a:gd name="connsiteY2" fmla="*/ 358 h 795409"/>
              <a:gd name="connsiteX3" fmla="*/ 2144485 w 5932714"/>
              <a:gd name="connsiteY3" fmla="*/ 87443 h 795409"/>
              <a:gd name="connsiteX4" fmla="*/ 2862943 w 5932714"/>
              <a:gd name="connsiteY4" fmla="*/ 403129 h 795409"/>
              <a:gd name="connsiteX5" fmla="*/ 3559628 w 5932714"/>
              <a:gd name="connsiteY5" fmla="*/ 599072 h 795409"/>
              <a:gd name="connsiteX6" fmla="*/ 4234543 w 5932714"/>
              <a:gd name="connsiteY6" fmla="*/ 795015 h 795409"/>
              <a:gd name="connsiteX7" fmla="*/ 4974771 w 5932714"/>
              <a:gd name="connsiteY7" fmla="*/ 642615 h 795409"/>
              <a:gd name="connsiteX8" fmla="*/ 5649685 w 5932714"/>
              <a:gd name="connsiteY8" fmla="*/ 403129 h 795409"/>
              <a:gd name="connsiteX9" fmla="*/ 5932714 w 5932714"/>
              <a:gd name="connsiteY9" fmla="*/ 218072 h 795409"/>
              <a:gd name="connsiteX0" fmla="*/ 53219 w 5985933"/>
              <a:gd name="connsiteY0" fmla="*/ 392243 h 795409"/>
              <a:gd name="connsiteX1" fmla="*/ 53219 w 5985933"/>
              <a:gd name="connsiteY1" fmla="*/ 381358 h 795409"/>
              <a:gd name="connsiteX2" fmla="*/ 771676 w 5985933"/>
              <a:gd name="connsiteY2" fmla="*/ 109215 h 795409"/>
              <a:gd name="connsiteX3" fmla="*/ 1479247 w 5985933"/>
              <a:gd name="connsiteY3" fmla="*/ 358 h 795409"/>
              <a:gd name="connsiteX4" fmla="*/ 2197704 w 5985933"/>
              <a:gd name="connsiteY4" fmla="*/ 87443 h 795409"/>
              <a:gd name="connsiteX5" fmla="*/ 2916162 w 5985933"/>
              <a:gd name="connsiteY5" fmla="*/ 403129 h 795409"/>
              <a:gd name="connsiteX6" fmla="*/ 3612847 w 5985933"/>
              <a:gd name="connsiteY6" fmla="*/ 599072 h 795409"/>
              <a:gd name="connsiteX7" fmla="*/ 4287762 w 5985933"/>
              <a:gd name="connsiteY7" fmla="*/ 795015 h 795409"/>
              <a:gd name="connsiteX8" fmla="*/ 5027990 w 5985933"/>
              <a:gd name="connsiteY8" fmla="*/ 642615 h 795409"/>
              <a:gd name="connsiteX9" fmla="*/ 5702904 w 5985933"/>
              <a:gd name="connsiteY9" fmla="*/ 403129 h 795409"/>
              <a:gd name="connsiteX10" fmla="*/ 5985933 w 5985933"/>
              <a:gd name="connsiteY10" fmla="*/ 218072 h 795409"/>
              <a:gd name="connsiteX0" fmla="*/ 0 w 5932714"/>
              <a:gd name="connsiteY0" fmla="*/ 392243 h 795409"/>
              <a:gd name="connsiteX1" fmla="*/ 283028 w 5932714"/>
              <a:gd name="connsiteY1" fmla="*/ 664387 h 795409"/>
              <a:gd name="connsiteX2" fmla="*/ 718457 w 5932714"/>
              <a:gd name="connsiteY2" fmla="*/ 109215 h 795409"/>
              <a:gd name="connsiteX3" fmla="*/ 1426028 w 5932714"/>
              <a:gd name="connsiteY3" fmla="*/ 358 h 795409"/>
              <a:gd name="connsiteX4" fmla="*/ 2144485 w 5932714"/>
              <a:gd name="connsiteY4" fmla="*/ 87443 h 795409"/>
              <a:gd name="connsiteX5" fmla="*/ 2862943 w 5932714"/>
              <a:gd name="connsiteY5" fmla="*/ 403129 h 795409"/>
              <a:gd name="connsiteX6" fmla="*/ 3559628 w 5932714"/>
              <a:gd name="connsiteY6" fmla="*/ 599072 h 795409"/>
              <a:gd name="connsiteX7" fmla="*/ 4234543 w 5932714"/>
              <a:gd name="connsiteY7" fmla="*/ 795015 h 795409"/>
              <a:gd name="connsiteX8" fmla="*/ 4974771 w 5932714"/>
              <a:gd name="connsiteY8" fmla="*/ 642615 h 795409"/>
              <a:gd name="connsiteX9" fmla="*/ 5649685 w 5932714"/>
              <a:gd name="connsiteY9" fmla="*/ 403129 h 795409"/>
              <a:gd name="connsiteX10" fmla="*/ 5932714 w 5932714"/>
              <a:gd name="connsiteY10" fmla="*/ 218072 h 795409"/>
              <a:gd name="connsiteX0" fmla="*/ 0 w 7217229"/>
              <a:gd name="connsiteY0" fmla="*/ 522872 h 795409"/>
              <a:gd name="connsiteX1" fmla="*/ 1567543 w 7217229"/>
              <a:gd name="connsiteY1" fmla="*/ 664387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7217229"/>
              <a:gd name="connsiteY0" fmla="*/ 522872 h 795409"/>
              <a:gd name="connsiteX1" fmla="*/ 1338943 w 7217229"/>
              <a:gd name="connsiteY1" fmla="*/ 370473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7217229"/>
              <a:gd name="connsiteY0" fmla="*/ 522872 h 795409"/>
              <a:gd name="connsiteX1" fmla="*/ 1338943 w 7217229"/>
              <a:gd name="connsiteY1" fmla="*/ 370473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7217229"/>
              <a:gd name="connsiteY0" fmla="*/ 522872 h 795409"/>
              <a:gd name="connsiteX1" fmla="*/ 1338943 w 7217229"/>
              <a:gd name="connsiteY1" fmla="*/ 370473 h 795409"/>
              <a:gd name="connsiteX2" fmla="*/ 2002972 w 7217229"/>
              <a:gd name="connsiteY2" fmla="*/ 109215 h 795409"/>
              <a:gd name="connsiteX3" fmla="*/ 2710543 w 7217229"/>
              <a:gd name="connsiteY3" fmla="*/ 358 h 795409"/>
              <a:gd name="connsiteX4" fmla="*/ 3429000 w 7217229"/>
              <a:gd name="connsiteY4" fmla="*/ 87443 h 795409"/>
              <a:gd name="connsiteX5" fmla="*/ 4147458 w 7217229"/>
              <a:gd name="connsiteY5" fmla="*/ 403129 h 795409"/>
              <a:gd name="connsiteX6" fmla="*/ 4844143 w 7217229"/>
              <a:gd name="connsiteY6" fmla="*/ 599072 h 795409"/>
              <a:gd name="connsiteX7" fmla="*/ 5519058 w 7217229"/>
              <a:gd name="connsiteY7" fmla="*/ 795015 h 795409"/>
              <a:gd name="connsiteX8" fmla="*/ 6259286 w 7217229"/>
              <a:gd name="connsiteY8" fmla="*/ 642615 h 795409"/>
              <a:gd name="connsiteX9" fmla="*/ 6934200 w 7217229"/>
              <a:gd name="connsiteY9" fmla="*/ 403129 h 795409"/>
              <a:gd name="connsiteX10" fmla="*/ 7217229 w 7217229"/>
              <a:gd name="connsiteY10" fmla="*/ 218072 h 795409"/>
              <a:gd name="connsiteX0" fmla="*/ 0 w 8240486"/>
              <a:gd name="connsiteY0" fmla="*/ 522872 h 795409"/>
              <a:gd name="connsiteX1" fmla="*/ 1338943 w 8240486"/>
              <a:gd name="connsiteY1" fmla="*/ 370473 h 795409"/>
              <a:gd name="connsiteX2" fmla="*/ 2002972 w 8240486"/>
              <a:gd name="connsiteY2" fmla="*/ 109215 h 795409"/>
              <a:gd name="connsiteX3" fmla="*/ 2710543 w 8240486"/>
              <a:gd name="connsiteY3" fmla="*/ 358 h 795409"/>
              <a:gd name="connsiteX4" fmla="*/ 3429000 w 8240486"/>
              <a:gd name="connsiteY4" fmla="*/ 87443 h 795409"/>
              <a:gd name="connsiteX5" fmla="*/ 4147458 w 8240486"/>
              <a:gd name="connsiteY5" fmla="*/ 403129 h 795409"/>
              <a:gd name="connsiteX6" fmla="*/ 4844143 w 8240486"/>
              <a:gd name="connsiteY6" fmla="*/ 599072 h 795409"/>
              <a:gd name="connsiteX7" fmla="*/ 5519058 w 8240486"/>
              <a:gd name="connsiteY7" fmla="*/ 795015 h 795409"/>
              <a:gd name="connsiteX8" fmla="*/ 6259286 w 8240486"/>
              <a:gd name="connsiteY8" fmla="*/ 642615 h 795409"/>
              <a:gd name="connsiteX9" fmla="*/ 6934200 w 8240486"/>
              <a:gd name="connsiteY9" fmla="*/ 403129 h 795409"/>
              <a:gd name="connsiteX10" fmla="*/ 8240486 w 8240486"/>
              <a:gd name="connsiteY10" fmla="*/ 163643 h 795409"/>
              <a:gd name="connsiteX0" fmla="*/ 0 w 8240486"/>
              <a:gd name="connsiteY0" fmla="*/ 522872 h 795409"/>
              <a:gd name="connsiteX1" fmla="*/ 1338943 w 8240486"/>
              <a:gd name="connsiteY1" fmla="*/ 370473 h 795409"/>
              <a:gd name="connsiteX2" fmla="*/ 2002972 w 8240486"/>
              <a:gd name="connsiteY2" fmla="*/ 109215 h 795409"/>
              <a:gd name="connsiteX3" fmla="*/ 2710543 w 8240486"/>
              <a:gd name="connsiteY3" fmla="*/ 358 h 795409"/>
              <a:gd name="connsiteX4" fmla="*/ 3429000 w 8240486"/>
              <a:gd name="connsiteY4" fmla="*/ 87443 h 795409"/>
              <a:gd name="connsiteX5" fmla="*/ 4147458 w 8240486"/>
              <a:gd name="connsiteY5" fmla="*/ 403129 h 795409"/>
              <a:gd name="connsiteX6" fmla="*/ 4844143 w 8240486"/>
              <a:gd name="connsiteY6" fmla="*/ 599072 h 795409"/>
              <a:gd name="connsiteX7" fmla="*/ 5519058 w 8240486"/>
              <a:gd name="connsiteY7" fmla="*/ 795015 h 795409"/>
              <a:gd name="connsiteX8" fmla="*/ 6259286 w 8240486"/>
              <a:gd name="connsiteY8" fmla="*/ 642615 h 795409"/>
              <a:gd name="connsiteX9" fmla="*/ 6934200 w 8240486"/>
              <a:gd name="connsiteY9" fmla="*/ 403129 h 795409"/>
              <a:gd name="connsiteX10" fmla="*/ 8240486 w 8240486"/>
              <a:gd name="connsiteY10" fmla="*/ 163643 h 795409"/>
              <a:gd name="connsiteX0" fmla="*/ 0 w 8240486"/>
              <a:gd name="connsiteY0" fmla="*/ 522872 h 795409"/>
              <a:gd name="connsiteX1" fmla="*/ 1338943 w 8240486"/>
              <a:gd name="connsiteY1" fmla="*/ 370473 h 795409"/>
              <a:gd name="connsiteX2" fmla="*/ 2002972 w 8240486"/>
              <a:gd name="connsiteY2" fmla="*/ 109215 h 795409"/>
              <a:gd name="connsiteX3" fmla="*/ 2710543 w 8240486"/>
              <a:gd name="connsiteY3" fmla="*/ 358 h 795409"/>
              <a:gd name="connsiteX4" fmla="*/ 3429000 w 8240486"/>
              <a:gd name="connsiteY4" fmla="*/ 87443 h 795409"/>
              <a:gd name="connsiteX5" fmla="*/ 4147458 w 8240486"/>
              <a:gd name="connsiteY5" fmla="*/ 403129 h 795409"/>
              <a:gd name="connsiteX6" fmla="*/ 4844143 w 8240486"/>
              <a:gd name="connsiteY6" fmla="*/ 599072 h 795409"/>
              <a:gd name="connsiteX7" fmla="*/ 5519058 w 8240486"/>
              <a:gd name="connsiteY7" fmla="*/ 795015 h 795409"/>
              <a:gd name="connsiteX8" fmla="*/ 6259286 w 8240486"/>
              <a:gd name="connsiteY8" fmla="*/ 642615 h 795409"/>
              <a:gd name="connsiteX9" fmla="*/ 6934200 w 8240486"/>
              <a:gd name="connsiteY9" fmla="*/ 403129 h 795409"/>
              <a:gd name="connsiteX10" fmla="*/ 8240486 w 8240486"/>
              <a:gd name="connsiteY10" fmla="*/ 163643 h 795409"/>
              <a:gd name="connsiteX0" fmla="*/ 0 w 8240486"/>
              <a:gd name="connsiteY0" fmla="*/ 522872 h 795087"/>
              <a:gd name="connsiteX1" fmla="*/ 1338943 w 8240486"/>
              <a:gd name="connsiteY1" fmla="*/ 370473 h 795087"/>
              <a:gd name="connsiteX2" fmla="*/ 2002972 w 8240486"/>
              <a:gd name="connsiteY2" fmla="*/ 109215 h 795087"/>
              <a:gd name="connsiteX3" fmla="*/ 2710543 w 8240486"/>
              <a:gd name="connsiteY3" fmla="*/ 358 h 795087"/>
              <a:gd name="connsiteX4" fmla="*/ 3429000 w 8240486"/>
              <a:gd name="connsiteY4" fmla="*/ 87443 h 795087"/>
              <a:gd name="connsiteX5" fmla="*/ 4147458 w 8240486"/>
              <a:gd name="connsiteY5" fmla="*/ 403129 h 795087"/>
              <a:gd name="connsiteX6" fmla="*/ 4844143 w 8240486"/>
              <a:gd name="connsiteY6" fmla="*/ 599072 h 795087"/>
              <a:gd name="connsiteX7" fmla="*/ 5519058 w 8240486"/>
              <a:gd name="connsiteY7" fmla="*/ 795015 h 795087"/>
              <a:gd name="connsiteX8" fmla="*/ 6259286 w 8240486"/>
              <a:gd name="connsiteY8" fmla="*/ 642615 h 795087"/>
              <a:gd name="connsiteX9" fmla="*/ 6934200 w 8240486"/>
              <a:gd name="connsiteY9" fmla="*/ 403129 h 795087"/>
              <a:gd name="connsiteX10" fmla="*/ 8240486 w 8240486"/>
              <a:gd name="connsiteY10" fmla="*/ 163643 h 795087"/>
              <a:gd name="connsiteX0" fmla="*/ 0 w 8240486"/>
              <a:gd name="connsiteY0" fmla="*/ 522802 h 795021"/>
              <a:gd name="connsiteX1" fmla="*/ 1338943 w 8240486"/>
              <a:gd name="connsiteY1" fmla="*/ 370403 h 795021"/>
              <a:gd name="connsiteX2" fmla="*/ 2002972 w 8240486"/>
              <a:gd name="connsiteY2" fmla="*/ 109145 h 795021"/>
              <a:gd name="connsiteX3" fmla="*/ 2710543 w 8240486"/>
              <a:gd name="connsiteY3" fmla="*/ 288 h 795021"/>
              <a:gd name="connsiteX4" fmla="*/ 3429000 w 8240486"/>
              <a:gd name="connsiteY4" fmla="*/ 87373 h 795021"/>
              <a:gd name="connsiteX5" fmla="*/ 4147458 w 8240486"/>
              <a:gd name="connsiteY5" fmla="*/ 359516 h 795021"/>
              <a:gd name="connsiteX6" fmla="*/ 4844143 w 8240486"/>
              <a:gd name="connsiteY6" fmla="*/ 599002 h 795021"/>
              <a:gd name="connsiteX7" fmla="*/ 5519058 w 8240486"/>
              <a:gd name="connsiteY7" fmla="*/ 794945 h 795021"/>
              <a:gd name="connsiteX8" fmla="*/ 6259286 w 8240486"/>
              <a:gd name="connsiteY8" fmla="*/ 642545 h 795021"/>
              <a:gd name="connsiteX9" fmla="*/ 6934200 w 8240486"/>
              <a:gd name="connsiteY9" fmla="*/ 403059 h 795021"/>
              <a:gd name="connsiteX10" fmla="*/ 8240486 w 8240486"/>
              <a:gd name="connsiteY10" fmla="*/ 163573 h 795021"/>
              <a:gd name="connsiteX0" fmla="*/ 0 w 8240486"/>
              <a:gd name="connsiteY0" fmla="*/ 522802 h 795339"/>
              <a:gd name="connsiteX1" fmla="*/ 1338943 w 8240486"/>
              <a:gd name="connsiteY1" fmla="*/ 370403 h 795339"/>
              <a:gd name="connsiteX2" fmla="*/ 2002972 w 8240486"/>
              <a:gd name="connsiteY2" fmla="*/ 109145 h 795339"/>
              <a:gd name="connsiteX3" fmla="*/ 2710543 w 8240486"/>
              <a:gd name="connsiteY3" fmla="*/ 288 h 795339"/>
              <a:gd name="connsiteX4" fmla="*/ 3429000 w 8240486"/>
              <a:gd name="connsiteY4" fmla="*/ 87373 h 795339"/>
              <a:gd name="connsiteX5" fmla="*/ 4147458 w 8240486"/>
              <a:gd name="connsiteY5" fmla="*/ 359516 h 795339"/>
              <a:gd name="connsiteX6" fmla="*/ 4789715 w 8240486"/>
              <a:gd name="connsiteY6" fmla="*/ 599002 h 795339"/>
              <a:gd name="connsiteX7" fmla="*/ 5519058 w 8240486"/>
              <a:gd name="connsiteY7" fmla="*/ 794945 h 795339"/>
              <a:gd name="connsiteX8" fmla="*/ 6259286 w 8240486"/>
              <a:gd name="connsiteY8" fmla="*/ 642545 h 795339"/>
              <a:gd name="connsiteX9" fmla="*/ 6934200 w 8240486"/>
              <a:gd name="connsiteY9" fmla="*/ 403059 h 795339"/>
              <a:gd name="connsiteX10" fmla="*/ 8240486 w 8240486"/>
              <a:gd name="connsiteY10" fmla="*/ 163573 h 79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0486" h="795339">
                <a:moveTo>
                  <a:pt x="0" y="522802"/>
                </a:moveTo>
                <a:cubicBezTo>
                  <a:pt x="0" y="520988"/>
                  <a:pt x="881743" y="580859"/>
                  <a:pt x="1338943" y="370403"/>
                </a:cubicBezTo>
                <a:cubicBezTo>
                  <a:pt x="1458686" y="323232"/>
                  <a:pt x="1774372" y="170831"/>
                  <a:pt x="2002972" y="109145"/>
                </a:cubicBezTo>
                <a:cubicBezTo>
                  <a:pt x="2231572" y="47459"/>
                  <a:pt x="2472872" y="3917"/>
                  <a:pt x="2710543" y="288"/>
                </a:cubicBezTo>
                <a:cubicBezTo>
                  <a:pt x="2948214" y="-3341"/>
                  <a:pt x="3189514" y="27502"/>
                  <a:pt x="3429000" y="87373"/>
                </a:cubicBezTo>
                <a:cubicBezTo>
                  <a:pt x="3668486" y="147244"/>
                  <a:pt x="3920672" y="274245"/>
                  <a:pt x="4147458" y="359516"/>
                </a:cubicBezTo>
                <a:cubicBezTo>
                  <a:pt x="4374244" y="444788"/>
                  <a:pt x="4561115" y="526430"/>
                  <a:pt x="4789715" y="599002"/>
                </a:cubicBezTo>
                <a:cubicBezTo>
                  <a:pt x="5018315" y="671574"/>
                  <a:pt x="5274130" y="787688"/>
                  <a:pt x="5519058" y="794945"/>
                </a:cubicBezTo>
                <a:cubicBezTo>
                  <a:pt x="5763986" y="802202"/>
                  <a:pt x="6023429" y="707859"/>
                  <a:pt x="6259286" y="642545"/>
                </a:cubicBezTo>
                <a:cubicBezTo>
                  <a:pt x="6495143" y="577231"/>
                  <a:pt x="6560457" y="569974"/>
                  <a:pt x="6934200" y="403059"/>
                </a:cubicBezTo>
                <a:cubicBezTo>
                  <a:pt x="7307943" y="236144"/>
                  <a:pt x="7950200" y="198952"/>
                  <a:pt x="8240486" y="163573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dash"/>
            <a:tailEnd type="none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/>
          <p:cNvSpPr/>
          <p:nvPr/>
        </p:nvSpPr>
        <p:spPr>
          <a:xfrm>
            <a:off x="7509165" y="2361700"/>
            <a:ext cx="693617" cy="64716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Kicker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Damper in General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725498"/>
          </a:xfrm>
        </p:spPr>
        <p:txBody>
          <a:bodyPr>
            <a:normAutofit/>
          </a:bodyPr>
          <a:lstStyle/>
          <a:p>
            <a:pPr marL="36000" indent="0">
              <a:buNone/>
            </a:pPr>
            <a:r>
              <a:rPr lang="en-GB" dirty="0"/>
              <a:t>The transverse damper is a feedback system: </a:t>
            </a:r>
            <a:r>
              <a:rPr lang="en-GB" dirty="0" smtClean="0"/>
              <a:t>it </a:t>
            </a:r>
            <a:r>
              <a:rPr lang="en-GB" dirty="0"/>
              <a:t>measures the bunch-by-bunch oscillations and damps them by fast electrostatic kickers.</a:t>
            </a:r>
          </a:p>
          <a:p>
            <a:pPr marL="3600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4" name="Rectangle 163"/>
          <p:cNvSpPr/>
          <p:nvPr/>
        </p:nvSpPr>
        <p:spPr>
          <a:xfrm>
            <a:off x="1977483" y="3860096"/>
            <a:ext cx="3305906" cy="858463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5875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029590" y="3961261"/>
            <a:ext cx="693617" cy="647165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5776900" y="3958852"/>
            <a:ext cx="693617" cy="64716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Calibri"/>
              </a:rPr>
              <a:t>SUM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052016" y="3961261"/>
            <a:ext cx="1162361" cy="6471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Processing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08969" y="2361702"/>
            <a:ext cx="693617" cy="64716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BPM</a:t>
            </a:r>
          </a:p>
        </p:txBody>
      </p:sp>
      <p:cxnSp>
        <p:nvCxnSpPr>
          <p:cNvPr id="171" name="Elbow Connector 170"/>
          <p:cNvCxnSpPr>
            <a:stCxn id="169" idx="2"/>
            <a:endCxn id="166" idx="1"/>
          </p:cNvCxnSpPr>
          <p:nvPr/>
        </p:nvCxnSpPr>
        <p:spPr>
          <a:xfrm rot="16200000" flipH="1">
            <a:off x="254696" y="3509949"/>
            <a:ext cx="1275977" cy="273812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>
          <a:xfrm flipV="1">
            <a:off x="1731751" y="4284845"/>
            <a:ext cx="347220" cy="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73" name="Elbow Connector 172"/>
          <p:cNvCxnSpPr>
            <a:stCxn id="176" idx="0"/>
            <a:endCxn id="170" idx="2"/>
          </p:cNvCxnSpPr>
          <p:nvPr/>
        </p:nvCxnSpPr>
        <p:spPr>
          <a:xfrm flipV="1">
            <a:off x="7429281" y="3008865"/>
            <a:ext cx="426693" cy="127595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74" name="Straight Connector 173"/>
          <p:cNvCxnSpPr/>
          <p:nvPr/>
        </p:nvCxnSpPr>
        <p:spPr>
          <a:xfrm flipV="1">
            <a:off x="5219776" y="4277019"/>
            <a:ext cx="545241" cy="394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75" name="Straight Arrow Connector 174"/>
          <p:cNvCxnSpPr>
            <a:stCxn id="167" idx="3"/>
            <a:endCxn id="176" idx="3"/>
          </p:cNvCxnSpPr>
          <p:nvPr/>
        </p:nvCxnSpPr>
        <p:spPr>
          <a:xfrm>
            <a:off x="6470517" y="4282435"/>
            <a:ext cx="313188" cy="238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76" name="Isosceles Triangle 175"/>
          <p:cNvSpPr/>
          <p:nvPr/>
        </p:nvSpPr>
        <p:spPr>
          <a:xfrm rot="5400000">
            <a:off x="6681773" y="3962028"/>
            <a:ext cx="849440" cy="645576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vert270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52231" y="4076964"/>
            <a:ext cx="65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000" dirty="0" smtClean="0">
                <a:solidFill>
                  <a:prstClr val="white"/>
                </a:solidFill>
                <a:latin typeface="Calibri"/>
              </a:rPr>
              <a:t>Power Amp</a:t>
            </a:r>
            <a:endParaRPr lang="en-GB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ounded Rectangle 173"/>
          <p:cNvSpPr/>
          <p:nvPr/>
        </p:nvSpPr>
        <p:spPr>
          <a:xfrm>
            <a:off x="892683" y="2812968"/>
            <a:ext cx="6749944" cy="933259"/>
          </a:xfrm>
          <a:custGeom>
            <a:avLst/>
            <a:gdLst>
              <a:gd name="connsiteX0" fmla="*/ 0 w 6150937"/>
              <a:gd name="connsiteY0" fmla="*/ 358088 h 1657815"/>
              <a:gd name="connsiteX1" fmla="*/ 358088 w 6150937"/>
              <a:gd name="connsiteY1" fmla="*/ 0 h 1657815"/>
              <a:gd name="connsiteX2" fmla="*/ 5792849 w 6150937"/>
              <a:gd name="connsiteY2" fmla="*/ 0 h 1657815"/>
              <a:gd name="connsiteX3" fmla="*/ 6150937 w 6150937"/>
              <a:gd name="connsiteY3" fmla="*/ 358088 h 1657815"/>
              <a:gd name="connsiteX4" fmla="*/ 6150937 w 6150937"/>
              <a:gd name="connsiteY4" fmla="*/ 1299727 h 1657815"/>
              <a:gd name="connsiteX5" fmla="*/ 5792849 w 6150937"/>
              <a:gd name="connsiteY5" fmla="*/ 1657815 h 1657815"/>
              <a:gd name="connsiteX6" fmla="*/ 358088 w 6150937"/>
              <a:gd name="connsiteY6" fmla="*/ 1657815 h 1657815"/>
              <a:gd name="connsiteX7" fmla="*/ 0 w 6150937"/>
              <a:gd name="connsiteY7" fmla="*/ 1299727 h 1657815"/>
              <a:gd name="connsiteX8" fmla="*/ 0 w 6150937"/>
              <a:gd name="connsiteY8" fmla="*/ 358088 h 1657815"/>
              <a:gd name="connsiteX0" fmla="*/ 358088 w 6150937"/>
              <a:gd name="connsiteY0" fmla="*/ 0 h 1657815"/>
              <a:gd name="connsiteX1" fmla="*/ 5792849 w 6150937"/>
              <a:gd name="connsiteY1" fmla="*/ 0 h 1657815"/>
              <a:gd name="connsiteX2" fmla="*/ 6150937 w 6150937"/>
              <a:gd name="connsiteY2" fmla="*/ 358088 h 1657815"/>
              <a:gd name="connsiteX3" fmla="*/ 6150937 w 6150937"/>
              <a:gd name="connsiteY3" fmla="*/ 1299727 h 1657815"/>
              <a:gd name="connsiteX4" fmla="*/ 5792849 w 6150937"/>
              <a:gd name="connsiteY4" fmla="*/ 1657815 h 1657815"/>
              <a:gd name="connsiteX5" fmla="*/ 358088 w 6150937"/>
              <a:gd name="connsiteY5" fmla="*/ 1657815 h 1657815"/>
              <a:gd name="connsiteX6" fmla="*/ 0 w 6150937"/>
              <a:gd name="connsiteY6" fmla="*/ 1299727 h 1657815"/>
              <a:gd name="connsiteX7" fmla="*/ 0 w 6150937"/>
              <a:gd name="connsiteY7" fmla="*/ 358088 h 1657815"/>
              <a:gd name="connsiteX8" fmla="*/ 449528 w 6150937"/>
              <a:gd name="connsiteY8" fmla="*/ 91440 h 1657815"/>
              <a:gd name="connsiteX0" fmla="*/ 358088 w 6150937"/>
              <a:gd name="connsiteY0" fmla="*/ 0 h 1657815"/>
              <a:gd name="connsiteX1" fmla="*/ 5792849 w 6150937"/>
              <a:gd name="connsiteY1" fmla="*/ 0 h 1657815"/>
              <a:gd name="connsiteX2" fmla="*/ 6150937 w 6150937"/>
              <a:gd name="connsiteY2" fmla="*/ 358088 h 1657815"/>
              <a:gd name="connsiteX3" fmla="*/ 6150937 w 6150937"/>
              <a:gd name="connsiteY3" fmla="*/ 1299727 h 1657815"/>
              <a:gd name="connsiteX4" fmla="*/ 5792849 w 6150937"/>
              <a:gd name="connsiteY4" fmla="*/ 1657815 h 1657815"/>
              <a:gd name="connsiteX5" fmla="*/ 358088 w 6150937"/>
              <a:gd name="connsiteY5" fmla="*/ 1657815 h 1657815"/>
              <a:gd name="connsiteX6" fmla="*/ 0 w 6150937"/>
              <a:gd name="connsiteY6" fmla="*/ 1299727 h 1657815"/>
              <a:gd name="connsiteX7" fmla="*/ 0 w 6150937"/>
              <a:gd name="connsiteY7" fmla="*/ 358088 h 1657815"/>
              <a:gd name="connsiteX0" fmla="*/ 5792849 w 6150937"/>
              <a:gd name="connsiteY0" fmla="*/ 0 h 1657815"/>
              <a:gd name="connsiteX1" fmla="*/ 6150937 w 6150937"/>
              <a:gd name="connsiteY1" fmla="*/ 358088 h 1657815"/>
              <a:gd name="connsiteX2" fmla="*/ 6150937 w 6150937"/>
              <a:gd name="connsiteY2" fmla="*/ 1299727 h 1657815"/>
              <a:gd name="connsiteX3" fmla="*/ 5792849 w 6150937"/>
              <a:gd name="connsiteY3" fmla="*/ 1657815 h 1657815"/>
              <a:gd name="connsiteX4" fmla="*/ 358088 w 6150937"/>
              <a:gd name="connsiteY4" fmla="*/ 1657815 h 1657815"/>
              <a:gd name="connsiteX5" fmla="*/ 0 w 6150937"/>
              <a:gd name="connsiteY5" fmla="*/ 1299727 h 1657815"/>
              <a:gd name="connsiteX6" fmla="*/ 0 w 6150937"/>
              <a:gd name="connsiteY6" fmla="*/ 358088 h 1657815"/>
              <a:gd name="connsiteX0" fmla="*/ 6150937 w 6150937"/>
              <a:gd name="connsiteY0" fmla="*/ 0 h 1299727"/>
              <a:gd name="connsiteX1" fmla="*/ 6150937 w 6150937"/>
              <a:gd name="connsiteY1" fmla="*/ 941639 h 1299727"/>
              <a:gd name="connsiteX2" fmla="*/ 5792849 w 6150937"/>
              <a:gd name="connsiteY2" fmla="*/ 1299727 h 1299727"/>
              <a:gd name="connsiteX3" fmla="*/ 358088 w 6150937"/>
              <a:gd name="connsiteY3" fmla="*/ 1299727 h 1299727"/>
              <a:gd name="connsiteX4" fmla="*/ 0 w 6150937"/>
              <a:gd name="connsiteY4" fmla="*/ 941639 h 1299727"/>
              <a:gd name="connsiteX5" fmla="*/ 0 w 6150937"/>
              <a:gd name="connsiteY5" fmla="*/ 0 h 129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937" h="1299727">
                <a:moveTo>
                  <a:pt x="6150937" y="0"/>
                </a:moveTo>
                <a:lnTo>
                  <a:pt x="6150937" y="941639"/>
                </a:lnTo>
                <a:cubicBezTo>
                  <a:pt x="6150937" y="1139406"/>
                  <a:pt x="5990616" y="1299727"/>
                  <a:pt x="5792849" y="1299727"/>
                </a:cubicBezTo>
                <a:lnTo>
                  <a:pt x="358088" y="1299727"/>
                </a:lnTo>
                <a:cubicBezTo>
                  <a:pt x="160321" y="1299727"/>
                  <a:pt x="0" y="1139406"/>
                  <a:pt x="0" y="941639"/>
                </a:cubicBez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headEnd type="arrow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Pentagon 178"/>
          <p:cNvSpPr/>
          <p:nvPr/>
        </p:nvSpPr>
        <p:spPr>
          <a:xfrm flipH="1">
            <a:off x="2070427" y="4065618"/>
            <a:ext cx="743368" cy="438449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ADC</a:t>
            </a:r>
          </a:p>
        </p:txBody>
      </p:sp>
      <p:sp>
        <p:nvSpPr>
          <p:cNvPr id="180" name="Pentagon 179"/>
          <p:cNvSpPr/>
          <p:nvPr/>
        </p:nvSpPr>
        <p:spPr>
          <a:xfrm>
            <a:off x="4452598" y="4061734"/>
            <a:ext cx="743368" cy="438449"/>
          </a:xfrm>
          <a:prstGeom prst="homePlat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DAC</a:t>
            </a:r>
          </a:p>
        </p:txBody>
      </p:sp>
      <p:sp>
        <p:nvSpPr>
          <p:cNvPr id="181" name="Right Arrow 180"/>
          <p:cNvSpPr/>
          <p:nvPr/>
        </p:nvSpPr>
        <p:spPr>
          <a:xfrm>
            <a:off x="2813795" y="4249626"/>
            <a:ext cx="238221" cy="775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ight Arrow 181"/>
          <p:cNvSpPr/>
          <p:nvPr/>
        </p:nvSpPr>
        <p:spPr>
          <a:xfrm>
            <a:off x="4214377" y="4242192"/>
            <a:ext cx="238221" cy="7753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1308355" y="2589155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168745" y="2762664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5ns Bunches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906393" y="3153060"/>
            <a:ext cx="4411229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en-GB" sz="2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Active closed </a:t>
            </a:r>
            <a:r>
              <a:rPr lang="en-GB" sz="2800" b="1" i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loop feedback</a:t>
            </a:r>
            <a:endParaRPr lang="en-GB" sz="2800" b="1" i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2668652" y="5146401"/>
            <a:ext cx="503653" cy="459436"/>
            <a:chOff x="1109147" y="5927799"/>
            <a:chExt cx="503653" cy="459436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12470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11898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>
            <a:xfrm>
              <a:off x="13041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>
            <a:xfrm>
              <a:off x="13613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>
            <a:xfrm>
              <a:off x="14184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2" name="Straight Connector 191"/>
            <p:cNvCxnSpPr/>
            <p:nvPr/>
          </p:nvCxnSpPr>
          <p:spPr>
            <a:xfrm>
              <a:off x="14756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>
            <a:xfrm>
              <a:off x="153279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>
            <a:xfrm>
              <a:off x="1589941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>
            <a:xfrm>
              <a:off x="1132007" y="5948064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1110575" y="6150047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197" name="Oval 196"/>
            <p:cNvSpPr/>
            <p:nvPr/>
          </p:nvSpPr>
          <p:spPr>
            <a:xfrm>
              <a:off x="1109147" y="6128598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1167031" y="596427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1220587" y="5927799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281331" y="6000469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1338481" y="612974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1395631" y="6260713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1452781" y="634151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1509931" y="6308427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1567081" y="612974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6" name="Straight Connector 205"/>
            <p:cNvCxnSpPr>
              <a:endCxn id="198" idx="4"/>
            </p:cNvCxnSpPr>
            <p:nvPr/>
          </p:nvCxnSpPr>
          <p:spPr>
            <a:xfrm flipV="1">
              <a:off x="1189891" y="6009993"/>
              <a:ext cx="0" cy="140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07" name="Straight Connector 206"/>
            <p:cNvCxnSpPr>
              <a:stCxn id="203" idx="0"/>
            </p:cNvCxnSpPr>
            <p:nvPr/>
          </p:nvCxnSpPr>
          <p:spPr>
            <a:xfrm flipV="1">
              <a:off x="1475641" y="6150048"/>
              <a:ext cx="1648" cy="1914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08" name="Straight Connector 207"/>
            <p:cNvCxnSpPr>
              <a:endCxn id="200" idx="4"/>
            </p:cNvCxnSpPr>
            <p:nvPr/>
          </p:nvCxnSpPr>
          <p:spPr>
            <a:xfrm flipV="1">
              <a:off x="1304191" y="6046188"/>
              <a:ext cx="0" cy="10526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>
            <a:xfrm flipV="1">
              <a:off x="1418491" y="6150047"/>
              <a:ext cx="0" cy="11003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10" name="Straight Connector 209"/>
            <p:cNvCxnSpPr>
              <a:stCxn id="204" idx="0"/>
            </p:cNvCxnSpPr>
            <p:nvPr/>
          </p:nvCxnSpPr>
          <p:spPr>
            <a:xfrm flipV="1">
              <a:off x="1532791" y="6152603"/>
              <a:ext cx="0" cy="1558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11" name="Straight Connector 210"/>
            <p:cNvCxnSpPr>
              <a:endCxn id="199" idx="4"/>
            </p:cNvCxnSpPr>
            <p:nvPr/>
          </p:nvCxnSpPr>
          <p:spPr>
            <a:xfrm flipV="1">
              <a:off x="1242712" y="5973518"/>
              <a:ext cx="735" cy="17653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</p:grpSp>
      <p:cxnSp>
        <p:nvCxnSpPr>
          <p:cNvPr id="212" name="Straight Connector 211"/>
          <p:cNvCxnSpPr/>
          <p:nvPr/>
        </p:nvCxnSpPr>
        <p:spPr>
          <a:xfrm flipV="1">
            <a:off x="2923386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25" name="Straight Connector 224"/>
          <p:cNvCxnSpPr/>
          <p:nvPr/>
        </p:nvCxnSpPr>
        <p:spPr>
          <a:xfrm flipV="1">
            <a:off x="770863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95487" y="5163049"/>
            <a:ext cx="501531" cy="421100"/>
            <a:chOff x="513575" y="5370650"/>
            <a:chExt cx="501531" cy="42110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6500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>
            <a:xfrm>
              <a:off x="5928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>
            <a:xfrm>
              <a:off x="7071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>
            <a:xfrm>
              <a:off x="7643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>
              <a:off x="8214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>
            <a:xfrm>
              <a:off x="8786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>
            <a:xfrm>
              <a:off x="93579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>
            <a:xfrm>
              <a:off x="992941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>
            <a:xfrm>
              <a:off x="535007" y="5370650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>
            <a:xfrm>
              <a:off x="513575" y="5572633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237" name="Freeform 236"/>
            <p:cNvSpPr/>
            <p:nvPr/>
          </p:nvSpPr>
          <p:spPr>
            <a:xfrm>
              <a:off x="534094" y="5370650"/>
              <a:ext cx="457200" cy="42110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8" name="Straight Connector 237"/>
          <p:cNvCxnSpPr/>
          <p:nvPr/>
        </p:nvCxnSpPr>
        <p:spPr>
          <a:xfrm flipV="1">
            <a:off x="1849769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39" name="Straight Connector 238"/>
          <p:cNvCxnSpPr/>
          <p:nvPr/>
        </p:nvCxnSpPr>
        <p:spPr>
          <a:xfrm flipV="1">
            <a:off x="4325867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grpSp>
        <p:nvGrpSpPr>
          <p:cNvPr id="240" name="Group 239"/>
          <p:cNvGrpSpPr/>
          <p:nvPr/>
        </p:nvGrpSpPr>
        <p:grpSpPr>
          <a:xfrm>
            <a:off x="4083297" y="5138781"/>
            <a:ext cx="502219" cy="459436"/>
            <a:chOff x="4136637" y="5645814"/>
            <a:chExt cx="502219" cy="459436"/>
          </a:xfrm>
        </p:grpSpPr>
        <p:cxnSp>
          <p:nvCxnSpPr>
            <p:cNvPr id="241" name="Straight Connector 240"/>
            <p:cNvCxnSpPr/>
            <p:nvPr/>
          </p:nvCxnSpPr>
          <p:spPr>
            <a:xfrm flipV="1">
              <a:off x="42166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>
            <a:xfrm flipV="1">
              <a:off x="41594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3" name="Straight Connector 242"/>
            <p:cNvCxnSpPr/>
            <p:nvPr/>
          </p:nvCxnSpPr>
          <p:spPr>
            <a:xfrm flipV="1">
              <a:off x="42737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>
            <a:xfrm flipV="1">
              <a:off x="43309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>
            <a:xfrm flipV="1">
              <a:off x="43880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>
            <a:xfrm flipV="1">
              <a:off x="44452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>
            <a:xfrm flipV="1">
              <a:off x="450239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>
            <a:xfrm flipV="1">
              <a:off x="4559547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249" name="Straight Connector 248"/>
            <p:cNvCxnSpPr/>
            <p:nvPr/>
          </p:nvCxnSpPr>
          <p:spPr>
            <a:xfrm flipV="1">
              <a:off x="4137325" y="5883002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sp>
          <p:nvSpPr>
            <p:cNvPr id="250" name="Oval 249"/>
            <p:cNvSpPr/>
            <p:nvPr/>
          </p:nvSpPr>
          <p:spPr>
            <a:xfrm flipV="1">
              <a:off x="4136637" y="602305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flipV="1">
              <a:off x="4190193" y="605953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 flipV="1">
              <a:off x="4250937" y="598686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 flipV="1">
              <a:off x="4308087" y="585758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 flipV="1">
              <a:off x="4365237" y="5726617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 flipV="1">
              <a:off x="4422387" y="5645814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 flipV="1">
              <a:off x="4479537" y="5678903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 flipV="1">
              <a:off x="4539068" y="5829011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8" name="Straight Connector 257"/>
            <p:cNvCxnSpPr>
              <a:endCxn id="250" idx="4"/>
            </p:cNvCxnSpPr>
            <p:nvPr/>
          </p:nvCxnSpPr>
          <p:spPr>
            <a:xfrm>
              <a:off x="4159497" y="5883001"/>
              <a:ext cx="0" cy="140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59" name="Straight Connector 258"/>
            <p:cNvCxnSpPr>
              <a:stCxn id="255" idx="0"/>
            </p:cNvCxnSpPr>
            <p:nvPr/>
          </p:nvCxnSpPr>
          <p:spPr>
            <a:xfrm>
              <a:off x="4445247" y="5691533"/>
              <a:ext cx="1648" cy="19146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0" name="Straight Connector 259"/>
            <p:cNvCxnSpPr>
              <a:stCxn id="257" idx="0"/>
            </p:cNvCxnSpPr>
            <p:nvPr/>
          </p:nvCxnSpPr>
          <p:spPr>
            <a:xfrm>
              <a:off x="4561928" y="5874730"/>
              <a:ext cx="0" cy="827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>
            <a:xfrm>
              <a:off x="4388097" y="5772970"/>
              <a:ext cx="0" cy="11003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2" name="Straight Connector 261"/>
            <p:cNvCxnSpPr>
              <a:stCxn id="256" idx="0"/>
            </p:cNvCxnSpPr>
            <p:nvPr/>
          </p:nvCxnSpPr>
          <p:spPr>
            <a:xfrm>
              <a:off x="4502397" y="5724622"/>
              <a:ext cx="0" cy="15582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 flipH="1">
              <a:off x="4213053" y="5886152"/>
              <a:ext cx="1213" cy="17337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 flipV="1">
              <a:off x="4614503" y="56686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sp>
          <p:nvSpPr>
            <p:cNvPr id="265" name="Oval 264"/>
            <p:cNvSpPr/>
            <p:nvPr/>
          </p:nvSpPr>
          <p:spPr>
            <a:xfrm flipV="1">
              <a:off x="4591643" y="6023056"/>
              <a:ext cx="45719" cy="45719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6" name="Straight Connector 265"/>
            <p:cNvCxnSpPr>
              <a:endCxn id="265" idx="4"/>
            </p:cNvCxnSpPr>
            <p:nvPr/>
          </p:nvCxnSpPr>
          <p:spPr>
            <a:xfrm>
              <a:off x="4614503" y="5883001"/>
              <a:ext cx="0" cy="140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267" name="Straight Connector 266"/>
            <p:cNvCxnSpPr>
              <a:endCxn id="252" idx="4"/>
            </p:cNvCxnSpPr>
            <p:nvPr/>
          </p:nvCxnSpPr>
          <p:spPr>
            <a:xfrm>
              <a:off x="4273797" y="5886152"/>
              <a:ext cx="0" cy="10070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none"/>
            </a:ln>
            <a:effectLst/>
          </p:spPr>
        </p:cxnSp>
      </p:grpSp>
      <p:cxnSp>
        <p:nvCxnSpPr>
          <p:cNvPr id="268" name="Straight Connector 267"/>
          <p:cNvCxnSpPr/>
          <p:nvPr/>
        </p:nvCxnSpPr>
        <p:spPr>
          <a:xfrm flipV="1">
            <a:off x="5443871" y="4377877"/>
            <a:ext cx="0" cy="73579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cxnSp>
        <p:nvCxnSpPr>
          <p:cNvPr id="283" name="Straight Connector 282"/>
          <p:cNvCxnSpPr/>
          <p:nvPr/>
        </p:nvCxnSpPr>
        <p:spPr>
          <a:xfrm flipV="1">
            <a:off x="76790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4" name="Straight Connector 283"/>
          <p:cNvCxnSpPr/>
          <p:nvPr/>
        </p:nvCxnSpPr>
        <p:spPr>
          <a:xfrm flipV="1">
            <a:off x="76218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5" name="Straight Connector 284"/>
          <p:cNvCxnSpPr/>
          <p:nvPr/>
        </p:nvCxnSpPr>
        <p:spPr>
          <a:xfrm flipV="1">
            <a:off x="77361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6" name="Straight Connector 285"/>
          <p:cNvCxnSpPr/>
          <p:nvPr/>
        </p:nvCxnSpPr>
        <p:spPr>
          <a:xfrm flipV="1">
            <a:off x="77933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7" name="Straight Connector 286"/>
          <p:cNvCxnSpPr/>
          <p:nvPr/>
        </p:nvCxnSpPr>
        <p:spPr>
          <a:xfrm flipV="1">
            <a:off x="78504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8" name="Straight Connector 287"/>
          <p:cNvCxnSpPr/>
          <p:nvPr/>
        </p:nvCxnSpPr>
        <p:spPr>
          <a:xfrm flipV="1">
            <a:off x="79076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89" name="Straight Connector 288"/>
          <p:cNvCxnSpPr/>
          <p:nvPr/>
        </p:nvCxnSpPr>
        <p:spPr>
          <a:xfrm flipV="1">
            <a:off x="796478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90" name="Straight Connector 289"/>
          <p:cNvCxnSpPr/>
          <p:nvPr/>
        </p:nvCxnSpPr>
        <p:spPr>
          <a:xfrm flipV="1">
            <a:off x="8021933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91" name="Straight Connector 290"/>
          <p:cNvCxnSpPr/>
          <p:nvPr/>
        </p:nvCxnSpPr>
        <p:spPr>
          <a:xfrm flipV="1">
            <a:off x="7599711" y="5375969"/>
            <a:ext cx="50153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cxnSp>
        <p:nvCxnSpPr>
          <p:cNvPr id="292" name="Straight Connector 291"/>
          <p:cNvCxnSpPr/>
          <p:nvPr/>
        </p:nvCxnSpPr>
        <p:spPr>
          <a:xfrm flipV="1">
            <a:off x="8076889" y="5161640"/>
            <a:ext cx="0" cy="416312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ot"/>
            <a:tailEnd type="none"/>
          </a:ln>
          <a:effectLst/>
        </p:spPr>
      </p:cxnSp>
      <p:cxnSp>
        <p:nvCxnSpPr>
          <p:cNvPr id="293" name="Straight Connector 292"/>
          <p:cNvCxnSpPr/>
          <p:nvPr/>
        </p:nvCxnSpPr>
        <p:spPr>
          <a:xfrm flipV="1">
            <a:off x="7850476" y="4377878"/>
            <a:ext cx="5497" cy="47956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ysDash"/>
            <a:headEnd type="oval"/>
            <a:tailEnd type="oval"/>
          </a:ln>
          <a:effectLst/>
        </p:spPr>
      </p:cxnSp>
      <p:sp>
        <p:nvSpPr>
          <p:cNvPr id="294" name="TextBox 293"/>
          <p:cNvSpPr txBox="1"/>
          <p:nvPr/>
        </p:nvSpPr>
        <p:spPr>
          <a:xfrm>
            <a:off x="400150" y="561001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transverse </a:t>
            </a: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position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1422408" y="5633451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pre-processed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2628938" y="56095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sampled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position</a:t>
            </a:r>
            <a:endParaRPr lang="en-GB" sz="9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3894083" y="560954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calculated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correction data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148792" y="560954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correction</a:t>
            </a:r>
          </a:p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signal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5192212" y="5161640"/>
            <a:ext cx="622262" cy="416312"/>
            <a:chOff x="6280255" y="5630573"/>
            <a:chExt cx="622262" cy="416312"/>
          </a:xfrm>
        </p:grpSpPr>
        <p:cxnSp>
          <p:nvCxnSpPr>
            <p:cNvPr id="301" name="Straight Connector 300"/>
            <p:cNvCxnSpPr/>
            <p:nvPr/>
          </p:nvCxnSpPr>
          <p:spPr>
            <a:xfrm flipV="1">
              <a:off x="64070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>
            <a:xfrm flipV="1">
              <a:off x="63498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3" name="Straight Connector 302"/>
            <p:cNvCxnSpPr/>
            <p:nvPr/>
          </p:nvCxnSpPr>
          <p:spPr>
            <a:xfrm flipV="1">
              <a:off x="64641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4" name="Straight Connector 303"/>
            <p:cNvCxnSpPr/>
            <p:nvPr/>
          </p:nvCxnSpPr>
          <p:spPr>
            <a:xfrm flipV="1">
              <a:off x="65213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>
            <a:xfrm flipV="1">
              <a:off x="65784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>
            <a:xfrm flipV="1">
              <a:off x="66356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>
            <a:xfrm flipV="1">
              <a:off x="669279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>
            <a:xfrm flipV="1">
              <a:off x="6749941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cxnSp>
          <p:nvCxnSpPr>
            <p:cNvPr id="309" name="Straight Connector 308"/>
            <p:cNvCxnSpPr/>
            <p:nvPr/>
          </p:nvCxnSpPr>
          <p:spPr>
            <a:xfrm flipV="1">
              <a:off x="6327719" y="5844902"/>
              <a:ext cx="501531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none"/>
            </a:ln>
            <a:effectLst/>
          </p:spPr>
        </p:cxnSp>
        <p:cxnSp>
          <p:nvCxnSpPr>
            <p:cNvPr id="310" name="Straight Connector 309"/>
            <p:cNvCxnSpPr/>
            <p:nvPr/>
          </p:nvCxnSpPr>
          <p:spPr>
            <a:xfrm flipV="1">
              <a:off x="6804897" y="5630573"/>
              <a:ext cx="0" cy="41631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tailEnd type="none"/>
            </a:ln>
            <a:effectLst/>
          </p:spPr>
        </p:cxnSp>
        <p:grpSp>
          <p:nvGrpSpPr>
            <p:cNvPr id="311" name="Group 310"/>
            <p:cNvGrpSpPr/>
            <p:nvPr/>
          </p:nvGrpSpPr>
          <p:grpSpPr>
            <a:xfrm>
              <a:off x="6280255" y="5728024"/>
              <a:ext cx="622262" cy="273180"/>
              <a:chOff x="6280255" y="5728024"/>
              <a:chExt cx="622262" cy="273180"/>
            </a:xfrm>
          </p:grpSpPr>
          <p:sp>
            <p:nvSpPr>
              <p:cNvPr id="312" name="Freeform 311"/>
              <p:cNvSpPr/>
              <p:nvPr/>
            </p:nvSpPr>
            <p:spPr>
              <a:xfrm rot="20539392" flipV="1">
                <a:off x="6280255" y="5728024"/>
                <a:ext cx="476418" cy="273180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510937"/>
                  <a:gd name="connsiteY0" fmla="*/ 208849 h 428626"/>
                  <a:gd name="connsiteX1" fmla="*/ 172799 w 510937"/>
                  <a:gd name="connsiteY1" fmla="*/ 6443 h 428626"/>
                  <a:gd name="connsiteX2" fmla="*/ 401399 w 510937"/>
                  <a:gd name="connsiteY2" fmla="*/ 423162 h 428626"/>
                  <a:gd name="connsiteX3" fmla="*/ 510937 w 510937"/>
                  <a:gd name="connsiteY3" fmla="*/ 206468 h 428626"/>
                  <a:gd name="connsiteX0" fmla="*/ 0 w 510937"/>
                  <a:gd name="connsiteY0" fmla="*/ 206077 h 425854"/>
                  <a:gd name="connsiteX1" fmla="*/ 172799 w 510937"/>
                  <a:gd name="connsiteY1" fmla="*/ 3671 h 425854"/>
                  <a:gd name="connsiteX2" fmla="*/ 401399 w 510937"/>
                  <a:gd name="connsiteY2" fmla="*/ 420390 h 425854"/>
                  <a:gd name="connsiteX3" fmla="*/ 510937 w 510937"/>
                  <a:gd name="connsiteY3" fmla="*/ 203696 h 425854"/>
                  <a:gd name="connsiteX0" fmla="*/ 0 w 501591"/>
                  <a:gd name="connsiteY0" fmla="*/ 197276 h 426280"/>
                  <a:gd name="connsiteX1" fmla="*/ 163453 w 501591"/>
                  <a:gd name="connsiteY1" fmla="*/ 4097 h 426280"/>
                  <a:gd name="connsiteX2" fmla="*/ 392053 w 501591"/>
                  <a:gd name="connsiteY2" fmla="*/ 420816 h 426280"/>
                  <a:gd name="connsiteX3" fmla="*/ 501591 w 501591"/>
                  <a:gd name="connsiteY3" fmla="*/ 204122 h 426280"/>
                  <a:gd name="connsiteX0" fmla="*/ 0 w 501591"/>
                  <a:gd name="connsiteY0" fmla="*/ 197313 h 426317"/>
                  <a:gd name="connsiteX1" fmla="*/ 163453 w 501591"/>
                  <a:gd name="connsiteY1" fmla="*/ 4134 h 426317"/>
                  <a:gd name="connsiteX2" fmla="*/ 392053 w 501591"/>
                  <a:gd name="connsiteY2" fmla="*/ 420853 h 426317"/>
                  <a:gd name="connsiteX3" fmla="*/ 501591 w 501591"/>
                  <a:gd name="connsiteY3" fmla="*/ 204159 h 426317"/>
                  <a:gd name="connsiteX0" fmla="*/ 0 w 467440"/>
                  <a:gd name="connsiteY0" fmla="*/ 350196 h 422439"/>
                  <a:gd name="connsiteX1" fmla="*/ 129302 w 467440"/>
                  <a:gd name="connsiteY1" fmla="*/ 256 h 422439"/>
                  <a:gd name="connsiteX2" fmla="*/ 357902 w 467440"/>
                  <a:gd name="connsiteY2" fmla="*/ 416975 h 422439"/>
                  <a:gd name="connsiteX3" fmla="*/ 467440 w 467440"/>
                  <a:gd name="connsiteY3" fmla="*/ 200281 h 42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440" h="422439">
                    <a:moveTo>
                      <a:pt x="0" y="350196"/>
                    </a:moveTo>
                    <a:cubicBezTo>
                      <a:pt x="86632" y="346473"/>
                      <a:pt x="69652" y="-10874"/>
                      <a:pt x="129302" y="256"/>
                    </a:cubicBezTo>
                    <a:cubicBezTo>
                      <a:pt x="188952" y="11386"/>
                      <a:pt x="301546" y="383638"/>
                      <a:pt x="357902" y="416975"/>
                    </a:cubicBezTo>
                    <a:cubicBezTo>
                      <a:pt x="414258" y="450312"/>
                      <a:pt x="440849" y="325296"/>
                      <a:pt x="467440" y="200281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Freeform 312"/>
              <p:cNvSpPr/>
              <p:nvPr/>
            </p:nvSpPr>
            <p:spPr>
              <a:xfrm rot="20539392" flipV="1">
                <a:off x="6758320" y="5773389"/>
                <a:ext cx="144197" cy="96264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  <a:gd name="connsiteX0" fmla="*/ 0 w 347662"/>
                  <a:gd name="connsiteY0" fmla="*/ 208849 h 423162"/>
                  <a:gd name="connsiteX1" fmla="*/ 119062 w 347662"/>
                  <a:gd name="connsiteY1" fmla="*/ 6443 h 423162"/>
                  <a:gd name="connsiteX2" fmla="*/ 347662 w 347662"/>
                  <a:gd name="connsiteY2" fmla="*/ 423162 h 423162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35516"/>
                  <a:gd name="connsiteY0" fmla="*/ 202411 h 206806"/>
                  <a:gd name="connsiteX1" fmla="*/ 119062 w 235516"/>
                  <a:gd name="connsiteY1" fmla="*/ 5 h 206806"/>
                  <a:gd name="connsiteX2" fmla="*/ 235516 w 235516"/>
                  <a:gd name="connsiteY2" fmla="*/ 206806 h 206806"/>
                  <a:gd name="connsiteX0" fmla="*/ 0 w 263553"/>
                  <a:gd name="connsiteY0" fmla="*/ 202408 h 204496"/>
                  <a:gd name="connsiteX1" fmla="*/ 119062 w 263553"/>
                  <a:gd name="connsiteY1" fmla="*/ 2 h 204496"/>
                  <a:gd name="connsiteX2" fmla="*/ 263553 w 263553"/>
                  <a:gd name="connsiteY2" fmla="*/ 204495 h 204496"/>
                  <a:gd name="connsiteX0" fmla="*/ 0 w 263553"/>
                  <a:gd name="connsiteY0" fmla="*/ 202408 h 204495"/>
                  <a:gd name="connsiteX1" fmla="*/ 119062 w 263553"/>
                  <a:gd name="connsiteY1" fmla="*/ 2 h 204495"/>
                  <a:gd name="connsiteX2" fmla="*/ 263553 w 263553"/>
                  <a:gd name="connsiteY2" fmla="*/ 204495 h 204495"/>
                  <a:gd name="connsiteX0" fmla="*/ 0 w 263553"/>
                  <a:gd name="connsiteY0" fmla="*/ 190873 h 192960"/>
                  <a:gd name="connsiteX1" fmla="*/ 102708 w 263553"/>
                  <a:gd name="connsiteY1" fmla="*/ 2 h 192960"/>
                  <a:gd name="connsiteX2" fmla="*/ 263553 w 263553"/>
                  <a:gd name="connsiteY2" fmla="*/ 192960 h 192960"/>
                  <a:gd name="connsiteX0" fmla="*/ 0 w 263553"/>
                  <a:gd name="connsiteY0" fmla="*/ 190939 h 193026"/>
                  <a:gd name="connsiteX1" fmla="*/ 102708 w 263553"/>
                  <a:gd name="connsiteY1" fmla="*/ 68 h 193026"/>
                  <a:gd name="connsiteX2" fmla="*/ 263553 w 263553"/>
                  <a:gd name="connsiteY2" fmla="*/ 193026 h 193026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82 h 190882"/>
                  <a:gd name="connsiteX1" fmla="*/ 102708 w 263553"/>
                  <a:gd name="connsiteY1" fmla="*/ 11 h 190882"/>
                  <a:gd name="connsiteX2" fmla="*/ 263553 w 263553"/>
                  <a:gd name="connsiteY2" fmla="*/ 181434 h 190882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63553"/>
                  <a:gd name="connsiteY0" fmla="*/ 190877 h 190877"/>
                  <a:gd name="connsiteX1" fmla="*/ 102708 w 263553"/>
                  <a:gd name="connsiteY1" fmla="*/ 6 h 190877"/>
                  <a:gd name="connsiteX2" fmla="*/ 263553 w 263553"/>
                  <a:gd name="connsiteY2" fmla="*/ 181429 h 190877"/>
                  <a:gd name="connsiteX0" fmla="*/ 0 w 230843"/>
                  <a:gd name="connsiteY0" fmla="*/ 190899 h 190899"/>
                  <a:gd name="connsiteX1" fmla="*/ 102708 w 230843"/>
                  <a:gd name="connsiteY1" fmla="*/ 28 h 190899"/>
                  <a:gd name="connsiteX2" fmla="*/ 230843 w 230843"/>
                  <a:gd name="connsiteY2" fmla="*/ 176837 h 190899"/>
                  <a:gd name="connsiteX0" fmla="*/ 0 w 230843"/>
                  <a:gd name="connsiteY0" fmla="*/ 190897 h 190897"/>
                  <a:gd name="connsiteX1" fmla="*/ 102708 w 230843"/>
                  <a:gd name="connsiteY1" fmla="*/ 26 h 190897"/>
                  <a:gd name="connsiteX2" fmla="*/ 230843 w 230843"/>
                  <a:gd name="connsiteY2" fmla="*/ 176835 h 190897"/>
                  <a:gd name="connsiteX0" fmla="*/ 0 w 230843"/>
                  <a:gd name="connsiteY0" fmla="*/ 190896 h 190896"/>
                  <a:gd name="connsiteX1" fmla="*/ 102708 w 230843"/>
                  <a:gd name="connsiteY1" fmla="*/ 25 h 190896"/>
                  <a:gd name="connsiteX2" fmla="*/ 230843 w 230843"/>
                  <a:gd name="connsiteY2" fmla="*/ 176834 h 190896"/>
                  <a:gd name="connsiteX0" fmla="*/ 0 w 102708"/>
                  <a:gd name="connsiteY0" fmla="*/ 190871 h 190871"/>
                  <a:gd name="connsiteX1" fmla="*/ 102708 w 102708"/>
                  <a:gd name="connsiteY1" fmla="*/ 0 h 190871"/>
                  <a:gd name="connsiteX0" fmla="*/ 0 w 117899"/>
                  <a:gd name="connsiteY0" fmla="*/ 152125 h 152125"/>
                  <a:gd name="connsiteX1" fmla="*/ 117899 w 117899"/>
                  <a:gd name="connsiteY1" fmla="*/ 0 h 152125"/>
                  <a:gd name="connsiteX0" fmla="*/ 0 w 117899"/>
                  <a:gd name="connsiteY0" fmla="*/ 155996 h 155996"/>
                  <a:gd name="connsiteX1" fmla="*/ 117899 w 117899"/>
                  <a:gd name="connsiteY1" fmla="*/ 3871 h 155996"/>
                  <a:gd name="connsiteX0" fmla="*/ 0 w 141480"/>
                  <a:gd name="connsiteY0" fmla="*/ 148923 h 148923"/>
                  <a:gd name="connsiteX1" fmla="*/ 141480 w 141480"/>
                  <a:gd name="connsiteY1" fmla="*/ 4277 h 148923"/>
                  <a:gd name="connsiteX0" fmla="*/ 0 w 141480"/>
                  <a:gd name="connsiteY0" fmla="*/ 148861 h 148861"/>
                  <a:gd name="connsiteX1" fmla="*/ 141480 w 141480"/>
                  <a:gd name="connsiteY1" fmla="*/ 4215 h 14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480" h="148861">
                    <a:moveTo>
                      <a:pt x="0" y="148861"/>
                    </a:moveTo>
                    <a:cubicBezTo>
                      <a:pt x="30559" y="29798"/>
                      <a:pt x="30034" y="-14760"/>
                      <a:pt x="141480" y="4215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5" name="TextBox 314"/>
          <p:cNvSpPr txBox="1"/>
          <p:nvPr/>
        </p:nvSpPr>
        <p:spPr>
          <a:xfrm>
            <a:off x="7667603" y="5632627"/>
            <a:ext cx="718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drive signal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509165" y="5009847"/>
            <a:ext cx="746503" cy="713184"/>
            <a:chOff x="7509165" y="5478780"/>
            <a:chExt cx="746503" cy="713184"/>
          </a:xfrm>
        </p:grpSpPr>
        <p:sp>
          <p:nvSpPr>
            <p:cNvPr id="317" name="Freeform 316"/>
            <p:cNvSpPr/>
            <p:nvPr/>
          </p:nvSpPr>
          <p:spPr>
            <a:xfrm flipV="1">
              <a:off x="7509165" y="5478780"/>
              <a:ext cx="511225" cy="713184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  <a:gd name="connsiteX0" fmla="*/ 0 w 510937"/>
                <a:gd name="connsiteY0" fmla="*/ 208849 h 428626"/>
                <a:gd name="connsiteX1" fmla="*/ 172799 w 510937"/>
                <a:gd name="connsiteY1" fmla="*/ 6443 h 428626"/>
                <a:gd name="connsiteX2" fmla="*/ 401399 w 510937"/>
                <a:gd name="connsiteY2" fmla="*/ 423162 h 428626"/>
                <a:gd name="connsiteX3" fmla="*/ 510937 w 510937"/>
                <a:gd name="connsiteY3" fmla="*/ 206468 h 428626"/>
                <a:gd name="connsiteX0" fmla="*/ 0 w 510937"/>
                <a:gd name="connsiteY0" fmla="*/ 206077 h 425854"/>
                <a:gd name="connsiteX1" fmla="*/ 172799 w 510937"/>
                <a:gd name="connsiteY1" fmla="*/ 3671 h 425854"/>
                <a:gd name="connsiteX2" fmla="*/ 401399 w 510937"/>
                <a:gd name="connsiteY2" fmla="*/ 420390 h 425854"/>
                <a:gd name="connsiteX3" fmla="*/ 510937 w 510937"/>
                <a:gd name="connsiteY3" fmla="*/ 203696 h 425854"/>
                <a:gd name="connsiteX0" fmla="*/ 0 w 501591"/>
                <a:gd name="connsiteY0" fmla="*/ 197276 h 426280"/>
                <a:gd name="connsiteX1" fmla="*/ 163453 w 501591"/>
                <a:gd name="connsiteY1" fmla="*/ 4097 h 426280"/>
                <a:gd name="connsiteX2" fmla="*/ 392053 w 501591"/>
                <a:gd name="connsiteY2" fmla="*/ 420816 h 426280"/>
                <a:gd name="connsiteX3" fmla="*/ 501591 w 501591"/>
                <a:gd name="connsiteY3" fmla="*/ 204122 h 426280"/>
                <a:gd name="connsiteX0" fmla="*/ 0 w 501591"/>
                <a:gd name="connsiteY0" fmla="*/ 197313 h 426317"/>
                <a:gd name="connsiteX1" fmla="*/ 163453 w 501591"/>
                <a:gd name="connsiteY1" fmla="*/ 4134 h 426317"/>
                <a:gd name="connsiteX2" fmla="*/ 392053 w 501591"/>
                <a:gd name="connsiteY2" fmla="*/ 420853 h 426317"/>
                <a:gd name="connsiteX3" fmla="*/ 501591 w 501591"/>
                <a:gd name="connsiteY3" fmla="*/ 204159 h 42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591" h="426317">
                  <a:moveTo>
                    <a:pt x="0" y="197313"/>
                  </a:moveTo>
                  <a:cubicBezTo>
                    <a:pt x="86632" y="193590"/>
                    <a:pt x="98111" y="-33123"/>
                    <a:pt x="163453" y="4134"/>
                  </a:cubicBezTo>
                  <a:cubicBezTo>
                    <a:pt x="228795" y="41391"/>
                    <a:pt x="335697" y="387516"/>
                    <a:pt x="392053" y="420853"/>
                  </a:cubicBezTo>
                  <a:cubicBezTo>
                    <a:pt x="448409" y="454190"/>
                    <a:pt x="475000" y="329174"/>
                    <a:pt x="501591" y="204159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317"/>
            <p:cNvSpPr/>
            <p:nvPr/>
          </p:nvSpPr>
          <p:spPr>
            <a:xfrm flipV="1">
              <a:off x="8020392" y="5846442"/>
              <a:ext cx="235276" cy="10231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  <a:gd name="connsiteX0" fmla="*/ 0 w 347662"/>
                <a:gd name="connsiteY0" fmla="*/ 208849 h 423162"/>
                <a:gd name="connsiteX1" fmla="*/ 119062 w 347662"/>
                <a:gd name="connsiteY1" fmla="*/ 6443 h 423162"/>
                <a:gd name="connsiteX2" fmla="*/ 347662 w 347662"/>
                <a:gd name="connsiteY2" fmla="*/ 423162 h 423162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35516"/>
                <a:gd name="connsiteY0" fmla="*/ 202411 h 206806"/>
                <a:gd name="connsiteX1" fmla="*/ 119062 w 235516"/>
                <a:gd name="connsiteY1" fmla="*/ 5 h 206806"/>
                <a:gd name="connsiteX2" fmla="*/ 235516 w 235516"/>
                <a:gd name="connsiteY2" fmla="*/ 206806 h 206806"/>
                <a:gd name="connsiteX0" fmla="*/ 0 w 263553"/>
                <a:gd name="connsiteY0" fmla="*/ 202408 h 204496"/>
                <a:gd name="connsiteX1" fmla="*/ 119062 w 263553"/>
                <a:gd name="connsiteY1" fmla="*/ 2 h 204496"/>
                <a:gd name="connsiteX2" fmla="*/ 263553 w 263553"/>
                <a:gd name="connsiteY2" fmla="*/ 204495 h 204496"/>
                <a:gd name="connsiteX0" fmla="*/ 0 w 263553"/>
                <a:gd name="connsiteY0" fmla="*/ 202408 h 204495"/>
                <a:gd name="connsiteX1" fmla="*/ 119062 w 263553"/>
                <a:gd name="connsiteY1" fmla="*/ 2 h 204495"/>
                <a:gd name="connsiteX2" fmla="*/ 263553 w 263553"/>
                <a:gd name="connsiteY2" fmla="*/ 204495 h 204495"/>
                <a:gd name="connsiteX0" fmla="*/ 0 w 263553"/>
                <a:gd name="connsiteY0" fmla="*/ 190873 h 192960"/>
                <a:gd name="connsiteX1" fmla="*/ 102708 w 263553"/>
                <a:gd name="connsiteY1" fmla="*/ 2 h 192960"/>
                <a:gd name="connsiteX2" fmla="*/ 263553 w 263553"/>
                <a:gd name="connsiteY2" fmla="*/ 192960 h 192960"/>
                <a:gd name="connsiteX0" fmla="*/ 0 w 263553"/>
                <a:gd name="connsiteY0" fmla="*/ 190939 h 193026"/>
                <a:gd name="connsiteX1" fmla="*/ 102708 w 263553"/>
                <a:gd name="connsiteY1" fmla="*/ 68 h 193026"/>
                <a:gd name="connsiteX2" fmla="*/ 263553 w 263553"/>
                <a:gd name="connsiteY2" fmla="*/ 193026 h 193026"/>
                <a:gd name="connsiteX0" fmla="*/ 0 w 263553"/>
                <a:gd name="connsiteY0" fmla="*/ 190882 h 190882"/>
                <a:gd name="connsiteX1" fmla="*/ 102708 w 263553"/>
                <a:gd name="connsiteY1" fmla="*/ 11 h 190882"/>
                <a:gd name="connsiteX2" fmla="*/ 263553 w 263553"/>
                <a:gd name="connsiteY2" fmla="*/ 181434 h 190882"/>
                <a:gd name="connsiteX0" fmla="*/ 0 w 263553"/>
                <a:gd name="connsiteY0" fmla="*/ 190882 h 190882"/>
                <a:gd name="connsiteX1" fmla="*/ 102708 w 263553"/>
                <a:gd name="connsiteY1" fmla="*/ 11 h 190882"/>
                <a:gd name="connsiteX2" fmla="*/ 263553 w 263553"/>
                <a:gd name="connsiteY2" fmla="*/ 181434 h 190882"/>
                <a:gd name="connsiteX0" fmla="*/ 0 w 263553"/>
                <a:gd name="connsiteY0" fmla="*/ 190877 h 190877"/>
                <a:gd name="connsiteX1" fmla="*/ 102708 w 263553"/>
                <a:gd name="connsiteY1" fmla="*/ 6 h 190877"/>
                <a:gd name="connsiteX2" fmla="*/ 263553 w 263553"/>
                <a:gd name="connsiteY2" fmla="*/ 181429 h 190877"/>
                <a:gd name="connsiteX0" fmla="*/ 0 w 263553"/>
                <a:gd name="connsiteY0" fmla="*/ 190877 h 190877"/>
                <a:gd name="connsiteX1" fmla="*/ 102708 w 263553"/>
                <a:gd name="connsiteY1" fmla="*/ 6 h 190877"/>
                <a:gd name="connsiteX2" fmla="*/ 263553 w 263553"/>
                <a:gd name="connsiteY2" fmla="*/ 181429 h 190877"/>
                <a:gd name="connsiteX0" fmla="*/ 0 w 230843"/>
                <a:gd name="connsiteY0" fmla="*/ 190899 h 190899"/>
                <a:gd name="connsiteX1" fmla="*/ 102708 w 230843"/>
                <a:gd name="connsiteY1" fmla="*/ 28 h 190899"/>
                <a:gd name="connsiteX2" fmla="*/ 230843 w 230843"/>
                <a:gd name="connsiteY2" fmla="*/ 176837 h 190899"/>
                <a:gd name="connsiteX0" fmla="*/ 0 w 230843"/>
                <a:gd name="connsiteY0" fmla="*/ 190897 h 190897"/>
                <a:gd name="connsiteX1" fmla="*/ 102708 w 230843"/>
                <a:gd name="connsiteY1" fmla="*/ 26 h 190897"/>
                <a:gd name="connsiteX2" fmla="*/ 230843 w 230843"/>
                <a:gd name="connsiteY2" fmla="*/ 176835 h 190897"/>
                <a:gd name="connsiteX0" fmla="*/ 0 w 230843"/>
                <a:gd name="connsiteY0" fmla="*/ 190896 h 190896"/>
                <a:gd name="connsiteX1" fmla="*/ 102708 w 230843"/>
                <a:gd name="connsiteY1" fmla="*/ 25 h 190896"/>
                <a:gd name="connsiteX2" fmla="*/ 230843 w 230843"/>
                <a:gd name="connsiteY2" fmla="*/ 176834 h 19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843" h="190896">
                  <a:moveTo>
                    <a:pt x="0" y="190896"/>
                  </a:moveTo>
                  <a:cubicBezTo>
                    <a:pt x="30559" y="71833"/>
                    <a:pt x="64234" y="2369"/>
                    <a:pt x="102708" y="25"/>
                  </a:cubicBezTo>
                  <a:cubicBezTo>
                    <a:pt x="141182" y="-2319"/>
                    <a:pt x="181498" y="164258"/>
                    <a:pt x="230843" y="176834"/>
                  </a:cubicBezTo>
                </a:path>
              </a:pathLst>
            </a:cu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9" name="Oval 318"/>
          <p:cNvSpPr/>
          <p:nvPr/>
        </p:nvSpPr>
        <p:spPr>
          <a:xfrm>
            <a:off x="5492625" y="3003363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6248062" y="2875619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6916410" y="2624588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4780732" y="2809819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4112383" y="2548262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3411376" y="2298033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2666825" y="2221416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1976704" y="2340718"/>
            <a:ext cx="506782" cy="15997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9" name="Group 368"/>
          <p:cNvGrpSpPr/>
          <p:nvPr/>
        </p:nvGrpSpPr>
        <p:grpSpPr>
          <a:xfrm>
            <a:off x="516581" y="5163049"/>
            <a:ext cx="501531" cy="416312"/>
            <a:chOff x="516581" y="5163049"/>
            <a:chExt cx="501531" cy="416312"/>
          </a:xfrm>
        </p:grpSpPr>
        <p:grpSp>
          <p:nvGrpSpPr>
            <p:cNvPr id="213" name="Group 212"/>
            <p:cNvGrpSpPr/>
            <p:nvPr/>
          </p:nvGrpSpPr>
          <p:grpSpPr>
            <a:xfrm>
              <a:off x="516581" y="5163049"/>
              <a:ext cx="501531" cy="416312"/>
              <a:chOff x="513575" y="5370650"/>
              <a:chExt cx="501531" cy="416312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>
                <a:off x="6500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5928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7071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643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8214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8786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93579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992941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35007" y="5370650"/>
                <a:ext cx="0" cy="41631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  <a:tailEnd type="none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513575" y="5572633"/>
                <a:ext cx="501531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tailEnd type="none"/>
              </a:ln>
              <a:effectLst/>
            </p:spPr>
          </p:cxnSp>
          <p:sp>
            <p:nvSpPr>
              <p:cNvPr id="224" name="Freeform 223"/>
              <p:cNvSpPr/>
              <p:nvPr/>
            </p:nvSpPr>
            <p:spPr>
              <a:xfrm>
                <a:off x="534094" y="5400809"/>
                <a:ext cx="457200" cy="359290"/>
              </a:xfrm>
              <a:custGeom>
                <a:avLst/>
                <a:gdLst>
                  <a:gd name="connsiteX0" fmla="*/ 0 w 457200"/>
                  <a:gd name="connsiteY0" fmla="*/ 208849 h 428626"/>
                  <a:gd name="connsiteX1" fmla="*/ 119062 w 457200"/>
                  <a:gd name="connsiteY1" fmla="*/ 6443 h 428626"/>
                  <a:gd name="connsiteX2" fmla="*/ 347662 w 457200"/>
                  <a:gd name="connsiteY2" fmla="*/ 423162 h 428626"/>
                  <a:gd name="connsiteX3" fmla="*/ 457200 w 457200"/>
                  <a:gd name="connsiteY3" fmla="*/ 206468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6">
                    <a:moveTo>
                      <a:pt x="0" y="208849"/>
                    </a:moveTo>
                    <a:cubicBezTo>
                      <a:pt x="30559" y="89786"/>
                      <a:pt x="61118" y="-29276"/>
                      <a:pt x="119062" y="6443"/>
                    </a:cubicBezTo>
                    <a:cubicBezTo>
                      <a:pt x="177006" y="42162"/>
                      <a:pt x="291306" y="389825"/>
                      <a:pt x="347662" y="423162"/>
                    </a:cubicBezTo>
                    <a:cubicBezTo>
                      <a:pt x="404018" y="456499"/>
                      <a:pt x="430609" y="331483"/>
                      <a:pt x="457200" y="206468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3" name="Freeform 362"/>
            <p:cNvSpPr/>
            <p:nvPr/>
          </p:nvSpPr>
          <p:spPr>
            <a:xfrm>
              <a:off x="579918" y="5246341"/>
              <a:ext cx="45719" cy="242284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640209" y="5193208"/>
              <a:ext cx="45719" cy="35929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698987" y="5259856"/>
              <a:ext cx="45719" cy="21653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365"/>
            <p:cNvSpPr/>
            <p:nvPr/>
          </p:nvSpPr>
          <p:spPr>
            <a:xfrm flipV="1">
              <a:off x="814226" y="5248644"/>
              <a:ext cx="45719" cy="216539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Freeform 366"/>
            <p:cNvSpPr/>
            <p:nvPr/>
          </p:nvSpPr>
          <p:spPr>
            <a:xfrm flipV="1">
              <a:off x="868559" y="5179693"/>
              <a:ext cx="45719" cy="359290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367"/>
            <p:cNvSpPr/>
            <p:nvPr/>
          </p:nvSpPr>
          <p:spPr>
            <a:xfrm flipV="1">
              <a:off x="930316" y="5219657"/>
              <a:ext cx="46313" cy="289496"/>
            </a:xfrm>
            <a:custGeom>
              <a:avLst/>
              <a:gdLst>
                <a:gd name="connsiteX0" fmla="*/ 0 w 457200"/>
                <a:gd name="connsiteY0" fmla="*/ 208849 h 428626"/>
                <a:gd name="connsiteX1" fmla="*/ 119062 w 457200"/>
                <a:gd name="connsiteY1" fmla="*/ 6443 h 428626"/>
                <a:gd name="connsiteX2" fmla="*/ 347662 w 457200"/>
                <a:gd name="connsiteY2" fmla="*/ 423162 h 428626"/>
                <a:gd name="connsiteX3" fmla="*/ 457200 w 457200"/>
                <a:gd name="connsiteY3" fmla="*/ 206468 h 4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6">
                  <a:moveTo>
                    <a:pt x="0" y="208849"/>
                  </a:moveTo>
                  <a:cubicBezTo>
                    <a:pt x="30559" y="89786"/>
                    <a:pt x="61118" y="-29276"/>
                    <a:pt x="119062" y="6443"/>
                  </a:cubicBezTo>
                  <a:cubicBezTo>
                    <a:pt x="177006" y="42162"/>
                    <a:pt x="291306" y="389825"/>
                    <a:pt x="347662" y="423162"/>
                  </a:cubicBezTo>
                  <a:cubicBezTo>
                    <a:pt x="404018" y="456499"/>
                    <a:pt x="430609" y="331483"/>
                    <a:pt x="457200" y="206468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0" name="Freeform 369"/>
          <p:cNvSpPr/>
          <p:nvPr/>
        </p:nvSpPr>
        <p:spPr>
          <a:xfrm>
            <a:off x="1655773" y="5217589"/>
            <a:ext cx="36190" cy="146230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207535">
                <a:moveTo>
                  <a:pt x="0" y="207535"/>
                </a:moveTo>
                <a:cubicBezTo>
                  <a:pt x="3889" y="-724"/>
                  <a:pt x="58686" y="200"/>
                  <a:pt x="84604" y="2"/>
                </a:cubicBezTo>
                <a:cubicBezTo>
                  <a:pt x="110522" y="-196"/>
                  <a:pt x="156303" y="9672"/>
                  <a:pt x="155509" y="206344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Freeform 372"/>
          <p:cNvSpPr/>
          <p:nvPr/>
        </p:nvSpPr>
        <p:spPr>
          <a:xfrm>
            <a:off x="1770537" y="5249693"/>
            <a:ext cx="36190" cy="11440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162371 h 162371"/>
              <a:gd name="connsiteX1" fmla="*/ 84605 w 155518"/>
              <a:gd name="connsiteY1" fmla="*/ 5531 h 162371"/>
              <a:gd name="connsiteX2" fmla="*/ 155509 w 155518"/>
              <a:gd name="connsiteY2" fmla="*/ 161180 h 16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162371">
                <a:moveTo>
                  <a:pt x="0" y="162371"/>
                </a:moveTo>
                <a:cubicBezTo>
                  <a:pt x="3889" y="-45888"/>
                  <a:pt x="58687" y="5729"/>
                  <a:pt x="84605" y="5531"/>
                </a:cubicBezTo>
                <a:cubicBezTo>
                  <a:pt x="110523" y="5333"/>
                  <a:pt x="156303" y="-35492"/>
                  <a:pt x="155509" y="161180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Freeform 373"/>
          <p:cNvSpPr/>
          <p:nvPr/>
        </p:nvSpPr>
        <p:spPr>
          <a:xfrm>
            <a:off x="1707958" y="5167347"/>
            <a:ext cx="45719" cy="19861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281885 h 281885"/>
              <a:gd name="connsiteX1" fmla="*/ 74373 w 155518"/>
              <a:gd name="connsiteY1" fmla="*/ 0 h 281885"/>
              <a:gd name="connsiteX2" fmla="*/ 155509 w 155518"/>
              <a:gd name="connsiteY2" fmla="*/ 280694 h 281885"/>
              <a:gd name="connsiteX0" fmla="*/ 0 w 155538"/>
              <a:gd name="connsiteY0" fmla="*/ 281885 h 281885"/>
              <a:gd name="connsiteX1" fmla="*/ 74373 w 155538"/>
              <a:gd name="connsiteY1" fmla="*/ 0 h 281885"/>
              <a:gd name="connsiteX2" fmla="*/ 155509 w 155538"/>
              <a:gd name="connsiteY2" fmla="*/ 280694 h 2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38" h="281885">
                <a:moveTo>
                  <a:pt x="0" y="281885"/>
                </a:moveTo>
                <a:cubicBezTo>
                  <a:pt x="3889" y="73626"/>
                  <a:pt x="7957" y="199"/>
                  <a:pt x="74373" y="0"/>
                </a:cubicBezTo>
                <a:cubicBezTo>
                  <a:pt x="140789" y="-199"/>
                  <a:pt x="156303" y="84022"/>
                  <a:pt x="155509" y="280694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Freeform 389"/>
          <p:cNvSpPr/>
          <p:nvPr/>
        </p:nvSpPr>
        <p:spPr>
          <a:xfrm flipV="1">
            <a:off x="1887849" y="5366663"/>
            <a:ext cx="36190" cy="11804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167537 h 167537"/>
              <a:gd name="connsiteX1" fmla="*/ 64137 w 155518"/>
              <a:gd name="connsiteY1" fmla="*/ 3937 h 167537"/>
              <a:gd name="connsiteX2" fmla="*/ 155509 w 155518"/>
              <a:gd name="connsiteY2" fmla="*/ 166346 h 16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167537">
                <a:moveTo>
                  <a:pt x="0" y="167537"/>
                </a:moveTo>
                <a:cubicBezTo>
                  <a:pt x="3889" y="-40722"/>
                  <a:pt x="38219" y="4135"/>
                  <a:pt x="64137" y="3937"/>
                </a:cubicBezTo>
                <a:cubicBezTo>
                  <a:pt x="90055" y="3739"/>
                  <a:pt x="156303" y="-30326"/>
                  <a:pt x="155509" y="166346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Freeform 390"/>
          <p:cNvSpPr/>
          <p:nvPr/>
        </p:nvSpPr>
        <p:spPr>
          <a:xfrm flipV="1">
            <a:off x="2000232" y="5370201"/>
            <a:ext cx="36190" cy="18194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162371 h 162371"/>
              <a:gd name="connsiteX1" fmla="*/ 84605 w 155518"/>
              <a:gd name="connsiteY1" fmla="*/ 5531 h 162371"/>
              <a:gd name="connsiteX2" fmla="*/ 155509 w 155518"/>
              <a:gd name="connsiteY2" fmla="*/ 161180 h 162371"/>
              <a:gd name="connsiteX0" fmla="*/ 0 w 155518"/>
              <a:gd name="connsiteY0" fmla="*/ 258226 h 258226"/>
              <a:gd name="connsiteX1" fmla="*/ 74373 w 155518"/>
              <a:gd name="connsiteY1" fmla="*/ 0 h 258226"/>
              <a:gd name="connsiteX2" fmla="*/ 155509 w 155518"/>
              <a:gd name="connsiteY2" fmla="*/ 257035 h 25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18" h="258226">
                <a:moveTo>
                  <a:pt x="0" y="258226"/>
                </a:moveTo>
                <a:cubicBezTo>
                  <a:pt x="3889" y="49967"/>
                  <a:pt x="48455" y="198"/>
                  <a:pt x="74373" y="0"/>
                </a:cubicBezTo>
                <a:cubicBezTo>
                  <a:pt x="100291" y="-198"/>
                  <a:pt x="156303" y="60363"/>
                  <a:pt x="155509" y="257035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Freeform 391"/>
          <p:cNvSpPr/>
          <p:nvPr/>
        </p:nvSpPr>
        <p:spPr>
          <a:xfrm flipV="1">
            <a:off x="1937653" y="5366432"/>
            <a:ext cx="45719" cy="198617"/>
          </a:xfrm>
          <a:custGeom>
            <a:avLst/>
            <a:gdLst>
              <a:gd name="connsiteX0" fmla="*/ 0 w 457200"/>
              <a:gd name="connsiteY0" fmla="*/ 208849 h 428626"/>
              <a:gd name="connsiteX1" fmla="*/ 119062 w 457200"/>
              <a:gd name="connsiteY1" fmla="*/ 6443 h 428626"/>
              <a:gd name="connsiteX2" fmla="*/ 347662 w 457200"/>
              <a:gd name="connsiteY2" fmla="*/ 423162 h 428626"/>
              <a:gd name="connsiteX3" fmla="*/ 457200 w 457200"/>
              <a:gd name="connsiteY3" fmla="*/ 206468 h 428626"/>
              <a:gd name="connsiteX0" fmla="*/ 0 w 347662"/>
              <a:gd name="connsiteY0" fmla="*/ 208849 h 423162"/>
              <a:gd name="connsiteX1" fmla="*/ 119062 w 347662"/>
              <a:gd name="connsiteY1" fmla="*/ 6443 h 423162"/>
              <a:gd name="connsiteX2" fmla="*/ 347662 w 347662"/>
              <a:gd name="connsiteY2" fmla="*/ 423162 h 423162"/>
              <a:gd name="connsiteX0" fmla="*/ 0 w 218122"/>
              <a:gd name="connsiteY0" fmla="*/ 202434 h 202434"/>
              <a:gd name="connsiteX1" fmla="*/ 119062 w 218122"/>
              <a:gd name="connsiteY1" fmla="*/ 28 h 202434"/>
              <a:gd name="connsiteX2" fmla="*/ 218122 w 218122"/>
              <a:gd name="connsiteY2" fmla="*/ 187940 h 202434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2"/>
              <a:gd name="connsiteY0" fmla="*/ 202442 h 202442"/>
              <a:gd name="connsiteX1" fmla="*/ 119062 w 218122"/>
              <a:gd name="connsiteY1" fmla="*/ 36 h 202442"/>
              <a:gd name="connsiteX2" fmla="*/ 218122 w 218122"/>
              <a:gd name="connsiteY2" fmla="*/ 187948 h 202442"/>
              <a:gd name="connsiteX0" fmla="*/ 0 w 218129"/>
              <a:gd name="connsiteY0" fmla="*/ 202453 h 202453"/>
              <a:gd name="connsiteX1" fmla="*/ 119062 w 218129"/>
              <a:gd name="connsiteY1" fmla="*/ 47 h 202453"/>
              <a:gd name="connsiteX2" fmla="*/ 218122 w 218129"/>
              <a:gd name="connsiteY2" fmla="*/ 187959 h 202453"/>
              <a:gd name="connsiteX0" fmla="*/ 0 w 218134"/>
              <a:gd name="connsiteY0" fmla="*/ 202453 h 202453"/>
              <a:gd name="connsiteX1" fmla="*/ 119062 w 218134"/>
              <a:gd name="connsiteY1" fmla="*/ 47 h 202453"/>
              <a:gd name="connsiteX2" fmla="*/ 218122 w 218134"/>
              <a:gd name="connsiteY2" fmla="*/ 187959 h 202453"/>
              <a:gd name="connsiteX0" fmla="*/ 0 w 199951"/>
              <a:gd name="connsiteY0" fmla="*/ 202409 h 202409"/>
              <a:gd name="connsiteX1" fmla="*/ 119062 w 199951"/>
              <a:gd name="connsiteY1" fmla="*/ 3 h 202409"/>
              <a:gd name="connsiteX2" fmla="*/ 199941 w 199951"/>
              <a:gd name="connsiteY2" fmla="*/ 198654 h 202409"/>
              <a:gd name="connsiteX0" fmla="*/ 0 w 199950"/>
              <a:gd name="connsiteY0" fmla="*/ 202728 h 211790"/>
              <a:gd name="connsiteX1" fmla="*/ 119062 w 199950"/>
              <a:gd name="connsiteY1" fmla="*/ 322 h 211790"/>
              <a:gd name="connsiteX2" fmla="*/ 199941 w 199950"/>
              <a:gd name="connsiteY2" fmla="*/ 211790 h 211790"/>
              <a:gd name="connsiteX0" fmla="*/ 0 w 199950"/>
              <a:gd name="connsiteY0" fmla="*/ 207602 h 211537"/>
              <a:gd name="connsiteX1" fmla="*/ 119062 w 199950"/>
              <a:gd name="connsiteY1" fmla="*/ 69 h 211537"/>
              <a:gd name="connsiteX2" fmla="*/ 199941 w 199950"/>
              <a:gd name="connsiteY2" fmla="*/ 211537 h 211537"/>
              <a:gd name="connsiteX0" fmla="*/ 0 w 196452"/>
              <a:gd name="connsiteY0" fmla="*/ 207550 h 208923"/>
              <a:gd name="connsiteX1" fmla="*/ 119062 w 196452"/>
              <a:gd name="connsiteY1" fmla="*/ 17 h 208923"/>
              <a:gd name="connsiteX2" fmla="*/ 196442 w 196452"/>
              <a:gd name="connsiteY2" fmla="*/ 208922 h 208923"/>
              <a:gd name="connsiteX0" fmla="*/ 0 w 196452"/>
              <a:gd name="connsiteY0" fmla="*/ 207534 h 207534"/>
              <a:gd name="connsiteX1" fmla="*/ 119062 w 196452"/>
              <a:gd name="connsiteY1" fmla="*/ 1 h 207534"/>
              <a:gd name="connsiteX2" fmla="*/ 196442 w 196452"/>
              <a:gd name="connsiteY2" fmla="*/ 206343 h 207534"/>
              <a:gd name="connsiteX0" fmla="*/ 0 w 196449"/>
              <a:gd name="connsiteY0" fmla="*/ 207534 h 207534"/>
              <a:gd name="connsiteX1" fmla="*/ 105068 w 196449"/>
              <a:gd name="connsiteY1" fmla="*/ 1 h 207534"/>
              <a:gd name="connsiteX2" fmla="*/ 196442 w 196449"/>
              <a:gd name="connsiteY2" fmla="*/ 206343 h 207534"/>
              <a:gd name="connsiteX0" fmla="*/ 0 w 196467"/>
              <a:gd name="connsiteY0" fmla="*/ 207534 h 207534"/>
              <a:gd name="connsiteX1" fmla="*/ 105068 w 196467"/>
              <a:gd name="connsiteY1" fmla="*/ 1 h 207534"/>
              <a:gd name="connsiteX2" fmla="*/ 196442 w 196467"/>
              <a:gd name="connsiteY2" fmla="*/ 206343 h 207534"/>
              <a:gd name="connsiteX0" fmla="*/ 0 w 196467"/>
              <a:gd name="connsiteY0" fmla="*/ 207535 h 207535"/>
              <a:gd name="connsiteX1" fmla="*/ 105068 w 196467"/>
              <a:gd name="connsiteY1" fmla="*/ 2 h 207535"/>
              <a:gd name="connsiteX2" fmla="*/ 196442 w 196467"/>
              <a:gd name="connsiteY2" fmla="*/ 206344 h 207535"/>
              <a:gd name="connsiteX0" fmla="*/ 0 w 175982"/>
              <a:gd name="connsiteY0" fmla="*/ 207535 h 207535"/>
              <a:gd name="connsiteX1" fmla="*/ 105068 w 175982"/>
              <a:gd name="connsiteY1" fmla="*/ 2 h 207535"/>
              <a:gd name="connsiteX2" fmla="*/ 175973 w 175982"/>
              <a:gd name="connsiteY2" fmla="*/ 206344 h 207535"/>
              <a:gd name="connsiteX0" fmla="*/ 0 w 155518"/>
              <a:gd name="connsiteY0" fmla="*/ 207535 h 207535"/>
              <a:gd name="connsiteX1" fmla="*/ 84604 w 155518"/>
              <a:gd name="connsiteY1" fmla="*/ 2 h 207535"/>
              <a:gd name="connsiteX2" fmla="*/ 155509 w 155518"/>
              <a:gd name="connsiteY2" fmla="*/ 206344 h 207535"/>
              <a:gd name="connsiteX0" fmla="*/ 0 w 155518"/>
              <a:gd name="connsiteY0" fmla="*/ 281885 h 281885"/>
              <a:gd name="connsiteX1" fmla="*/ 74373 w 155518"/>
              <a:gd name="connsiteY1" fmla="*/ 0 h 281885"/>
              <a:gd name="connsiteX2" fmla="*/ 155509 w 155518"/>
              <a:gd name="connsiteY2" fmla="*/ 280694 h 281885"/>
              <a:gd name="connsiteX0" fmla="*/ 0 w 155538"/>
              <a:gd name="connsiteY0" fmla="*/ 281885 h 281885"/>
              <a:gd name="connsiteX1" fmla="*/ 74373 w 155538"/>
              <a:gd name="connsiteY1" fmla="*/ 0 h 281885"/>
              <a:gd name="connsiteX2" fmla="*/ 155509 w 155538"/>
              <a:gd name="connsiteY2" fmla="*/ 280694 h 2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38" h="281885">
                <a:moveTo>
                  <a:pt x="0" y="281885"/>
                </a:moveTo>
                <a:cubicBezTo>
                  <a:pt x="3889" y="73626"/>
                  <a:pt x="7957" y="199"/>
                  <a:pt x="74373" y="0"/>
                </a:cubicBezTo>
                <a:cubicBezTo>
                  <a:pt x="140789" y="-199"/>
                  <a:pt x="156303" y="84022"/>
                  <a:pt x="155509" y="280694"/>
                </a:cubicBezTo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6" name="Straight Connector 395"/>
          <p:cNvCxnSpPr/>
          <p:nvPr/>
        </p:nvCxnSpPr>
        <p:spPr>
          <a:xfrm>
            <a:off x="5561633" y="4087848"/>
            <a:ext cx="198014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98" name="Straight Connector 397"/>
          <p:cNvCxnSpPr/>
          <p:nvPr/>
        </p:nvCxnSpPr>
        <p:spPr>
          <a:xfrm>
            <a:off x="5561633" y="4450122"/>
            <a:ext cx="198014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406" name="TextBox 405"/>
          <p:cNvSpPr txBox="1"/>
          <p:nvPr/>
        </p:nvSpPr>
        <p:spPr>
          <a:xfrm>
            <a:off x="5341838" y="3904975"/>
            <a:ext cx="386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BBQ</a:t>
            </a:r>
            <a:endParaRPr lang="en-GB" sz="900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" name="Straight Connector 623"/>
          <p:cNvCxnSpPr>
            <a:stCxn id="519" idx="3"/>
          </p:cNvCxnSpPr>
          <p:nvPr/>
        </p:nvCxnSpPr>
        <p:spPr>
          <a:xfrm flipV="1">
            <a:off x="4640429" y="658288"/>
            <a:ext cx="2447293" cy="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6" name="Straight Connector 635"/>
          <p:cNvCxnSpPr>
            <a:stCxn id="426" idx="3"/>
          </p:cNvCxnSpPr>
          <p:nvPr/>
        </p:nvCxnSpPr>
        <p:spPr>
          <a:xfrm flipV="1">
            <a:off x="4640429" y="3242846"/>
            <a:ext cx="2447293" cy="42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2" name="Straight Connector 631"/>
          <p:cNvCxnSpPr>
            <a:stCxn id="473" idx="3"/>
          </p:cNvCxnSpPr>
          <p:nvPr/>
        </p:nvCxnSpPr>
        <p:spPr>
          <a:xfrm>
            <a:off x="4640429" y="2377176"/>
            <a:ext cx="2447293" cy="6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8" name="Straight Connector 627"/>
          <p:cNvCxnSpPr>
            <a:stCxn id="496" idx="3"/>
          </p:cNvCxnSpPr>
          <p:nvPr/>
        </p:nvCxnSpPr>
        <p:spPr>
          <a:xfrm flipV="1">
            <a:off x="4640429" y="1508691"/>
            <a:ext cx="2447293" cy="16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2" name="Straight Connector 601"/>
          <p:cNvCxnSpPr>
            <a:stCxn id="518" idx="3"/>
          </p:cNvCxnSpPr>
          <p:nvPr/>
        </p:nvCxnSpPr>
        <p:spPr>
          <a:xfrm>
            <a:off x="4635857" y="288922"/>
            <a:ext cx="1111727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2" name="Straight Connector 611"/>
          <p:cNvCxnSpPr>
            <a:stCxn id="495" idx="3"/>
          </p:cNvCxnSpPr>
          <p:nvPr/>
        </p:nvCxnSpPr>
        <p:spPr>
          <a:xfrm flipV="1">
            <a:off x="4635857" y="1139261"/>
            <a:ext cx="1111727" cy="22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6" name="Straight Connector 615"/>
          <p:cNvCxnSpPr>
            <a:stCxn id="472" idx="3"/>
          </p:cNvCxnSpPr>
          <p:nvPr/>
        </p:nvCxnSpPr>
        <p:spPr>
          <a:xfrm flipV="1">
            <a:off x="4635857" y="2007806"/>
            <a:ext cx="1111727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0" name="Straight Connector 619"/>
          <p:cNvCxnSpPr>
            <a:stCxn id="425" idx="3"/>
          </p:cNvCxnSpPr>
          <p:nvPr/>
        </p:nvCxnSpPr>
        <p:spPr>
          <a:xfrm flipV="1">
            <a:off x="4635857" y="2872475"/>
            <a:ext cx="1111727" cy="142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/>
          <p:nvPr/>
        </p:nvCxnSpPr>
        <p:spPr>
          <a:xfrm>
            <a:off x="328117" y="5789831"/>
            <a:ext cx="4122189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none"/>
          </a:ln>
          <a:effectLst/>
        </p:spPr>
      </p:cxnSp>
      <p:cxnSp>
        <p:nvCxnSpPr>
          <p:cNvPr id="304" name="Straight Connector 303"/>
          <p:cNvCxnSpPr/>
          <p:nvPr/>
        </p:nvCxnSpPr>
        <p:spPr>
          <a:xfrm>
            <a:off x="4506260" y="5789831"/>
            <a:ext cx="4572426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4377" y="5541845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PU1</a:t>
            </a:r>
          </a:p>
        </p:txBody>
      </p:sp>
      <p:cxnSp>
        <p:nvCxnSpPr>
          <p:cNvPr id="9" name="Straight Connector 8"/>
          <p:cNvCxnSpPr>
            <a:stCxn id="8" idx="0"/>
            <a:endCxn id="48" idx="2"/>
          </p:cNvCxnSpPr>
          <p:nvPr/>
        </p:nvCxnSpPr>
        <p:spPr>
          <a:xfrm flipV="1">
            <a:off x="1440162" y="5361878"/>
            <a:ext cx="0" cy="17996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28117" y="5575095"/>
            <a:ext cx="593431" cy="2616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</a:p>
        </p:txBody>
      </p:sp>
      <p:cxnSp>
        <p:nvCxnSpPr>
          <p:cNvPr id="43" name="Curved Connector 42"/>
          <p:cNvCxnSpPr/>
          <p:nvPr/>
        </p:nvCxnSpPr>
        <p:spPr>
          <a:xfrm rot="5400000" flipH="1" flipV="1">
            <a:off x="4298520" y="5733877"/>
            <a:ext cx="285986" cy="111908"/>
          </a:xfrm>
          <a:prstGeom prst="curvedConnector3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4" name="Curved Connector 43"/>
          <p:cNvCxnSpPr/>
          <p:nvPr/>
        </p:nvCxnSpPr>
        <p:spPr>
          <a:xfrm rot="5400000" flipH="1" flipV="1">
            <a:off x="4363267" y="5733877"/>
            <a:ext cx="285986" cy="111908"/>
          </a:xfrm>
          <a:prstGeom prst="curvedConnector3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1174377" y="4865906"/>
            <a:ext cx="531570" cy="49597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  <a:endParaRPr lang="en-GB" sz="105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>
            <a:stCxn id="100" idx="0"/>
          </p:cNvCxnSpPr>
          <p:nvPr/>
        </p:nvCxnSpPr>
        <p:spPr>
          <a:xfrm flipV="1">
            <a:off x="2395351" y="5361879"/>
            <a:ext cx="1" cy="17996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63" name="Straight Connector 62"/>
          <p:cNvCxnSpPr>
            <a:stCxn id="48" idx="0"/>
            <a:endCxn id="121" idx="2"/>
          </p:cNvCxnSpPr>
          <p:nvPr/>
        </p:nvCxnSpPr>
        <p:spPr>
          <a:xfrm flipV="1">
            <a:off x="1440162" y="4099823"/>
            <a:ext cx="0" cy="766083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>
          <a:xfrm flipV="1">
            <a:off x="1440161" y="4340843"/>
            <a:ext cx="312618" cy="3126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2129566" y="5541845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PU2</a:t>
            </a:r>
          </a:p>
        </p:txBody>
      </p:sp>
      <p:cxnSp>
        <p:nvCxnSpPr>
          <p:cNvPr id="109" name="Straight Connector 108"/>
          <p:cNvCxnSpPr>
            <a:endCxn id="122" idx="2"/>
          </p:cNvCxnSpPr>
          <p:nvPr/>
        </p:nvCxnSpPr>
        <p:spPr>
          <a:xfrm flipV="1">
            <a:off x="2395351" y="4099823"/>
            <a:ext cx="755" cy="928008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>
          <a:xfrm flipV="1">
            <a:off x="2395350" y="4340843"/>
            <a:ext cx="312618" cy="3126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2130321" y="4865906"/>
            <a:ext cx="531570" cy="49597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</a:p>
          <a:p>
            <a:pPr algn="ctr"/>
            <a:r>
              <a:rPr lang="en-GB" sz="105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  <a:endParaRPr lang="en-GB" sz="105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174377" y="3603851"/>
            <a:ext cx="531570" cy="49597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50" b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en-GB" sz="1050" b="0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0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  <a:endParaRPr lang="en-GB" sz="105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130321" y="3603851"/>
            <a:ext cx="531570" cy="495972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50" b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lang="en-GB" sz="1050" b="0" i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05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</a:t>
            </a:r>
            <a:endParaRPr lang="en-GB" sz="105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1440162" y="3406865"/>
            <a:ext cx="0" cy="17996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124" name="Straight Connector 123"/>
          <p:cNvCxnSpPr>
            <a:stCxn id="122" idx="0"/>
          </p:cNvCxnSpPr>
          <p:nvPr/>
        </p:nvCxnSpPr>
        <p:spPr>
          <a:xfrm flipH="1" flipV="1">
            <a:off x="2395352" y="3406866"/>
            <a:ext cx="754" cy="19698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grpSp>
        <p:nvGrpSpPr>
          <p:cNvPr id="236" name="Group 235"/>
          <p:cNvGrpSpPr/>
          <p:nvPr/>
        </p:nvGrpSpPr>
        <p:grpSpPr>
          <a:xfrm>
            <a:off x="6236761" y="2710800"/>
            <a:ext cx="324760" cy="324760"/>
            <a:chOff x="3710635" y="2511227"/>
            <a:chExt cx="594574" cy="594574"/>
          </a:xfrm>
          <a:solidFill>
            <a:srgbClr val="92D050"/>
          </a:solidFill>
        </p:grpSpPr>
        <p:sp>
          <p:nvSpPr>
            <p:cNvPr id="228" name="Oval 227"/>
            <p:cNvSpPr/>
            <p:nvPr/>
          </p:nvSpPr>
          <p:spPr>
            <a:xfrm>
              <a:off x="3710635" y="2511227"/>
              <a:ext cx="594574" cy="594574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3845542" y="2646134"/>
              <a:ext cx="324760" cy="324760"/>
              <a:chOff x="3710635" y="2511227"/>
              <a:chExt cx="594574" cy="594574"/>
            </a:xfrm>
            <a:grpFill/>
          </p:grpSpPr>
          <p:cxnSp>
            <p:nvCxnSpPr>
              <p:cNvPr id="232" name="Straight Connector 231"/>
              <p:cNvCxnSpPr>
                <a:stCxn id="228" idx="0"/>
                <a:endCxn id="228" idx="4"/>
              </p:cNvCxnSpPr>
              <p:nvPr/>
            </p:nvCxnSpPr>
            <p:spPr>
              <a:xfrm>
                <a:off x="4007922" y="2511227"/>
                <a:ext cx="0" cy="594574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>
                <a:stCxn id="228" idx="2"/>
                <a:endCxn id="228" idx="6"/>
              </p:cNvCxnSpPr>
              <p:nvPr/>
            </p:nvCxnSpPr>
            <p:spPr>
              <a:xfrm>
                <a:off x="3710635" y="2808514"/>
                <a:ext cx="594574" cy="0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37" name="Straight Connector 236"/>
          <p:cNvCxnSpPr/>
          <p:nvPr/>
        </p:nvCxnSpPr>
        <p:spPr>
          <a:xfrm>
            <a:off x="6027942" y="1139483"/>
            <a:ext cx="305874" cy="1581036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47" name="Straight Connector 246"/>
          <p:cNvCxnSpPr>
            <a:endCxn id="228" idx="1"/>
          </p:cNvCxnSpPr>
          <p:nvPr/>
        </p:nvCxnSpPr>
        <p:spPr>
          <a:xfrm>
            <a:off x="6027942" y="2007585"/>
            <a:ext cx="256379" cy="75077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69" name="Straight Connector 268"/>
          <p:cNvCxnSpPr>
            <a:stCxn id="228" idx="4"/>
          </p:cNvCxnSpPr>
          <p:nvPr/>
        </p:nvCxnSpPr>
        <p:spPr>
          <a:xfrm>
            <a:off x="6399141" y="3035560"/>
            <a:ext cx="964" cy="62857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00" name="Straight Connector 299"/>
          <p:cNvCxnSpPr>
            <a:stCxn id="562" idx="4"/>
          </p:cNvCxnSpPr>
          <p:nvPr/>
        </p:nvCxnSpPr>
        <p:spPr>
          <a:xfrm>
            <a:off x="8027417" y="3157566"/>
            <a:ext cx="4897" cy="50657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333" name="Rectangle 332"/>
          <p:cNvSpPr/>
          <p:nvPr/>
        </p:nvSpPr>
        <p:spPr>
          <a:xfrm>
            <a:off x="56239" y="4776389"/>
            <a:ext cx="2786433" cy="693336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81" y="4778347"/>
            <a:ext cx="1197546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PU processing</a:t>
            </a:r>
          </a:p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 ~100MHz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56238" y="3537705"/>
            <a:ext cx="2786433" cy="6933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0" y="3525830"/>
            <a:ext cx="1197545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Stripline</a:t>
            </a: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pickup</a:t>
            </a:r>
          </a:p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5491547" y="69177"/>
            <a:ext cx="3433335" cy="339485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8136834" y="113818"/>
            <a:ext cx="738643" cy="6838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Damper Signal Selector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6" name="Straight Connector 455"/>
          <p:cNvCxnSpPr/>
          <p:nvPr/>
        </p:nvCxnSpPr>
        <p:spPr>
          <a:xfrm>
            <a:off x="2494549" y="3243263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54" name="Straight Connector 453"/>
          <p:cNvCxnSpPr>
            <a:endCxn id="422" idx="1"/>
          </p:cNvCxnSpPr>
          <p:nvPr/>
        </p:nvCxnSpPr>
        <p:spPr>
          <a:xfrm>
            <a:off x="2494549" y="2873675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3167272" y="2703534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423" name="Rectangle 422"/>
          <p:cNvSpPr/>
          <p:nvPr/>
        </p:nvSpPr>
        <p:spPr>
          <a:xfrm>
            <a:off x="3167272" y="3077138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425" name="Rectangle 424"/>
          <p:cNvSpPr/>
          <p:nvPr/>
        </p:nvSpPr>
        <p:spPr>
          <a:xfrm>
            <a:off x="4127973" y="2703754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426" name="Rectangle 425"/>
          <p:cNvSpPr/>
          <p:nvPr/>
        </p:nvSpPr>
        <p:spPr>
          <a:xfrm>
            <a:off x="4132545" y="3073123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427" name="Straight Connector 426"/>
          <p:cNvCxnSpPr/>
          <p:nvPr/>
        </p:nvCxnSpPr>
        <p:spPr>
          <a:xfrm flipV="1">
            <a:off x="3665476" y="278473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8" name="Straight Connector 427"/>
          <p:cNvCxnSpPr/>
          <p:nvPr/>
        </p:nvCxnSpPr>
        <p:spPr>
          <a:xfrm flipV="1">
            <a:off x="3665476" y="329582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9" name="Straight Connector 428"/>
          <p:cNvCxnSpPr/>
          <p:nvPr/>
        </p:nvCxnSpPr>
        <p:spPr>
          <a:xfrm>
            <a:off x="3889448" y="3181399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0" name="Straight Connector 429"/>
          <p:cNvCxnSpPr/>
          <p:nvPr/>
        </p:nvCxnSpPr>
        <p:spPr>
          <a:xfrm>
            <a:off x="3800383" y="2917765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1" name="Straight Connector 430"/>
          <p:cNvCxnSpPr/>
          <p:nvPr/>
        </p:nvCxnSpPr>
        <p:spPr>
          <a:xfrm flipV="1">
            <a:off x="3889448" y="2784739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432" name="Straight Connector 431"/>
          <p:cNvCxnSpPr/>
          <p:nvPr/>
        </p:nvCxnSpPr>
        <p:spPr>
          <a:xfrm flipH="1" flipV="1">
            <a:off x="3796630" y="2919267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436" name="Rectangle 435"/>
          <p:cNvSpPr/>
          <p:nvPr/>
        </p:nvSpPr>
        <p:spPr>
          <a:xfrm>
            <a:off x="56238" y="2644418"/>
            <a:ext cx="5382537" cy="831167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Pentagon 438"/>
          <p:cNvSpPr/>
          <p:nvPr/>
        </p:nvSpPr>
        <p:spPr>
          <a:xfrm flipH="1">
            <a:off x="2561272" y="2759083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362076" y="2703548"/>
            <a:ext cx="1132474" cy="71387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Baseband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  <a:p>
            <a:pPr lvl="0" algn="ctr"/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(40 MHz)</a:t>
            </a:r>
          </a:p>
        </p:txBody>
      </p:sp>
      <p:sp>
        <p:nvSpPr>
          <p:cNvPr id="448" name="Pentagon 447"/>
          <p:cNvSpPr/>
          <p:nvPr/>
        </p:nvSpPr>
        <p:spPr>
          <a:xfrm flipH="1">
            <a:off x="2561272" y="3132687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Pentagon 450"/>
          <p:cNvSpPr/>
          <p:nvPr/>
        </p:nvSpPr>
        <p:spPr>
          <a:xfrm>
            <a:off x="4728407" y="2759083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2" name="Pentagon 451"/>
          <p:cNvSpPr/>
          <p:nvPr/>
        </p:nvSpPr>
        <p:spPr>
          <a:xfrm>
            <a:off x="4728407" y="3132687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8" name="Straight Connector 467"/>
          <p:cNvCxnSpPr/>
          <p:nvPr/>
        </p:nvCxnSpPr>
        <p:spPr>
          <a:xfrm>
            <a:off x="2494549" y="2377173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>
            <a:endCxn id="470" idx="1"/>
          </p:cNvCxnSpPr>
          <p:nvPr/>
        </p:nvCxnSpPr>
        <p:spPr>
          <a:xfrm>
            <a:off x="2494549" y="2007585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70" name="Rectangle 469"/>
          <p:cNvSpPr/>
          <p:nvPr/>
        </p:nvSpPr>
        <p:spPr>
          <a:xfrm>
            <a:off x="3167272" y="1837444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167272" y="2211048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472" name="Rectangle 471"/>
          <p:cNvSpPr/>
          <p:nvPr/>
        </p:nvSpPr>
        <p:spPr>
          <a:xfrm>
            <a:off x="4127973" y="1837664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4132545" y="2207033"/>
            <a:ext cx="507884" cy="34028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474" name="Straight Connector 473"/>
          <p:cNvCxnSpPr/>
          <p:nvPr/>
        </p:nvCxnSpPr>
        <p:spPr>
          <a:xfrm flipV="1">
            <a:off x="3665476" y="191864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5" name="Straight Connector 474"/>
          <p:cNvCxnSpPr/>
          <p:nvPr/>
        </p:nvCxnSpPr>
        <p:spPr>
          <a:xfrm flipV="1">
            <a:off x="3665476" y="2429739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6" name="Straight Connector 475"/>
          <p:cNvCxnSpPr/>
          <p:nvPr/>
        </p:nvCxnSpPr>
        <p:spPr>
          <a:xfrm>
            <a:off x="3889448" y="2315309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7" name="Straight Connector 476"/>
          <p:cNvCxnSpPr/>
          <p:nvPr/>
        </p:nvCxnSpPr>
        <p:spPr>
          <a:xfrm>
            <a:off x="3800383" y="2051675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8" name="Straight Connector 477"/>
          <p:cNvCxnSpPr/>
          <p:nvPr/>
        </p:nvCxnSpPr>
        <p:spPr>
          <a:xfrm flipV="1">
            <a:off x="3889448" y="1918649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479" name="Straight Connector 478"/>
          <p:cNvCxnSpPr/>
          <p:nvPr/>
        </p:nvCxnSpPr>
        <p:spPr>
          <a:xfrm flipH="1" flipV="1">
            <a:off x="3796630" y="2053177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480" name="Rectangle 479"/>
          <p:cNvSpPr/>
          <p:nvPr/>
        </p:nvSpPr>
        <p:spPr>
          <a:xfrm>
            <a:off x="56240" y="1782133"/>
            <a:ext cx="5382536" cy="82736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Pentagon 482"/>
          <p:cNvSpPr/>
          <p:nvPr/>
        </p:nvSpPr>
        <p:spPr>
          <a:xfrm flipH="1">
            <a:off x="2561272" y="1892993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1362076" y="1837458"/>
            <a:ext cx="1132473" cy="7138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MHz</a:t>
            </a:r>
            <a:r>
              <a:rPr lang="en-GB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FSK</a:t>
            </a:r>
          </a:p>
        </p:txBody>
      </p:sp>
      <p:sp>
        <p:nvSpPr>
          <p:cNvPr id="485" name="Pentagon 484"/>
          <p:cNvSpPr/>
          <p:nvPr/>
        </p:nvSpPr>
        <p:spPr>
          <a:xfrm flipH="1">
            <a:off x="2561272" y="2266597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6" name="Pentagon 485"/>
          <p:cNvSpPr/>
          <p:nvPr/>
        </p:nvSpPr>
        <p:spPr>
          <a:xfrm>
            <a:off x="4728407" y="1892993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7" name="Pentagon 486"/>
          <p:cNvSpPr/>
          <p:nvPr/>
        </p:nvSpPr>
        <p:spPr>
          <a:xfrm>
            <a:off x="4728407" y="2266597"/>
            <a:ext cx="518548" cy="229185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1" name="Straight Connector 490"/>
          <p:cNvCxnSpPr/>
          <p:nvPr/>
        </p:nvCxnSpPr>
        <p:spPr>
          <a:xfrm>
            <a:off x="2494549" y="1508849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92" name="Straight Connector 491"/>
          <p:cNvCxnSpPr>
            <a:endCxn id="493" idx="1"/>
          </p:cNvCxnSpPr>
          <p:nvPr/>
        </p:nvCxnSpPr>
        <p:spPr>
          <a:xfrm>
            <a:off x="2494549" y="1139261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93" name="Rectangle 492"/>
          <p:cNvSpPr/>
          <p:nvPr/>
        </p:nvSpPr>
        <p:spPr>
          <a:xfrm>
            <a:off x="3167272" y="969120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494" name="Rectangle 493"/>
          <p:cNvSpPr/>
          <p:nvPr/>
        </p:nvSpPr>
        <p:spPr>
          <a:xfrm>
            <a:off x="3167272" y="1342724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495" name="Rectangle 494"/>
          <p:cNvSpPr/>
          <p:nvPr/>
        </p:nvSpPr>
        <p:spPr>
          <a:xfrm>
            <a:off x="4127973" y="969340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496" name="Rectangle 495"/>
          <p:cNvSpPr/>
          <p:nvPr/>
        </p:nvSpPr>
        <p:spPr>
          <a:xfrm>
            <a:off x="4132545" y="1338709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497" name="Straight Connector 496"/>
          <p:cNvCxnSpPr/>
          <p:nvPr/>
        </p:nvCxnSpPr>
        <p:spPr>
          <a:xfrm flipV="1">
            <a:off x="3665476" y="1050325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8" name="Straight Connector 497"/>
          <p:cNvCxnSpPr/>
          <p:nvPr/>
        </p:nvCxnSpPr>
        <p:spPr>
          <a:xfrm flipV="1">
            <a:off x="3665476" y="1561415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9" name="Straight Connector 498"/>
          <p:cNvCxnSpPr/>
          <p:nvPr/>
        </p:nvCxnSpPr>
        <p:spPr>
          <a:xfrm>
            <a:off x="3889448" y="1446985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00" name="Straight Connector 499"/>
          <p:cNvCxnSpPr/>
          <p:nvPr/>
        </p:nvCxnSpPr>
        <p:spPr>
          <a:xfrm>
            <a:off x="3800383" y="1183351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01" name="Straight Connector 500"/>
          <p:cNvCxnSpPr/>
          <p:nvPr/>
        </p:nvCxnSpPr>
        <p:spPr>
          <a:xfrm flipV="1">
            <a:off x="3889448" y="1050325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502" name="Straight Connector 501"/>
          <p:cNvCxnSpPr/>
          <p:nvPr/>
        </p:nvCxnSpPr>
        <p:spPr>
          <a:xfrm flipH="1" flipV="1">
            <a:off x="3796630" y="1184853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503" name="Rectangle 502"/>
          <p:cNvSpPr/>
          <p:nvPr/>
        </p:nvSpPr>
        <p:spPr>
          <a:xfrm>
            <a:off x="56240" y="919737"/>
            <a:ext cx="5382536" cy="82143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Pentagon 505"/>
          <p:cNvSpPr/>
          <p:nvPr/>
        </p:nvSpPr>
        <p:spPr>
          <a:xfrm flipH="1">
            <a:off x="2561272" y="1024669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1362076" y="969134"/>
            <a:ext cx="1132473" cy="71387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Baseband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</p:txBody>
      </p:sp>
      <p:sp>
        <p:nvSpPr>
          <p:cNvPr id="508" name="Pentagon 507"/>
          <p:cNvSpPr/>
          <p:nvPr/>
        </p:nvSpPr>
        <p:spPr>
          <a:xfrm flipH="1">
            <a:off x="2561272" y="1398273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Pentagon 508"/>
          <p:cNvSpPr/>
          <p:nvPr/>
        </p:nvSpPr>
        <p:spPr>
          <a:xfrm>
            <a:off x="4728407" y="1024669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0" name="Pentagon 509"/>
          <p:cNvSpPr/>
          <p:nvPr/>
        </p:nvSpPr>
        <p:spPr>
          <a:xfrm>
            <a:off x="4728407" y="1398273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4" name="Straight Connector 513"/>
          <p:cNvCxnSpPr/>
          <p:nvPr/>
        </p:nvCxnSpPr>
        <p:spPr>
          <a:xfrm>
            <a:off x="2494549" y="658288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15" name="Straight Connector 514"/>
          <p:cNvCxnSpPr>
            <a:endCxn id="516" idx="1"/>
          </p:cNvCxnSpPr>
          <p:nvPr/>
        </p:nvCxnSpPr>
        <p:spPr>
          <a:xfrm>
            <a:off x="2494549" y="288700"/>
            <a:ext cx="672723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6" name="Rectangle 515"/>
          <p:cNvSpPr/>
          <p:nvPr/>
        </p:nvSpPr>
        <p:spPr>
          <a:xfrm>
            <a:off x="3167272" y="118559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BeamPos1</a:t>
            </a:r>
          </a:p>
        </p:txBody>
      </p:sp>
      <p:sp>
        <p:nvSpPr>
          <p:cNvPr id="517" name="Rectangle 516"/>
          <p:cNvSpPr/>
          <p:nvPr/>
        </p:nvSpPr>
        <p:spPr>
          <a:xfrm>
            <a:off x="3167272" y="492163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BeamPos2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4127973" y="118779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DSPU1</a:t>
            </a:r>
          </a:p>
        </p:txBody>
      </p:sp>
      <p:sp>
        <p:nvSpPr>
          <p:cNvPr id="519" name="Rectangle 518"/>
          <p:cNvSpPr/>
          <p:nvPr/>
        </p:nvSpPr>
        <p:spPr>
          <a:xfrm>
            <a:off x="4132545" y="488148"/>
            <a:ext cx="507884" cy="34028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DSPU2</a:t>
            </a:r>
          </a:p>
        </p:txBody>
      </p:sp>
      <p:cxnSp>
        <p:nvCxnSpPr>
          <p:cNvPr id="520" name="Straight Connector 519"/>
          <p:cNvCxnSpPr/>
          <p:nvPr/>
        </p:nvCxnSpPr>
        <p:spPr>
          <a:xfrm flipV="1">
            <a:off x="3665476" y="199764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1" name="Straight Connector 520"/>
          <p:cNvCxnSpPr/>
          <p:nvPr/>
        </p:nvCxnSpPr>
        <p:spPr>
          <a:xfrm flipV="1">
            <a:off x="3665476" y="710854"/>
            <a:ext cx="447945" cy="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2" name="Straight Connector 521"/>
          <p:cNvCxnSpPr/>
          <p:nvPr/>
        </p:nvCxnSpPr>
        <p:spPr>
          <a:xfrm>
            <a:off x="3889448" y="596424"/>
            <a:ext cx="223973" cy="1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3" name="Straight Connector 522"/>
          <p:cNvCxnSpPr/>
          <p:nvPr/>
        </p:nvCxnSpPr>
        <p:spPr>
          <a:xfrm>
            <a:off x="3800383" y="332790"/>
            <a:ext cx="31303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4" name="Straight Connector 523"/>
          <p:cNvCxnSpPr/>
          <p:nvPr/>
        </p:nvCxnSpPr>
        <p:spPr>
          <a:xfrm flipV="1">
            <a:off x="3889448" y="199764"/>
            <a:ext cx="0" cy="391637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oval" w="sm" len="sm"/>
          </a:ln>
          <a:effectLst/>
        </p:spPr>
      </p:cxnSp>
      <p:cxnSp>
        <p:nvCxnSpPr>
          <p:cNvPr id="525" name="Straight Connector 524"/>
          <p:cNvCxnSpPr/>
          <p:nvPr/>
        </p:nvCxnSpPr>
        <p:spPr>
          <a:xfrm flipH="1" flipV="1">
            <a:off x="3796630" y="334292"/>
            <a:ext cx="3753" cy="380978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oval" w="sm" len="sm"/>
            <a:tailEnd type="none" w="med" len="med"/>
          </a:ln>
          <a:effectLst/>
        </p:spPr>
      </p:cxnSp>
      <p:sp>
        <p:nvSpPr>
          <p:cNvPr id="526" name="Rectangle 525"/>
          <p:cNvSpPr/>
          <p:nvPr/>
        </p:nvSpPr>
        <p:spPr>
          <a:xfrm>
            <a:off x="56240" y="69176"/>
            <a:ext cx="5382536" cy="82143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7" name="Pentagon 526"/>
          <p:cNvSpPr/>
          <p:nvPr/>
        </p:nvSpPr>
        <p:spPr>
          <a:xfrm flipH="1">
            <a:off x="2561272" y="174108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1362076" y="118573"/>
            <a:ext cx="1132473" cy="71387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Frontend</a:t>
            </a:r>
          </a:p>
          <a:p>
            <a:pPr lvl="0" algn="ctr"/>
            <a:r>
              <a:rPr lang="en-GB" sz="11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MHz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9" name="Pentagon 528"/>
          <p:cNvSpPr/>
          <p:nvPr/>
        </p:nvSpPr>
        <p:spPr>
          <a:xfrm flipH="1">
            <a:off x="2561272" y="547712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0" name="Pentagon 529"/>
          <p:cNvSpPr/>
          <p:nvPr/>
        </p:nvSpPr>
        <p:spPr>
          <a:xfrm>
            <a:off x="4728407" y="174108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DAC1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1" name="Pentagon 530"/>
          <p:cNvSpPr/>
          <p:nvPr/>
        </p:nvSpPr>
        <p:spPr>
          <a:xfrm>
            <a:off x="4728407" y="547712"/>
            <a:ext cx="518548" cy="22918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rtlCol="0" anchor="ctr"/>
          <a:lstStyle/>
          <a:p>
            <a:pPr algn="ctr"/>
            <a:r>
              <a:rPr lang="en-GB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DAC2</a:t>
            </a:r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5" name="Straight Connector 554"/>
          <p:cNvCxnSpPr>
            <a:endCxn id="228" idx="0"/>
          </p:cNvCxnSpPr>
          <p:nvPr/>
        </p:nvCxnSpPr>
        <p:spPr>
          <a:xfrm>
            <a:off x="6123588" y="284247"/>
            <a:ext cx="275553" cy="242655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grpSp>
        <p:nvGrpSpPr>
          <p:cNvPr id="561" name="Group 560"/>
          <p:cNvGrpSpPr/>
          <p:nvPr/>
        </p:nvGrpSpPr>
        <p:grpSpPr>
          <a:xfrm>
            <a:off x="7865037" y="2832806"/>
            <a:ext cx="324760" cy="324760"/>
            <a:chOff x="3710635" y="2511227"/>
            <a:chExt cx="594574" cy="594574"/>
          </a:xfrm>
          <a:solidFill>
            <a:srgbClr val="92D050"/>
          </a:solidFill>
        </p:grpSpPr>
        <p:sp>
          <p:nvSpPr>
            <p:cNvPr id="562" name="Oval 561"/>
            <p:cNvSpPr/>
            <p:nvPr/>
          </p:nvSpPr>
          <p:spPr>
            <a:xfrm>
              <a:off x="3710635" y="2511227"/>
              <a:ext cx="594574" cy="594574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3" name="Group 562"/>
            <p:cNvGrpSpPr/>
            <p:nvPr/>
          </p:nvGrpSpPr>
          <p:grpSpPr>
            <a:xfrm>
              <a:off x="3845542" y="2646134"/>
              <a:ext cx="324760" cy="324760"/>
              <a:chOff x="3710635" y="2511227"/>
              <a:chExt cx="594574" cy="594574"/>
            </a:xfrm>
            <a:grpFill/>
          </p:grpSpPr>
          <p:cxnSp>
            <p:nvCxnSpPr>
              <p:cNvPr id="564" name="Straight Connector 563"/>
              <p:cNvCxnSpPr>
                <a:stCxn id="562" idx="0"/>
                <a:endCxn id="562" idx="4"/>
              </p:cNvCxnSpPr>
              <p:nvPr/>
            </p:nvCxnSpPr>
            <p:spPr>
              <a:xfrm>
                <a:off x="4007922" y="2511227"/>
                <a:ext cx="0" cy="594574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5" name="Straight Connector 564"/>
              <p:cNvCxnSpPr>
                <a:stCxn id="562" idx="2"/>
                <a:endCxn id="562" idx="6"/>
              </p:cNvCxnSpPr>
              <p:nvPr/>
            </p:nvCxnSpPr>
            <p:spPr>
              <a:xfrm>
                <a:off x="3710635" y="2808514"/>
                <a:ext cx="594574" cy="0"/>
              </a:xfrm>
              <a:prstGeom prst="line">
                <a:avLst/>
              </a:prstGeom>
              <a:grpFill/>
              <a:ln w="38100" cap="rnd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566" name="Straight Connector 565"/>
          <p:cNvCxnSpPr>
            <a:endCxn id="562" idx="1"/>
          </p:cNvCxnSpPr>
          <p:nvPr/>
        </p:nvCxnSpPr>
        <p:spPr>
          <a:xfrm>
            <a:off x="7567684" y="2377173"/>
            <a:ext cx="344913" cy="50319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67" name="Straight Connector 566"/>
          <p:cNvCxnSpPr/>
          <p:nvPr/>
        </p:nvCxnSpPr>
        <p:spPr>
          <a:xfrm flipV="1">
            <a:off x="7752367" y="3119531"/>
            <a:ext cx="160230" cy="12331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83" name="Straight Connector 582"/>
          <p:cNvCxnSpPr/>
          <p:nvPr/>
        </p:nvCxnSpPr>
        <p:spPr>
          <a:xfrm>
            <a:off x="7789430" y="658288"/>
            <a:ext cx="237987" cy="217451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87" name="Straight Connector 586"/>
          <p:cNvCxnSpPr/>
          <p:nvPr/>
        </p:nvCxnSpPr>
        <p:spPr>
          <a:xfrm>
            <a:off x="7635085" y="1512866"/>
            <a:ext cx="336385" cy="133264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94" name="Straight Connector 593"/>
          <p:cNvCxnSpPr>
            <a:endCxn id="228" idx="7"/>
          </p:cNvCxnSpPr>
          <p:nvPr/>
        </p:nvCxnSpPr>
        <p:spPr>
          <a:xfrm flipH="1">
            <a:off x="6513961" y="1745544"/>
            <a:ext cx="258081" cy="1012816"/>
          </a:xfrm>
          <a:prstGeom prst="line">
            <a:avLst/>
          </a:prstGeom>
          <a:noFill/>
          <a:ln w="12700" cap="rnd" cmpd="sng" algn="ctr">
            <a:solidFill>
              <a:srgbClr val="C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98" name="Straight Connector 597"/>
          <p:cNvCxnSpPr/>
          <p:nvPr/>
        </p:nvCxnSpPr>
        <p:spPr>
          <a:xfrm>
            <a:off x="6772041" y="1745544"/>
            <a:ext cx="1971909" cy="0"/>
          </a:xfrm>
          <a:prstGeom prst="line">
            <a:avLst/>
          </a:prstGeom>
          <a:noFill/>
          <a:ln w="12700" cap="rnd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600" name="Rectangle 599"/>
          <p:cNvSpPr/>
          <p:nvPr/>
        </p:nvSpPr>
        <p:spPr>
          <a:xfrm>
            <a:off x="8117811" y="1539988"/>
            <a:ext cx="882926" cy="2436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GB" sz="1000" b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BBQ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3" name="Straight Connector 602"/>
          <p:cNvCxnSpPr/>
          <p:nvPr/>
        </p:nvCxnSpPr>
        <p:spPr>
          <a:xfrm>
            <a:off x="5864779" y="284247"/>
            <a:ext cx="268334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/>
          <p:cNvCxnSpPr/>
          <p:nvPr/>
        </p:nvCxnSpPr>
        <p:spPr>
          <a:xfrm>
            <a:off x="5747584" y="159695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3" name="Straight Connector 612"/>
          <p:cNvCxnSpPr/>
          <p:nvPr/>
        </p:nvCxnSpPr>
        <p:spPr>
          <a:xfrm>
            <a:off x="5864779" y="1139261"/>
            <a:ext cx="163163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4" name="Straight Connector 613"/>
          <p:cNvCxnSpPr/>
          <p:nvPr/>
        </p:nvCxnSpPr>
        <p:spPr>
          <a:xfrm>
            <a:off x="5747584" y="1014709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7" name="Straight Connector 616"/>
          <p:cNvCxnSpPr/>
          <p:nvPr/>
        </p:nvCxnSpPr>
        <p:spPr>
          <a:xfrm>
            <a:off x="5864779" y="2007806"/>
            <a:ext cx="163163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18" name="Straight Connector 617"/>
          <p:cNvCxnSpPr/>
          <p:nvPr/>
        </p:nvCxnSpPr>
        <p:spPr>
          <a:xfrm>
            <a:off x="5747584" y="1883254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1" name="Straight Connector 620"/>
          <p:cNvCxnSpPr>
            <a:endCxn id="228" idx="2"/>
          </p:cNvCxnSpPr>
          <p:nvPr/>
        </p:nvCxnSpPr>
        <p:spPr>
          <a:xfrm flipV="1">
            <a:off x="5864779" y="2873180"/>
            <a:ext cx="371982" cy="410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2" name="Straight Connector 621"/>
          <p:cNvCxnSpPr/>
          <p:nvPr/>
        </p:nvCxnSpPr>
        <p:spPr>
          <a:xfrm>
            <a:off x="5747584" y="2752733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5" name="Straight Connector 624"/>
          <p:cNvCxnSpPr/>
          <p:nvPr/>
        </p:nvCxnSpPr>
        <p:spPr>
          <a:xfrm>
            <a:off x="7204917" y="653677"/>
            <a:ext cx="584513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6" name="Straight Connector 625"/>
          <p:cNvCxnSpPr/>
          <p:nvPr/>
        </p:nvCxnSpPr>
        <p:spPr>
          <a:xfrm>
            <a:off x="7087722" y="529125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29" name="Straight Connector 628"/>
          <p:cNvCxnSpPr/>
          <p:nvPr/>
        </p:nvCxnSpPr>
        <p:spPr>
          <a:xfrm>
            <a:off x="7204917" y="1508691"/>
            <a:ext cx="430168" cy="0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0" name="Straight Connector 629"/>
          <p:cNvCxnSpPr/>
          <p:nvPr/>
        </p:nvCxnSpPr>
        <p:spPr>
          <a:xfrm>
            <a:off x="7087722" y="1384139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3" name="Straight Connector 632"/>
          <p:cNvCxnSpPr/>
          <p:nvPr/>
        </p:nvCxnSpPr>
        <p:spPr>
          <a:xfrm flipV="1">
            <a:off x="7204917" y="2377173"/>
            <a:ext cx="362767" cy="63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4" name="Straight Connector 633"/>
          <p:cNvCxnSpPr/>
          <p:nvPr/>
        </p:nvCxnSpPr>
        <p:spPr>
          <a:xfrm>
            <a:off x="7087722" y="2252684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7" name="Straight Connector 636"/>
          <p:cNvCxnSpPr/>
          <p:nvPr/>
        </p:nvCxnSpPr>
        <p:spPr>
          <a:xfrm>
            <a:off x="7204917" y="3246715"/>
            <a:ext cx="535223" cy="565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8" name="Straight Connector 637"/>
          <p:cNvCxnSpPr/>
          <p:nvPr/>
        </p:nvCxnSpPr>
        <p:spPr>
          <a:xfrm>
            <a:off x="7087722" y="3122163"/>
            <a:ext cx="117194" cy="124552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5632948" y="113818"/>
            <a:ext cx="356473" cy="2921742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6981542" y="444915"/>
            <a:ext cx="356473" cy="2921742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7" name="Rectangle 186"/>
          <p:cNvSpPr/>
          <p:nvPr/>
        </p:nvSpPr>
        <p:spPr>
          <a:xfrm>
            <a:off x="5840235" y="68528"/>
            <a:ext cx="919481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M1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221825" y="390173"/>
            <a:ext cx="856531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M2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535363" y="242860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901964" y="608964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535363" y="1084679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901964" y="1473643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535363" y="1951362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901964" y="2340326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535363" y="2821038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901964" y="3210002"/>
            <a:ext cx="530647" cy="2278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flipH="1">
            <a:off x="6551998" y="2872475"/>
            <a:ext cx="349966" cy="705"/>
          </a:xfrm>
          <a:prstGeom prst="line">
            <a:avLst/>
          </a:prstGeom>
          <a:noFill/>
          <a:ln w="12700" cap="rnd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98" name="Rectangle 197"/>
          <p:cNvSpPr/>
          <p:nvPr/>
        </p:nvSpPr>
        <p:spPr>
          <a:xfrm>
            <a:off x="6541883" y="2581148"/>
            <a:ext cx="441463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GB" sz="8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VNA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166349" y="2697882"/>
            <a:ext cx="527777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800" b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en-GB" sz="800" b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VNA</a:t>
            </a:r>
            <a:endParaRPr kumimoji="0" lang="en-GB" sz="8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 flipH="1">
            <a:off x="8190443" y="2995186"/>
            <a:ext cx="349966" cy="705"/>
          </a:xfrm>
          <a:prstGeom prst="line">
            <a:avLst/>
          </a:prstGeom>
          <a:noFill/>
          <a:ln w="12700" cap="rnd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201" name="Straight Connector 200"/>
          <p:cNvCxnSpPr/>
          <p:nvPr/>
        </p:nvCxnSpPr>
        <p:spPr>
          <a:xfrm>
            <a:off x="54214" y="4482864"/>
            <a:ext cx="9024472" cy="0"/>
          </a:xfrm>
          <a:prstGeom prst="line">
            <a:avLst/>
          </a:prstGeom>
          <a:noFill/>
          <a:ln w="12700" cap="rnd" cmpd="sng" algn="ctr">
            <a:solidFill>
              <a:schemeClr val="accent4">
                <a:lumMod val="60000"/>
                <a:lumOff val="40000"/>
              </a:schemeClr>
            </a:solidFill>
            <a:prstDash val="lgDash"/>
            <a:headEnd type="none" w="med" len="med"/>
            <a:tailEnd type="none" w="med" len="med"/>
          </a:ln>
          <a:effectLst/>
        </p:spPr>
      </p:cxnSp>
      <p:sp>
        <p:nvSpPr>
          <p:cNvPr id="202" name="Rectangle 201"/>
          <p:cNvSpPr/>
          <p:nvPr/>
        </p:nvSpPr>
        <p:spPr>
          <a:xfrm>
            <a:off x="136506" y="4136195"/>
            <a:ext cx="1312949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SURFACE BA2</a:t>
            </a:r>
          </a:p>
          <a:p>
            <a:pPr lvl="0"/>
            <a:endParaRPr lang="en-GB" sz="100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TUNNEL LSS2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3132865" y="3490358"/>
            <a:ext cx="882926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200" b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</a:p>
          <a:p>
            <a:pPr lvl="0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3142794" y="4550231"/>
            <a:ext cx="882926" cy="693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200" b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Down Arrow 204"/>
          <p:cNvSpPr/>
          <p:nvPr/>
        </p:nvSpPr>
        <p:spPr>
          <a:xfrm rot="5400000">
            <a:off x="2885394" y="4851832"/>
            <a:ext cx="260765" cy="157395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6" name="Down Arrow 205"/>
          <p:cNvSpPr/>
          <p:nvPr/>
        </p:nvSpPr>
        <p:spPr>
          <a:xfrm rot="5400000">
            <a:off x="2885394" y="3758328"/>
            <a:ext cx="260765" cy="157395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7" name="Rectangle 206"/>
          <p:cNvSpPr/>
          <p:nvPr/>
        </p:nvSpPr>
        <p:spPr>
          <a:xfrm>
            <a:off x="5491547" y="3525830"/>
            <a:ext cx="1654772" cy="258477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Isosceles Triangle 207"/>
          <p:cNvSpPr/>
          <p:nvPr/>
        </p:nvSpPr>
        <p:spPr>
          <a:xfrm rot="10800000">
            <a:off x="6133114" y="3664139"/>
            <a:ext cx="533983" cy="460330"/>
          </a:xfrm>
          <a:prstGeom prst="triangl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9" name="Straight Connector 208"/>
          <p:cNvCxnSpPr>
            <a:endCxn id="208" idx="0"/>
          </p:cNvCxnSpPr>
          <p:nvPr/>
        </p:nvCxnSpPr>
        <p:spPr>
          <a:xfrm flipV="1">
            <a:off x="6399081" y="4124469"/>
            <a:ext cx="1024" cy="801725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0" name="Oval 209"/>
          <p:cNvSpPr/>
          <p:nvPr/>
        </p:nvSpPr>
        <p:spPr>
          <a:xfrm flipV="1">
            <a:off x="6399080" y="4326555"/>
            <a:ext cx="312618" cy="312618"/>
          </a:xfrm>
          <a:prstGeom prst="ellipse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Isosceles Triangle 210"/>
          <p:cNvSpPr/>
          <p:nvPr/>
        </p:nvSpPr>
        <p:spPr>
          <a:xfrm rot="10800000">
            <a:off x="6123589" y="4865906"/>
            <a:ext cx="533983" cy="460330"/>
          </a:xfrm>
          <a:prstGeom prst="triangl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027942" y="5541845"/>
            <a:ext cx="744099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KICKER1</a:t>
            </a:r>
          </a:p>
        </p:txBody>
      </p:sp>
      <p:cxnSp>
        <p:nvCxnSpPr>
          <p:cNvPr id="213" name="Straight Connector 212"/>
          <p:cNvCxnSpPr>
            <a:stCxn id="211" idx="0"/>
          </p:cNvCxnSpPr>
          <p:nvPr/>
        </p:nvCxnSpPr>
        <p:spPr>
          <a:xfrm>
            <a:off x="6390580" y="5326236"/>
            <a:ext cx="9257" cy="21560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4" name="Isosceles Triangle 213"/>
          <p:cNvSpPr/>
          <p:nvPr/>
        </p:nvSpPr>
        <p:spPr>
          <a:xfrm rot="10800000">
            <a:off x="7765323" y="3664139"/>
            <a:ext cx="533983" cy="460330"/>
          </a:xfrm>
          <a:prstGeom prst="triangl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>
            <a:endCxn id="214" idx="0"/>
          </p:cNvCxnSpPr>
          <p:nvPr/>
        </p:nvCxnSpPr>
        <p:spPr>
          <a:xfrm flipV="1">
            <a:off x="8031290" y="4124469"/>
            <a:ext cx="1024" cy="801725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6" name="Oval 215"/>
          <p:cNvSpPr/>
          <p:nvPr/>
        </p:nvSpPr>
        <p:spPr>
          <a:xfrm flipV="1">
            <a:off x="8031289" y="4326555"/>
            <a:ext cx="312618" cy="312618"/>
          </a:xfrm>
          <a:prstGeom prst="ellipse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Isosceles Triangle 216"/>
          <p:cNvSpPr/>
          <p:nvPr/>
        </p:nvSpPr>
        <p:spPr>
          <a:xfrm rot="10800000">
            <a:off x="7755798" y="4865906"/>
            <a:ext cx="533983" cy="460330"/>
          </a:xfrm>
          <a:prstGeom prst="triangle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GB" sz="1100" ker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8" name="Straight Connector 217"/>
          <p:cNvCxnSpPr>
            <a:stCxn id="217" idx="0"/>
          </p:cNvCxnSpPr>
          <p:nvPr/>
        </p:nvCxnSpPr>
        <p:spPr>
          <a:xfrm>
            <a:off x="8022789" y="5326236"/>
            <a:ext cx="9257" cy="215609"/>
          </a:xfrm>
          <a:prstGeom prst="line">
            <a:avLst/>
          </a:prstGeom>
          <a:noFill/>
          <a:ln w="127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5574450" y="3603851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PLC1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7215562" y="3525830"/>
            <a:ext cx="1709321" cy="2584770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algn="ctr"/>
            <a:endParaRPr lang="en-GB" sz="1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3907" y="3603851"/>
            <a:ext cx="531570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PLC2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6427261" y="3671729"/>
            <a:ext cx="882926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 W</a:t>
            </a:r>
          </a:p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286000" y="3671729"/>
            <a:ext cx="698170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 W</a:t>
            </a:r>
          </a:p>
          <a:p>
            <a:pPr lvl="0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395208" y="4926194"/>
            <a:ext cx="882926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</a:p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86000" y="4933784"/>
            <a:ext cx="698170" cy="324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kumimoji="0" lang="en-GB" sz="10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</a:p>
          <a:p>
            <a:pPr lvl="0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kumimoji="0" lang="en-GB" sz="10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442734" y="4584289"/>
            <a:ext cx="738643" cy="6838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Damper Power System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7667436" y="5541845"/>
            <a:ext cx="744099" cy="495972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GB" sz="11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KICKER2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28117" y="118779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kumimoji="0" lang="en-GB" sz="12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pLHC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28117" y="978623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kumimoji="0" lang="en-GB" sz="12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kumimoji="0" lang="en-GB" sz="1200" b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pFT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328118" y="1817077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lang="en-GB" sz="1200" b="1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328118" y="2697151"/>
            <a:ext cx="993977" cy="693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GB" sz="1200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Damper Loops</a:t>
            </a:r>
          </a:p>
          <a:p>
            <a:pPr lvl="0" algn="ctr"/>
            <a:r>
              <a:rPr lang="en-GB" sz="1200" b="1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Scrub</a:t>
            </a:r>
            <a:endParaRPr kumimoji="0" lang="en-GB" sz="1200" b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Rectangle 237"/>
          <p:cNvSpPr/>
          <p:nvPr/>
        </p:nvSpPr>
        <p:spPr>
          <a:xfrm rot="16200000">
            <a:off x="-564773" y="778495"/>
            <a:ext cx="1540360" cy="245420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cfv-ba2-alltrdamp[</a:t>
            </a:r>
            <a:r>
              <a:rPr lang="en-GB" sz="10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]1</a:t>
            </a:r>
            <a:endParaRPr lang="en-GB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" name="Rectangle 238"/>
          <p:cNvSpPr/>
          <p:nvPr/>
        </p:nvSpPr>
        <p:spPr>
          <a:xfrm rot="16200000">
            <a:off x="-564773" y="2489007"/>
            <a:ext cx="1540360" cy="245420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lvl="0" algn="ctr"/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cfv-ba2-alltrdamp[</a:t>
            </a:r>
            <a:r>
              <a:rPr lang="en-GB" sz="10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GB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]2</a:t>
            </a:r>
            <a:endParaRPr lang="en-GB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3564271" y="3903805"/>
            <a:ext cx="1852095" cy="122836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LLRF MODULES: 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commissioned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Experimental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Ions (to do)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3589361" y="5175648"/>
            <a:ext cx="1838016" cy="122836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POWER:</a:t>
            </a: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Excellent availability during 2015! </a:t>
            </a:r>
          </a:p>
        </p:txBody>
      </p:sp>
    </p:spTree>
    <p:extLst>
      <p:ext uri="{BB962C8B-B14F-4D97-AF65-F5344CB8AC3E}">
        <p14:creationId xmlns:p14="http://schemas.microsoft.com/office/powerpoint/2010/main" val="20791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6x Beam Position Monitors installed in LS1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4" descr="C:\LIU_Progress_27AUG14\BA2_Damper\Pictures_Gerd\140821-BA2 Electrostatic pickups\BPCR22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94" y="2033380"/>
            <a:ext cx="310896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5094" y="4054014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BPCR.221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C:\LIU_TDR\Daniel_Gerd\SPS_Damper_SubM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3" y="1082608"/>
            <a:ext cx="4733334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14272" y="4193040"/>
            <a:ext cx="4971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all </a:t>
            </a:r>
            <a:r>
              <a:rPr lang="en-GB" sz="1600" b="1" dirty="0" smtClean="0">
                <a:solidFill>
                  <a:srgbClr val="FFC000"/>
                </a:solidFill>
              </a:rPr>
              <a:t>BPMs re-cabled </a:t>
            </a:r>
            <a:r>
              <a:rPr lang="en-GB" sz="1600" dirty="0" smtClean="0"/>
              <a:t>with 7/8-inch smooth wall coaxial cables during LS1; [length ~250..700m]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BPH/BPV: </a:t>
            </a:r>
            <a:r>
              <a:rPr lang="en-GB" sz="1600" b="1" dirty="0" smtClean="0">
                <a:solidFill>
                  <a:srgbClr val="FFC000"/>
                </a:solidFill>
              </a:rPr>
              <a:t>electronics </a:t>
            </a:r>
            <a:r>
              <a:rPr lang="en-GB" sz="1600" b="1" dirty="0">
                <a:solidFill>
                  <a:srgbClr val="FFC000"/>
                </a:solidFill>
              </a:rPr>
              <a:t>and amplifiers </a:t>
            </a:r>
            <a:r>
              <a:rPr lang="en-GB" sz="1600" b="1" dirty="0" smtClean="0">
                <a:solidFill>
                  <a:srgbClr val="FFC000"/>
                </a:solidFill>
              </a:rPr>
              <a:t>in </a:t>
            </a:r>
            <a:r>
              <a:rPr lang="en-GB" sz="1600" b="1" dirty="0">
                <a:solidFill>
                  <a:srgbClr val="FFC000"/>
                </a:solidFill>
              </a:rPr>
              <a:t>the tunnel </a:t>
            </a:r>
            <a:r>
              <a:rPr lang="en-GB" sz="1600" dirty="0"/>
              <a:t>tested and </a:t>
            </a:r>
            <a:r>
              <a:rPr lang="en-GB" sz="1600" dirty="0" smtClean="0"/>
              <a:t>verified; "</a:t>
            </a:r>
            <a:r>
              <a:rPr lang="en-GB" sz="1600" dirty="0"/>
              <a:t>hot-spares" readily checked and kept in the </a:t>
            </a:r>
            <a:r>
              <a:rPr lang="en-GB" sz="1600" dirty="0" smtClean="0"/>
              <a:t>tunnel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BDH / BDV kickers unchanged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584959"/>
            <a:ext cx="155195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RF Faraday cage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0631" y="2484645"/>
            <a:ext cx="180175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SPS Transverse FB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5892" y="1038095"/>
            <a:ext cx="3183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2 BPCR (H/V) for LHC type beams</a:t>
            </a:r>
          </a:p>
          <a:p>
            <a:r>
              <a:rPr lang="en-GB" sz="1400" dirty="0" smtClean="0"/>
              <a:t>   (couplers maximum Z</a:t>
            </a:r>
            <a:r>
              <a:rPr lang="en-GB" sz="1400" baseline="-25000" dirty="0" smtClean="0"/>
              <a:t>T</a:t>
            </a:r>
            <a:r>
              <a:rPr lang="en-GB" sz="1400" dirty="0" smtClean="0"/>
              <a:t> @ 200 MHz)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2 BPH electrostatic PU (</a:t>
            </a:r>
            <a:r>
              <a:rPr lang="en-GB" sz="1400" dirty="0" err="1" smtClean="0"/>
              <a:t>pFT</a:t>
            </a:r>
            <a:r>
              <a:rPr lang="en-GB" sz="1400" dirty="0" smtClean="0"/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2 BPV electrostatic PU (</a:t>
            </a:r>
            <a:r>
              <a:rPr lang="en-GB" sz="1400" dirty="0" err="1" smtClean="0"/>
              <a:t>pFT</a:t>
            </a:r>
            <a:r>
              <a:rPr lang="en-GB" sz="1400" dirty="0" smtClean="0"/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88418" y="4503354"/>
            <a:ext cx="2980781" cy="142961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BPH/BPV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electronics </a:t>
            </a:r>
            <a:b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 pits right below the BPMS) 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 extremely robust.</a:t>
            </a:r>
          </a:p>
          <a:p>
            <a:pPr algn="ctr"/>
            <a:endParaRPr lang="en-GB" sz="1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 reliable also during operation 2015.</a:t>
            </a:r>
            <a:endParaRPr lang="en-GB" sz="1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327" y="154051"/>
            <a:ext cx="3612324" cy="528507"/>
          </a:xfrm>
        </p:spPr>
        <p:txBody>
          <a:bodyPr/>
          <a:lstStyle/>
          <a:p>
            <a:r>
              <a:rPr lang="en-GB" dirty="0" smtClean="0"/>
              <a:t>BPCR </a:t>
            </a:r>
            <a:r>
              <a:rPr lang="en-GB" dirty="0" err="1" smtClean="0"/>
              <a:t>Stripline</a:t>
            </a:r>
            <a:r>
              <a:rPr lang="en-GB" dirty="0" smtClean="0"/>
              <a:t> Pickups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250146" y="4355792"/>
            <a:ext cx="3218765" cy="144022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(B) BPCR.221.V shows “echo”  </a:t>
            </a:r>
          </a:p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 beam passage.</a:t>
            </a:r>
          </a:p>
          <a:p>
            <a:endParaRPr lang="en-GB" sz="1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Lasts for ~1.77 us</a:t>
            </a:r>
          </a:p>
          <a:p>
            <a:endParaRPr lang="en-GB" sz="1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Appears to not depend on transverse position</a:t>
            </a:r>
            <a:endParaRPr lang="en-GB" sz="1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27900" y="2688032"/>
            <a:ext cx="4516100" cy="3420945"/>
            <a:chOff x="54527" y="135216"/>
            <a:chExt cx="4516100" cy="34209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7" y="135216"/>
              <a:ext cx="4516100" cy="3420945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690577" y="791319"/>
              <a:ext cx="1814623" cy="82143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1413" y="135216"/>
              <a:ext cx="9824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“ECHO”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0031" y="1239873"/>
              <a:ext cx="8835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≈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1.77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µs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24030" y="830736"/>
              <a:ext cx="0" cy="745697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3375155" y="839528"/>
              <a:ext cx="0" cy="745697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>
            <a:xfrm>
              <a:off x="1813397" y="1252107"/>
              <a:ext cx="1533541" cy="0"/>
            </a:xfrm>
            <a:prstGeom prst="straightConnector1">
              <a:avLst/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24" name="Right Arrow 23"/>
            <p:cNvSpPr/>
            <p:nvPr/>
          </p:nvSpPr>
          <p:spPr>
            <a:xfrm rot="7388947">
              <a:off x="2876476" y="450588"/>
              <a:ext cx="426114" cy="30397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22504" y="1132152"/>
              <a:ext cx="982435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>
                  <a:solidFill>
                    <a:srgbClr val="FF0000"/>
                  </a:solidFill>
                </a:rPr>
                <a:t>CH2: SUM</a:t>
              </a:r>
            </a:p>
            <a:p>
              <a:r>
                <a:rPr lang="en-GB" sz="1050" b="1" dirty="0" smtClean="0">
                  <a:solidFill>
                    <a:srgbClr val="00B050"/>
                  </a:solidFill>
                </a:rPr>
                <a:t>CH4: DELTA</a:t>
              </a:r>
              <a:endParaRPr lang="en-GB" sz="105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561379" y="706663"/>
            <a:ext cx="3623998" cy="144022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 BPCR.214 at FT, 12 bunches.</a:t>
            </a:r>
          </a:p>
          <a:p>
            <a:pPr algn="ctr"/>
            <a:endParaRPr lang="en-GB" sz="1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 DELTA signal reveals frequencies &gt; 1 GHz being picked up.</a:t>
            </a:r>
            <a:endParaRPr lang="en-GB" sz="1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419" y="5856370"/>
            <a:ext cx="4142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rgbClr val="000000"/>
                </a:solidFill>
              </a:rPr>
              <a:t>discovered 2014/11/08 (origin unclear, tunnel inspection foreseen)</a:t>
            </a:r>
            <a:endParaRPr lang="en-GB" sz="1050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210" y="15918"/>
            <a:ext cx="4534621" cy="3400966"/>
            <a:chOff x="4609379" y="2756559"/>
            <a:chExt cx="4534621" cy="3400966"/>
          </a:xfrm>
        </p:grpSpPr>
        <p:sp>
          <p:nvSpPr>
            <p:cNvPr id="10" name="TextBox 9"/>
            <p:cNvSpPr txBox="1"/>
            <p:nvPr/>
          </p:nvSpPr>
          <p:spPr>
            <a:xfrm>
              <a:off x="5575094" y="4054014"/>
              <a:ext cx="103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bg1"/>
                  </a:solidFill>
                </a:rPr>
                <a:t>BPCR.221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379" y="2756559"/>
              <a:ext cx="4534621" cy="3400966"/>
            </a:xfrm>
            <a:prstGeom prst="rect">
              <a:avLst/>
            </a:prstGeom>
          </p:spPr>
        </p:pic>
        <p:sp>
          <p:nvSpPr>
            <p:cNvPr id="28" name="Freeform 27"/>
            <p:cNvSpPr/>
            <p:nvPr/>
          </p:nvSpPr>
          <p:spPr>
            <a:xfrm>
              <a:off x="4965498" y="3572064"/>
              <a:ext cx="1435581" cy="481950"/>
            </a:xfrm>
            <a:custGeom>
              <a:avLst/>
              <a:gdLst>
                <a:gd name="connsiteX0" fmla="*/ 0 w 1499191"/>
                <a:gd name="connsiteY0" fmla="*/ 552893 h 552893"/>
                <a:gd name="connsiteX1" fmla="*/ 520996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393775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393775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417629 w 1499191"/>
                <a:gd name="connsiteY1" fmla="*/ 177599 h 552893"/>
                <a:gd name="connsiteX2" fmla="*/ 1499191 w 1499191"/>
                <a:gd name="connsiteY2" fmla="*/ 0 h 55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9191" h="552893">
                  <a:moveTo>
                    <a:pt x="0" y="552893"/>
                  </a:moveTo>
                  <a:cubicBezTo>
                    <a:pt x="135565" y="396949"/>
                    <a:pt x="223423" y="262561"/>
                    <a:pt x="417629" y="177599"/>
                  </a:cubicBezTo>
                  <a:cubicBezTo>
                    <a:pt x="611835" y="92637"/>
                    <a:pt x="1499191" y="0"/>
                    <a:pt x="1499191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 flipV="1">
              <a:off x="6386496" y="3572064"/>
              <a:ext cx="2663407" cy="564094"/>
            </a:xfrm>
            <a:custGeom>
              <a:avLst/>
              <a:gdLst>
                <a:gd name="connsiteX0" fmla="*/ 0 w 1499191"/>
                <a:gd name="connsiteY0" fmla="*/ 552893 h 552893"/>
                <a:gd name="connsiteX1" fmla="*/ 520996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393775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393775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417629 w 1499191"/>
                <a:gd name="connsiteY1" fmla="*/ 177599 h 552893"/>
                <a:gd name="connsiteX2" fmla="*/ 1499191 w 1499191"/>
                <a:gd name="connsiteY2" fmla="*/ 0 h 552893"/>
                <a:gd name="connsiteX0" fmla="*/ 0 w 1526534"/>
                <a:gd name="connsiteY0" fmla="*/ 509779 h 509779"/>
                <a:gd name="connsiteX1" fmla="*/ 417629 w 1526534"/>
                <a:gd name="connsiteY1" fmla="*/ 134485 h 509779"/>
                <a:gd name="connsiteX2" fmla="*/ 1526534 w 1526534"/>
                <a:gd name="connsiteY2" fmla="*/ 0 h 5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534" h="509779">
                  <a:moveTo>
                    <a:pt x="0" y="509779"/>
                  </a:moveTo>
                  <a:cubicBezTo>
                    <a:pt x="135565" y="353835"/>
                    <a:pt x="163207" y="219448"/>
                    <a:pt x="417629" y="134485"/>
                  </a:cubicBezTo>
                  <a:cubicBezTo>
                    <a:pt x="672051" y="49522"/>
                    <a:pt x="1526534" y="0"/>
                    <a:pt x="1526534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0885" y="3134183"/>
              <a:ext cx="1567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B0F0"/>
                  </a:solidFill>
                </a:rPr>
                <a:t>Build-up during beam passage</a:t>
              </a:r>
              <a:endParaRPr lang="en-GB" sz="1200" dirty="0">
                <a:solidFill>
                  <a:srgbClr val="00B0F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9496" y="3696473"/>
              <a:ext cx="16774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0B0F0"/>
                  </a:solidFill>
                </a:defRPr>
              </a:lvl1pPr>
            </a:lstStyle>
            <a:p>
              <a:r>
                <a:rPr lang="en-GB" dirty="0" smtClean="0"/>
                <a:t>Decay ~ 100 ns</a:t>
              </a:r>
              <a:endParaRPr lang="en-GB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376971" y="3556161"/>
              <a:ext cx="628058" cy="778822"/>
            </a:xfrm>
            <a:prstGeom prst="line">
              <a:avLst/>
            </a:prstGeom>
            <a:noFill/>
            <a:ln w="1270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7923414" y="4740627"/>
              <a:ext cx="1136666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 smtClean="0">
                  <a:solidFill>
                    <a:srgbClr val="FFC000"/>
                  </a:solidFill>
                </a:rPr>
                <a:t>CH1: SUM-H</a:t>
              </a:r>
              <a:endParaRPr lang="en-GB" sz="1050" b="1" dirty="0">
                <a:solidFill>
                  <a:srgbClr val="FFC000"/>
                </a:solidFill>
              </a:endParaRPr>
            </a:p>
            <a:p>
              <a:r>
                <a:rPr lang="en-GB" sz="1050" b="1" dirty="0">
                  <a:solidFill>
                    <a:srgbClr val="FF0000"/>
                  </a:solidFill>
                </a:rPr>
                <a:t>CH2: DELTA-H</a:t>
              </a:r>
              <a:endParaRPr lang="en-GB" sz="1050" b="1" dirty="0">
                <a:solidFill>
                  <a:srgbClr val="FF0000"/>
                </a:solidFill>
              </a:endParaRPr>
            </a:p>
            <a:p>
              <a:r>
                <a:rPr lang="en-GB" sz="1050" b="1" dirty="0" smtClean="0">
                  <a:solidFill>
                    <a:srgbClr val="0000FF"/>
                  </a:solidFill>
                </a:rPr>
                <a:t>CH3: SUM-V</a:t>
              </a:r>
              <a:endParaRPr lang="en-GB" sz="1050" b="1" dirty="0">
                <a:solidFill>
                  <a:srgbClr val="0000FF"/>
                </a:solidFill>
              </a:endParaRPr>
            </a:p>
            <a:p>
              <a:r>
                <a:rPr lang="en-GB" sz="1050" b="1" dirty="0" smtClean="0">
                  <a:solidFill>
                    <a:srgbClr val="00B050"/>
                  </a:solidFill>
                </a:rPr>
                <a:t>CH4: DELTA-V</a:t>
              </a:r>
              <a:endParaRPr lang="en-GB" sz="105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7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Analog</a:t>
            </a:r>
            <a:r>
              <a:rPr lang="en-GB" dirty="0" smtClean="0"/>
              <a:t> Frontend Control / External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127889"/>
            <a:ext cx="8226854" cy="5378824"/>
          </a:xfrm>
        </p:spPr>
        <p:txBody>
          <a:bodyPr>
            <a:normAutofit/>
          </a:bodyPr>
          <a:lstStyle/>
          <a:p>
            <a:r>
              <a:rPr lang="en-GB" sz="1500" dirty="0" smtClean="0"/>
              <a:t>Two </a:t>
            </a:r>
            <a:r>
              <a:rPr lang="en-GB" sz="1500" dirty="0" err="1" smtClean="0"/>
              <a:t>analog</a:t>
            </a:r>
            <a:r>
              <a:rPr lang="en-GB" sz="1500" dirty="0" smtClean="0"/>
              <a:t> frontend types: </a:t>
            </a:r>
          </a:p>
          <a:p>
            <a:pPr lvl="1">
              <a:spcAft>
                <a:spcPts val="0"/>
              </a:spcAft>
            </a:pPr>
            <a:r>
              <a:rPr lang="en-GB" sz="1300" b="1" dirty="0" smtClean="0">
                <a:solidFill>
                  <a:srgbClr val="FFC000"/>
                </a:solidFill>
              </a:rPr>
              <a:t>RF frontend</a:t>
            </a:r>
            <a:r>
              <a:rPr lang="en-GB" sz="1300" dirty="0" smtClean="0"/>
              <a:t>, used for </a:t>
            </a:r>
            <a:r>
              <a:rPr lang="en-GB" sz="1300" dirty="0" err="1" smtClean="0"/>
              <a:t>pLHC</a:t>
            </a:r>
            <a:r>
              <a:rPr lang="en-GB" sz="1300" dirty="0" smtClean="0"/>
              <a:t> and Ions, </a:t>
            </a:r>
            <a:br>
              <a:rPr lang="en-GB" sz="1300" dirty="0" smtClean="0"/>
            </a:br>
            <a:r>
              <a:rPr lang="en-GB" sz="1300" dirty="0" smtClean="0"/>
              <a:t>LO = 200 MHz, I/Q components</a:t>
            </a:r>
          </a:p>
          <a:p>
            <a:pPr lvl="1">
              <a:spcAft>
                <a:spcPts val="0"/>
              </a:spcAft>
            </a:pPr>
            <a:r>
              <a:rPr lang="en-GB" sz="1300" b="1" dirty="0" smtClean="0">
                <a:solidFill>
                  <a:srgbClr val="FFC000"/>
                </a:solidFill>
              </a:rPr>
              <a:t>Baseband frontend (BB), </a:t>
            </a:r>
            <a:r>
              <a:rPr lang="en-GB" sz="1300" dirty="0" smtClean="0"/>
              <a:t/>
            </a:r>
            <a:br>
              <a:rPr lang="en-GB" sz="1300" dirty="0" smtClean="0"/>
            </a:br>
            <a:r>
              <a:rPr lang="en-GB" sz="1300" dirty="0" smtClean="0"/>
              <a:t>used for </a:t>
            </a:r>
            <a:r>
              <a:rPr lang="en-GB" sz="1300" dirty="0" err="1" smtClean="0"/>
              <a:t>pFT</a:t>
            </a:r>
            <a:r>
              <a:rPr lang="en-GB" sz="1300" dirty="0" smtClean="0"/>
              <a:t> and Scrub, only I-component</a:t>
            </a:r>
          </a:p>
          <a:p>
            <a:r>
              <a:rPr lang="en-GB" sz="1500" b="1" dirty="0" smtClean="0">
                <a:solidFill>
                  <a:srgbClr val="FFC000"/>
                </a:solidFill>
              </a:rPr>
              <a:t>External control:</a:t>
            </a:r>
            <a:endParaRPr lang="en-GB" sz="1700" dirty="0"/>
          </a:p>
          <a:p>
            <a:pPr lvl="1">
              <a:spcAft>
                <a:spcPts val="0"/>
              </a:spcAft>
            </a:pPr>
            <a:r>
              <a:rPr lang="en-GB" sz="1300" dirty="0" smtClean="0"/>
              <a:t>Input termination / attenuation / amplifier</a:t>
            </a:r>
          </a:p>
          <a:p>
            <a:pPr lvl="1">
              <a:spcAft>
                <a:spcPts val="0"/>
              </a:spcAft>
            </a:pPr>
            <a:r>
              <a:rPr lang="en-GB" sz="1300" i="1" dirty="0" smtClean="0">
                <a:solidFill>
                  <a:srgbClr val="C00000"/>
                </a:solidFill>
              </a:rPr>
              <a:t>Hardware missing for Ions (foreseen 2016)</a:t>
            </a:r>
          </a:p>
          <a:p>
            <a:r>
              <a:rPr lang="en-GB" sz="1500" dirty="0" smtClean="0"/>
              <a:t>Input gain control: RF frontend</a:t>
            </a:r>
          </a:p>
          <a:p>
            <a:pPr lvl="1">
              <a:spcAft>
                <a:spcPts val="0"/>
              </a:spcAft>
            </a:pPr>
            <a:r>
              <a:rPr lang="en-GB" sz="1300" dirty="0" smtClean="0"/>
              <a:t>RF</a:t>
            </a:r>
            <a:r>
              <a:rPr lang="en-GB" sz="1300" dirty="0" smtClean="0"/>
              <a:t>: switching </a:t>
            </a:r>
            <a:r>
              <a:rPr lang="en-GB" sz="1300" dirty="0"/>
              <a:t>attenuators + </a:t>
            </a:r>
            <a:r>
              <a:rPr lang="en-GB" sz="1300" dirty="0" smtClean="0"/>
              <a:t>amp, delay matched</a:t>
            </a:r>
            <a:r>
              <a:rPr lang="en-GB" sz="1300" dirty="0"/>
              <a:t/>
            </a:r>
            <a:br>
              <a:rPr lang="en-GB" sz="1300" dirty="0"/>
            </a:br>
            <a:r>
              <a:rPr lang="en-GB" sz="1300" dirty="0" smtClean="0"/>
              <a:t>Large dynamic </a:t>
            </a:r>
            <a:r>
              <a:rPr lang="en-GB" sz="1300" dirty="0" smtClean="0"/>
              <a:t>range: </a:t>
            </a:r>
            <a:r>
              <a:rPr lang="en-GB" sz="1300" b="1" dirty="0" smtClean="0">
                <a:solidFill>
                  <a:srgbClr val="FFC000"/>
                </a:solidFill>
              </a:rPr>
              <a:t>-39 </a:t>
            </a:r>
            <a:r>
              <a:rPr lang="en-GB" sz="1300" b="1" dirty="0">
                <a:solidFill>
                  <a:srgbClr val="FFC000"/>
                </a:solidFill>
              </a:rPr>
              <a:t>dB to + </a:t>
            </a:r>
            <a:r>
              <a:rPr lang="en-GB" sz="1300" b="1" dirty="0" smtClean="0">
                <a:solidFill>
                  <a:srgbClr val="FFC000"/>
                </a:solidFill>
              </a:rPr>
              <a:t>20 </a:t>
            </a:r>
            <a:r>
              <a:rPr lang="en-GB" sz="1300" b="1" dirty="0">
                <a:solidFill>
                  <a:srgbClr val="FFC000"/>
                </a:solidFill>
              </a:rPr>
              <a:t>dB</a:t>
            </a:r>
            <a:r>
              <a:rPr lang="en-GB" sz="1300" dirty="0"/>
              <a:t> </a:t>
            </a:r>
            <a:r>
              <a:rPr lang="en-GB" sz="1300" b="1" dirty="0"/>
              <a:t>= </a:t>
            </a:r>
            <a:r>
              <a:rPr lang="en-GB" sz="1300" b="1" dirty="0" smtClean="0"/>
              <a:t>59 </a:t>
            </a:r>
            <a:r>
              <a:rPr lang="en-GB" sz="1300" b="1" dirty="0"/>
              <a:t>dB</a:t>
            </a:r>
          </a:p>
          <a:p>
            <a:r>
              <a:rPr lang="en-GB" sz="1500" dirty="0" smtClean="0"/>
              <a:t>Input </a:t>
            </a:r>
            <a:r>
              <a:rPr lang="en-GB" sz="1500" dirty="0"/>
              <a:t>gain control: </a:t>
            </a:r>
            <a:r>
              <a:rPr lang="en-GB" sz="1500" dirty="0" smtClean="0"/>
              <a:t>BB </a:t>
            </a:r>
            <a:r>
              <a:rPr lang="en-GB" sz="1500" dirty="0"/>
              <a:t>frontend</a:t>
            </a:r>
          </a:p>
          <a:p>
            <a:pPr lvl="1">
              <a:spcAft>
                <a:spcPts val="0"/>
              </a:spcAft>
            </a:pPr>
            <a:r>
              <a:rPr lang="en-GB" sz="1300" dirty="0"/>
              <a:t>BB: variable gain amplifier (VGA</a:t>
            </a:r>
            <a:r>
              <a:rPr lang="en-GB" sz="1300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en-GB" sz="1300" dirty="0" smtClean="0"/>
              <a:t>Large dynamic </a:t>
            </a:r>
            <a:r>
              <a:rPr lang="en-GB" sz="1300" dirty="0"/>
              <a:t>range: </a:t>
            </a:r>
            <a:r>
              <a:rPr lang="en-GB" sz="1300" b="1" dirty="0">
                <a:solidFill>
                  <a:srgbClr val="FFC000"/>
                </a:solidFill>
              </a:rPr>
              <a:t>-27.4 dB to + 26 </a:t>
            </a:r>
            <a:r>
              <a:rPr lang="en-GB" sz="1300" b="1" dirty="0" smtClean="0">
                <a:solidFill>
                  <a:srgbClr val="FFC000"/>
                </a:solidFill>
              </a:rPr>
              <a:t>dB</a:t>
            </a:r>
            <a:r>
              <a:rPr lang="en-GB" sz="1300" dirty="0" smtClean="0"/>
              <a:t> </a:t>
            </a:r>
            <a:r>
              <a:rPr lang="en-GB" sz="1300" b="1" dirty="0" smtClean="0"/>
              <a:t>= 53.4 dB</a:t>
            </a:r>
          </a:p>
          <a:p>
            <a:pPr lvl="1">
              <a:spcAft>
                <a:spcPts val="0"/>
              </a:spcAft>
            </a:pPr>
            <a:r>
              <a:rPr lang="en-GB" sz="1300" dirty="0" smtClean="0">
                <a:solidFill>
                  <a:srgbClr val="C00000"/>
                </a:solidFill>
              </a:rPr>
              <a:t>Signal levels between VGA and ADC not inline</a:t>
            </a:r>
          </a:p>
          <a:p>
            <a:pPr lvl="1">
              <a:spcAft>
                <a:spcPts val="0"/>
              </a:spcAft>
            </a:pPr>
            <a:r>
              <a:rPr lang="en-GB" sz="1300" dirty="0" smtClean="0">
                <a:solidFill>
                  <a:srgbClr val="C00000"/>
                </a:solidFill>
              </a:rPr>
              <a:t>Patching of signal levels required </a:t>
            </a:r>
            <a:r>
              <a:rPr lang="en-GB" sz="13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sz="13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saturation+noise</a:t>
            </a:r>
            <a:endParaRPr lang="en-GB" sz="13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200756"/>
              </p:ext>
            </p:extLst>
          </p:nvPr>
        </p:nvGraphicFramePr>
        <p:xfrm>
          <a:off x="4322762" y="2254488"/>
          <a:ext cx="4706938" cy="288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" name="Visio" r:id="rId3" imgW="6382780" imgH="3610199" progId="Visio.Drawing.11">
                  <p:embed/>
                </p:oleObj>
              </mc:Choice>
              <mc:Fallback>
                <p:oleObj name="Visio" r:id="rId3" imgW="6382780" imgH="3610199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2" y="2254488"/>
                        <a:ext cx="4706938" cy="28868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3069" y="2261062"/>
            <a:ext cx="76335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LO 200 MHz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3863" y="2595170"/>
            <a:ext cx="85462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000000"/>
                </a:solidFill>
              </a:rPr>
              <a:t>120 MHz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63" y="3817301"/>
            <a:ext cx="85462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000000"/>
                </a:solidFill>
              </a:rPr>
              <a:t>120 MHz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0743" y="5131616"/>
            <a:ext cx="1851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</a:rPr>
              <a:t>RF frontend schematic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97" y="821389"/>
            <a:ext cx="3996426" cy="143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9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639" y="128718"/>
            <a:ext cx="4113427" cy="528507"/>
          </a:xfrm>
        </p:spPr>
        <p:txBody>
          <a:bodyPr/>
          <a:lstStyle/>
          <a:p>
            <a:r>
              <a:rPr lang="en-GB" dirty="0" smtClean="0"/>
              <a:t>200 MHz Comb Filter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01399" y="2570432"/>
            <a:ext cx="4418667" cy="3340440"/>
            <a:chOff x="59789" y="1171575"/>
            <a:chExt cx="4418667" cy="33404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9" r="17150" b="3160"/>
            <a:stretch/>
          </p:blipFill>
          <p:spPr>
            <a:xfrm>
              <a:off x="59789" y="1171575"/>
              <a:ext cx="4418667" cy="3340440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 flipH="1" flipV="1">
              <a:off x="965471" y="3257549"/>
              <a:ext cx="2360266" cy="439403"/>
            </a:xfrm>
            <a:custGeom>
              <a:avLst/>
              <a:gdLst>
                <a:gd name="connsiteX0" fmla="*/ 0 w 1499191"/>
                <a:gd name="connsiteY0" fmla="*/ 552893 h 552893"/>
                <a:gd name="connsiteX1" fmla="*/ 520996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393775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393775 w 1499191"/>
                <a:gd name="connsiteY1" fmla="*/ 148856 h 552893"/>
                <a:gd name="connsiteX2" fmla="*/ 1499191 w 1499191"/>
                <a:gd name="connsiteY2" fmla="*/ 0 h 552893"/>
                <a:gd name="connsiteX0" fmla="*/ 0 w 1499191"/>
                <a:gd name="connsiteY0" fmla="*/ 552893 h 552893"/>
                <a:gd name="connsiteX1" fmla="*/ 417629 w 1499191"/>
                <a:gd name="connsiteY1" fmla="*/ 177599 h 552893"/>
                <a:gd name="connsiteX2" fmla="*/ 1499191 w 1499191"/>
                <a:gd name="connsiteY2" fmla="*/ 0 h 552893"/>
                <a:gd name="connsiteX0" fmla="*/ 0 w 1526534"/>
                <a:gd name="connsiteY0" fmla="*/ 509779 h 509779"/>
                <a:gd name="connsiteX1" fmla="*/ 417629 w 1526534"/>
                <a:gd name="connsiteY1" fmla="*/ 134485 h 509779"/>
                <a:gd name="connsiteX2" fmla="*/ 1526534 w 1526534"/>
                <a:gd name="connsiteY2" fmla="*/ 0 h 50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534" h="509779">
                  <a:moveTo>
                    <a:pt x="0" y="509779"/>
                  </a:moveTo>
                  <a:cubicBezTo>
                    <a:pt x="135565" y="353835"/>
                    <a:pt x="163207" y="219448"/>
                    <a:pt x="417629" y="134485"/>
                  </a:cubicBezTo>
                  <a:cubicBezTo>
                    <a:pt x="672051" y="49522"/>
                    <a:pt x="1526534" y="0"/>
                    <a:pt x="152653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26186" y="3696953"/>
              <a:ext cx="28028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r="17341" b="3595"/>
          <a:stretch/>
        </p:blipFill>
        <p:spPr>
          <a:xfrm>
            <a:off x="46114" y="54268"/>
            <a:ext cx="4408480" cy="3541080"/>
          </a:xfrm>
        </p:spPr>
      </p:pic>
      <p:sp>
        <p:nvSpPr>
          <p:cNvPr id="23" name="TextBox 22"/>
          <p:cNvSpPr txBox="1"/>
          <p:nvPr/>
        </p:nvSpPr>
        <p:spPr>
          <a:xfrm>
            <a:off x="2707653" y="2756637"/>
            <a:ext cx="5846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5 ns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98128" y="821705"/>
            <a:ext cx="0" cy="2121576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3292264" y="2197584"/>
            <a:ext cx="0" cy="745697"/>
          </a:xfrm>
          <a:prstGeom prst="line">
            <a:avLst/>
          </a:prstGeom>
          <a:noFill/>
          <a:ln w="1905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2698128" y="2753038"/>
            <a:ext cx="584611" cy="0"/>
          </a:xfrm>
          <a:prstGeom prst="straightConnector1">
            <a:avLst/>
          </a:prstGeom>
          <a:noFill/>
          <a:ln w="28575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145295" y="1355086"/>
            <a:ext cx="98243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7388947">
            <a:off x="2906228" y="1655288"/>
            <a:ext cx="426114" cy="303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7388947">
            <a:off x="3283502" y="1903874"/>
            <a:ext cx="426114" cy="3039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787250" y="761914"/>
            <a:ext cx="16096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THRU line </a:t>
            </a:r>
            <a:r>
              <a:rPr lang="en-GB" sz="1400" dirty="0" smtClean="0">
                <a:solidFill>
                  <a:srgbClr val="FF0000"/>
                </a:solidFill>
              </a:rPr>
              <a:t>of </a:t>
            </a:r>
            <a:r>
              <a:rPr lang="en-GB" sz="1400" dirty="0" err="1" smtClean="0">
                <a:solidFill>
                  <a:srgbClr val="FF0000"/>
                </a:solidFill>
              </a:rPr>
              <a:t>s</a:t>
            </a:r>
            <a:r>
              <a:rPr lang="en-GB" sz="1400" dirty="0" err="1" smtClean="0">
                <a:solidFill>
                  <a:srgbClr val="FF0000"/>
                </a:solidFill>
              </a:rPr>
              <a:t>tripline</a:t>
            </a:r>
            <a:r>
              <a:rPr lang="en-GB" sz="1400" dirty="0" smtClean="0">
                <a:solidFill>
                  <a:srgbClr val="FF0000"/>
                </a:solidFill>
              </a:rPr>
              <a:t> coupler picks up “ECHOs”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50707" y="3226016"/>
            <a:ext cx="16096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Response not flat</a:t>
            </a:r>
          </a:p>
          <a:p>
            <a:r>
              <a:rPr lang="en-GB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Baseband pulse distorted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44745" y="964496"/>
            <a:ext cx="2980781" cy="144022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arenBoth"/>
            </a:pP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Affecting SCRUB Frontend</a:t>
            </a:r>
          </a:p>
          <a:p>
            <a:pPr marL="342900" indent="-342900">
              <a:buAutoNum type="arabicParenBoth"/>
            </a:pPr>
            <a:endParaRPr lang="en-GB" sz="1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AutoNum type="arabicParenBoth"/>
            </a:pP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Spoiling </a:t>
            </a:r>
            <a:r>
              <a:rPr lang="en-GB" sz="1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pLHC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response (200 MHz)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53575" y="3937931"/>
            <a:ext cx="3081760" cy="1981318"/>
            <a:chOff x="827030" y="3872507"/>
            <a:chExt cx="3081760" cy="198131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7" t="17199" r="42624" b="42421"/>
            <a:stretch/>
          </p:blipFill>
          <p:spPr>
            <a:xfrm>
              <a:off x="827030" y="3872507"/>
              <a:ext cx="3081760" cy="19145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8" name="Right Arrow 67"/>
            <p:cNvSpPr/>
            <p:nvPr/>
          </p:nvSpPr>
          <p:spPr>
            <a:xfrm rot="21148747">
              <a:off x="2517749" y="5398264"/>
              <a:ext cx="426114" cy="30397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035326" y="5190862"/>
              <a:ext cx="461233" cy="451189"/>
            </a:xfrm>
            <a:prstGeom prst="line">
              <a:avLst/>
            </a:prstGeom>
            <a:noFill/>
            <a:ln w="28575" cap="rnd" cmpd="sng" algn="ctr">
              <a:solidFill>
                <a:srgbClr val="CC00CC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1814553" y="4941921"/>
              <a:ext cx="883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0000"/>
                  </a:solidFill>
                </a:rPr>
                <a:t>25 ns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39027" y="4713759"/>
              <a:ext cx="0" cy="745697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2990152" y="4722551"/>
              <a:ext cx="0" cy="745697"/>
            </a:xfrm>
            <a:prstGeom prst="line">
              <a:avLst/>
            </a:prstGeom>
            <a:noFill/>
            <a:ln w="1905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>
            <a:xfrm>
              <a:off x="1437919" y="4954155"/>
              <a:ext cx="1533541" cy="0"/>
            </a:xfrm>
            <a:prstGeom prst="straightConnector1">
              <a:avLst/>
            </a:prstGeom>
            <a:noFill/>
            <a:ln w="28575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1383956" y="5330605"/>
              <a:ext cx="12067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Undershoot (cross-talk)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9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Position Block (</a:t>
            </a:r>
            <a:r>
              <a:rPr lang="en-GB" dirty="0" err="1"/>
              <a:t>BeamPos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72" y="914400"/>
            <a:ext cx="8226854" cy="507862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00B0F0"/>
                </a:solidFill>
              </a:rPr>
              <a:t>2 </a:t>
            </a:r>
            <a:r>
              <a:rPr lang="en-GB" sz="1400" b="1" dirty="0" err="1" smtClean="0">
                <a:solidFill>
                  <a:srgbClr val="00B0F0"/>
                </a:solidFill>
              </a:rPr>
              <a:t>BeamPos</a:t>
            </a:r>
            <a:r>
              <a:rPr lang="en-GB" sz="1400" b="1" dirty="0" smtClean="0">
                <a:solidFill>
                  <a:srgbClr val="00B0F0"/>
                </a:solidFill>
              </a:rPr>
              <a:t> Blocks </a:t>
            </a:r>
            <a:r>
              <a:rPr lang="en-GB" sz="1400" dirty="0" smtClean="0"/>
              <a:t>per damper loops module </a:t>
            </a:r>
            <a:br>
              <a:rPr lang="en-GB" sz="1400" dirty="0" smtClean="0"/>
            </a:br>
            <a:r>
              <a:rPr lang="en-GB" sz="1400" dirty="0" smtClean="0"/>
              <a:t>= one per pick-up input</a:t>
            </a: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00B0F0"/>
                </a:solidFill>
              </a:rPr>
              <a:t>I/Q inputs of SUM and DELTA </a:t>
            </a:r>
            <a:r>
              <a:rPr lang="en-GB" sz="1400" dirty="0" smtClean="0"/>
              <a:t>signals</a:t>
            </a:r>
          </a:p>
          <a:p>
            <a:pPr lvl="1">
              <a:spcAft>
                <a:spcPts val="0"/>
              </a:spcAft>
            </a:pPr>
            <a:r>
              <a:rPr lang="en-GB" sz="1200" dirty="0" smtClean="0"/>
              <a:t>in ADC sampling clock domain, </a:t>
            </a:r>
            <a:br>
              <a:rPr lang="en-GB" sz="1200" dirty="0" smtClean="0"/>
            </a:br>
            <a:r>
              <a:rPr lang="en-GB" sz="1200" dirty="0" smtClean="0"/>
              <a:t>hence subject to </a:t>
            </a:r>
            <a:r>
              <a:rPr lang="en-GB" sz="1200" b="1" dirty="0" smtClean="0">
                <a:solidFill>
                  <a:srgbClr val="00B0F0"/>
                </a:solidFill>
              </a:rPr>
              <a:t>delay adjustment</a:t>
            </a:r>
          </a:p>
          <a:p>
            <a:pPr>
              <a:spcBef>
                <a:spcPts val="1200"/>
              </a:spcBef>
            </a:pPr>
            <a:r>
              <a:rPr lang="en-GB" sz="1400" dirty="0" err="1" smtClean="0"/>
              <a:t>CoRe</a:t>
            </a:r>
            <a:r>
              <a:rPr lang="en-GB" sz="1400" dirty="0" smtClean="0"/>
              <a:t> – Conditioning and Resampling</a:t>
            </a: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00B0F0"/>
                </a:solidFill>
              </a:rPr>
              <a:t>I/Q phase rotation</a:t>
            </a:r>
            <a:endParaRPr lang="en-GB" sz="1200" b="1" dirty="0">
              <a:solidFill>
                <a:srgbClr val="00B0F0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00B0F0"/>
                </a:solidFill>
              </a:rPr>
              <a:t>Down sampling</a:t>
            </a:r>
            <a:r>
              <a:rPr lang="en-GB" sz="1200" dirty="0" smtClean="0"/>
              <a:t>: 120 MSPS </a:t>
            </a:r>
            <a:r>
              <a:rPr lang="en-GB" sz="1200" dirty="0" smtClean="0">
                <a:sym typeface="Wingdings" panose="05000000000000000000" pitchFamily="2" charset="2"/>
              </a:rPr>
              <a:t> </a:t>
            </a:r>
            <a:r>
              <a:rPr lang="en-GB" sz="1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40 MSPS</a:t>
            </a:r>
            <a:r>
              <a:rPr lang="en-GB" sz="1200" dirty="0" smtClean="0">
                <a:sym typeface="Wingdings" panose="05000000000000000000" pitchFamily="2" charset="2"/>
              </a:rPr>
              <a:t> (25ns bunch sync</a:t>
            </a:r>
            <a:r>
              <a:rPr lang="en-GB" sz="1200" dirty="0" smtClean="0">
                <a:sym typeface="Wingdings" panose="05000000000000000000" pitchFamily="2" charset="2"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en-GB" sz="1200" dirty="0" smtClean="0">
                <a:sym typeface="Wingdings" panose="05000000000000000000" pitchFamily="2" charset="2"/>
              </a:rPr>
              <a:t>Combining 3 samples for one position signal</a:t>
            </a:r>
          </a:p>
          <a:p>
            <a:pPr lvl="1">
              <a:spcAft>
                <a:spcPts val="0"/>
              </a:spcAft>
            </a:pPr>
            <a:r>
              <a:rPr lang="en-GB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sampling delay problematic already at 200 MHz</a:t>
            </a:r>
            <a:endParaRPr lang="en-GB" sz="12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en-GB" sz="1400" b="1" dirty="0" smtClean="0">
                <a:solidFill>
                  <a:srgbClr val="00B0F0"/>
                </a:solidFill>
              </a:rPr>
              <a:t>Normalization</a:t>
            </a:r>
            <a:endParaRPr lang="en-GB" sz="1400" b="1" dirty="0" smtClean="0">
              <a:solidFill>
                <a:srgbClr val="00B0F0"/>
              </a:solidFill>
            </a:endParaRP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00B0F0"/>
                </a:solidFill>
              </a:rPr>
              <a:t>position</a:t>
            </a:r>
            <a:r>
              <a:rPr lang="en-GB" sz="1200" dirty="0" smtClean="0"/>
              <a:t> calculation (in-phase) </a:t>
            </a:r>
            <a:endParaRPr lang="en-GB" sz="1200" dirty="0"/>
          </a:p>
          <a:p>
            <a:pPr lvl="1">
              <a:spcAft>
                <a:spcPts val="0"/>
              </a:spcAft>
            </a:pPr>
            <a:r>
              <a:rPr lang="en-GB" sz="1200" dirty="0" smtClean="0"/>
              <a:t>“quadrature position” </a:t>
            </a:r>
            <a:r>
              <a:rPr lang="en-GB" sz="1200" b="1" dirty="0" smtClean="0">
                <a:solidFill>
                  <a:srgbClr val="00B0F0"/>
                </a:solidFill>
              </a:rPr>
              <a:t>indicating head-tail activity</a:t>
            </a:r>
          </a:p>
          <a:p>
            <a:pPr lvl="1">
              <a:spcAft>
                <a:spcPts val="0"/>
              </a:spcAft>
            </a:pPr>
            <a:r>
              <a:rPr lang="en-GB" sz="1200" b="1" dirty="0" smtClean="0">
                <a:solidFill>
                  <a:srgbClr val="00B0F0"/>
                </a:solidFill>
              </a:rPr>
              <a:t>bypass mode </a:t>
            </a:r>
            <a:r>
              <a:rPr lang="en-GB" sz="1200" dirty="0" smtClean="0"/>
              <a:t>in case of DELTA  processing (</a:t>
            </a:r>
            <a:r>
              <a:rPr lang="en-GB" sz="1200" dirty="0" err="1" smtClean="0"/>
              <a:t>pFT</a:t>
            </a:r>
            <a:r>
              <a:rPr lang="en-GB" sz="1200" dirty="0" smtClean="0"/>
              <a:t>)</a:t>
            </a:r>
            <a:endParaRPr lang="en-GB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03. Dec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SPS Damper - Gerd Kotzian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180" y="3218619"/>
            <a:ext cx="2017713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680" y="3819487"/>
            <a:ext cx="158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930" y="683419"/>
            <a:ext cx="2841437" cy="26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11804"/>
              </p:ext>
            </p:extLst>
          </p:nvPr>
        </p:nvGraphicFramePr>
        <p:xfrm>
          <a:off x="5674859" y="5212238"/>
          <a:ext cx="3367768" cy="62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6" imgW="2323800" imgH="431640" progId="Equation.3">
                  <p:embed/>
                </p:oleObj>
              </mc:Choice>
              <mc:Fallback>
                <p:oleObj name="Equation" r:id="rId6" imgW="23238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59" y="5212238"/>
                        <a:ext cx="3367768" cy="625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2700" cap="rnd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18850</TotalTime>
  <Words>1466</Words>
  <Application>Microsoft Office PowerPoint</Application>
  <PresentationFormat>On-screen Show (4:3)</PresentationFormat>
  <Paragraphs>430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</vt:lpstr>
      <vt:lpstr>Courier New</vt:lpstr>
      <vt:lpstr>Lucida Grande</vt:lpstr>
      <vt:lpstr>Times New Roman</vt:lpstr>
      <vt:lpstr>Wingdings</vt:lpstr>
      <vt:lpstr>CERNCorporate4-3</vt:lpstr>
      <vt:lpstr>Visio</vt:lpstr>
      <vt:lpstr>Equation</vt:lpstr>
      <vt:lpstr>The SPS Transverse Damper Status 2015 / Plans 2016</vt:lpstr>
      <vt:lpstr>Outline</vt:lpstr>
      <vt:lpstr>Transverse Damper in General</vt:lpstr>
      <vt:lpstr>PowerPoint Presentation</vt:lpstr>
      <vt:lpstr>6x Beam Position Monitors installed in LS1</vt:lpstr>
      <vt:lpstr>BPCR Stripline Pickups</vt:lpstr>
      <vt:lpstr>Analog Frontend Control / External Control</vt:lpstr>
      <vt:lpstr>200 MHz Comb Filter</vt:lpstr>
      <vt:lpstr>Beam Position Block (BeamPos)</vt:lpstr>
      <vt:lpstr>Analog I/Q inputs of SUM and DELTA </vt:lpstr>
      <vt:lpstr>Analog I/Q inputs of SUM and DELTA </vt:lpstr>
      <vt:lpstr>Transverse Position</vt:lpstr>
      <vt:lpstr>DSPU – Digital Signal Processing Unit</vt:lpstr>
      <vt:lpstr>DSPU – Digital Signal Processing Unit</vt:lpstr>
      <vt:lpstr>2015-11-11</vt:lpstr>
      <vt:lpstr>Semi-Auto Parameter Extraction</vt:lpstr>
      <vt:lpstr>Fractional Tune</vt:lpstr>
      <vt:lpstr>Loop Phase Response</vt:lpstr>
      <vt:lpstr>USER INTERFACE</vt:lpstr>
      <vt:lpstr>Drive Sequence</vt:lpstr>
      <vt:lpstr>Status 2015</vt:lpstr>
      <vt:lpstr>Plans for 2016</vt:lpstr>
      <vt:lpstr>Feedback performance evaluation with different phase shift filters</vt:lpstr>
      <vt:lpstr>Real bunch-by-bunch damper based on feedback gain equalization</vt:lpstr>
      <vt:lpstr>THANK YOU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e-cloud bunch spacing: ADT compatibility</dc:title>
  <dc:creator>Gerd.Kotzian@cern.ch;Daniel.Valuch@cern.ch;Wolfgang.Hofle@cern.ch</dc:creator>
  <cp:lastModifiedBy>Gerd Kotzian</cp:lastModifiedBy>
  <cp:revision>568</cp:revision>
  <cp:lastPrinted>2015-02-13T12:04:37Z</cp:lastPrinted>
  <dcterms:created xsi:type="dcterms:W3CDTF">2013-11-05T09:24:55Z</dcterms:created>
  <dcterms:modified xsi:type="dcterms:W3CDTF">2015-12-03T14:30:37Z</dcterms:modified>
</cp:coreProperties>
</file>