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F58B-CAEA-49F1-BFCA-523FE92FB0C2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3BEA-ED61-4012-909B-E4390668C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68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F58B-CAEA-49F1-BFCA-523FE92FB0C2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3BEA-ED61-4012-909B-E4390668C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1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F58B-CAEA-49F1-BFCA-523FE92FB0C2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3BEA-ED61-4012-909B-E4390668C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0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F58B-CAEA-49F1-BFCA-523FE92FB0C2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3BEA-ED61-4012-909B-E4390668C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14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F58B-CAEA-49F1-BFCA-523FE92FB0C2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3BEA-ED61-4012-909B-E4390668C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53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F58B-CAEA-49F1-BFCA-523FE92FB0C2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3BEA-ED61-4012-909B-E4390668C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49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F58B-CAEA-49F1-BFCA-523FE92FB0C2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3BEA-ED61-4012-909B-E4390668C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01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F58B-CAEA-49F1-BFCA-523FE92FB0C2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3BEA-ED61-4012-909B-E4390668C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41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F58B-CAEA-49F1-BFCA-523FE92FB0C2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3BEA-ED61-4012-909B-E4390668C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31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F58B-CAEA-49F1-BFCA-523FE92FB0C2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3BEA-ED61-4012-909B-E4390668C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68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F58B-CAEA-49F1-BFCA-523FE92FB0C2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3BEA-ED61-4012-909B-E4390668C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26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9F58B-CAEA-49F1-BFCA-523FE92FB0C2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93BEA-ED61-4012-909B-E4390668C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35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Momentum slip-stacking of the nominal I-LHC beam in the SPS</a:t>
            </a:r>
            <a:br>
              <a:rPr lang="en-GB" dirty="0" smtClean="0"/>
            </a:br>
            <a:r>
              <a:rPr lang="en-GB" sz="3300" dirty="0"/>
              <a:t>P</a:t>
            </a:r>
            <a:r>
              <a:rPr lang="en-GB" sz="3300" dirty="0" smtClean="0"/>
              <a:t>article simulations (preliminary)</a:t>
            </a:r>
            <a:endParaRPr lang="en-GB" sz="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T. </a:t>
            </a:r>
            <a:r>
              <a:rPr lang="en-GB" dirty="0" err="1" smtClean="0"/>
              <a:t>Argyropoulos</a:t>
            </a:r>
            <a:r>
              <a:rPr lang="en-GB" dirty="0" smtClean="0"/>
              <a:t>, E. </a:t>
            </a:r>
            <a:r>
              <a:rPr lang="en-GB" dirty="0" err="1" smtClean="0"/>
              <a:t>Shaposhnikova</a:t>
            </a:r>
            <a:endParaRPr lang="en-GB" dirty="0" smtClean="0"/>
          </a:p>
          <a:p>
            <a:r>
              <a:rPr lang="en-GB" dirty="0" smtClean="0"/>
              <a:t>LIU-SPS BD WG 30/01/2014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207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</a:t>
            </a:r>
            <a:r>
              <a:rPr lang="el-GR" dirty="0"/>
              <a:t>Δ</a:t>
            </a:r>
            <a:r>
              <a:rPr lang="en-GB" dirty="0" err="1"/>
              <a:t>f</a:t>
            </a:r>
            <a:r>
              <a:rPr lang="en-GB" baseline="-25000" dirty="0" err="1"/>
              <a:t>RF</a:t>
            </a:r>
            <a:r>
              <a:rPr lang="en-GB" dirty="0"/>
              <a:t> = 4f</a:t>
            </a:r>
            <a:r>
              <a:rPr lang="en-GB" baseline="-25000" dirty="0"/>
              <a:t>s</a:t>
            </a:r>
            <a:r>
              <a:rPr lang="en-GB" dirty="0"/>
              <a:t>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6147239" cy="5052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04248" y="2420888"/>
            <a:ext cx="22362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</a:t>
            </a:r>
            <a:r>
              <a:rPr lang="en-GB" baseline="-25000" dirty="0"/>
              <a:t>L </a:t>
            </a:r>
            <a:r>
              <a:rPr lang="en-GB" dirty="0"/>
              <a:t>= </a:t>
            </a:r>
            <a:r>
              <a:rPr lang="en-GB" dirty="0" smtClean="0"/>
              <a:t>0.</a:t>
            </a:r>
            <a:r>
              <a:rPr lang="el-GR" dirty="0" smtClean="0"/>
              <a:t>3</a:t>
            </a:r>
            <a:r>
              <a:rPr lang="en-GB" dirty="0" smtClean="0"/>
              <a:t> eVs/A</a:t>
            </a:r>
          </a:p>
          <a:p>
            <a:r>
              <a:rPr lang="en-GB" dirty="0" smtClean="0"/>
              <a:t>Losses = 10 %</a:t>
            </a:r>
          </a:p>
          <a:p>
            <a:endParaRPr lang="en-GB" dirty="0" smtClean="0"/>
          </a:p>
          <a:p>
            <a:r>
              <a:rPr lang="en-GB" b="1" dirty="0" smtClean="0"/>
              <a:t>Decreasing VRF = 0.7 MV</a:t>
            </a:r>
          </a:p>
          <a:p>
            <a:r>
              <a:rPr lang="el-GR" dirty="0" smtClean="0"/>
              <a:t>ε</a:t>
            </a:r>
            <a:r>
              <a:rPr lang="en-GB" baseline="-25000" dirty="0"/>
              <a:t>L </a:t>
            </a:r>
            <a:r>
              <a:rPr lang="en-GB" dirty="0"/>
              <a:t>= </a:t>
            </a:r>
            <a:r>
              <a:rPr lang="en-GB" dirty="0" smtClean="0"/>
              <a:t>0.29 </a:t>
            </a:r>
            <a:r>
              <a:rPr lang="en-GB" dirty="0"/>
              <a:t>eVs/A</a:t>
            </a:r>
          </a:p>
          <a:p>
            <a:r>
              <a:rPr lang="en-GB" dirty="0" smtClean="0"/>
              <a:t>Losses </a:t>
            </a:r>
            <a:r>
              <a:rPr lang="en-GB" dirty="0"/>
              <a:t>= </a:t>
            </a:r>
            <a:r>
              <a:rPr lang="en-GB" dirty="0" smtClean="0"/>
              <a:t>15 </a:t>
            </a:r>
            <a:r>
              <a:rPr lang="en-GB" dirty="0"/>
              <a:t>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70597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</a:t>
            </a:r>
            <a:r>
              <a:rPr lang="en-GB" dirty="0" err="1"/>
              <a:t>f</a:t>
            </a:r>
            <a:r>
              <a:rPr lang="en-GB" baseline="-25000" dirty="0" err="1"/>
              <a:t>RF</a:t>
            </a:r>
            <a:r>
              <a:rPr lang="en-GB" dirty="0"/>
              <a:t> </a:t>
            </a:r>
            <a:r>
              <a:rPr lang="en-GB" dirty="0" smtClean="0"/>
              <a:t>&lt; </a:t>
            </a:r>
            <a:r>
              <a:rPr lang="en-GB" dirty="0"/>
              <a:t>4f</a:t>
            </a:r>
            <a:r>
              <a:rPr lang="en-GB" baseline="-25000" dirty="0"/>
              <a:t>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04248" y="2420888"/>
            <a:ext cx="22362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</a:t>
            </a:r>
            <a:r>
              <a:rPr lang="en-GB" baseline="-25000" dirty="0"/>
              <a:t>L </a:t>
            </a:r>
            <a:r>
              <a:rPr lang="en-GB" dirty="0"/>
              <a:t>= </a:t>
            </a:r>
            <a:r>
              <a:rPr lang="en-GB" dirty="0" smtClean="0"/>
              <a:t>0.</a:t>
            </a:r>
            <a:r>
              <a:rPr lang="el-GR" dirty="0" smtClean="0"/>
              <a:t>3</a:t>
            </a:r>
            <a:r>
              <a:rPr lang="en-GB" dirty="0" smtClean="0"/>
              <a:t> eVs/A</a:t>
            </a:r>
          </a:p>
          <a:p>
            <a:r>
              <a:rPr lang="en-GB" dirty="0" smtClean="0"/>
              <a:t>Losses = 7 %</a:t>
            </a:r>
          </a:p>
          <a:p>
            <a:endParaRPr lang="en-GB" dirty="0"/>
          </a:p>
          <a:p>
            <a:r>
              <a:rPr lang="en-GB" b="1" dirty="0" smtClean="0"/>
              <a:t>Decreasing VRF = 0.7 MV</a:t>
            </a:r>
          </a:p>
          <a:p>
            <a:r>
              <a:rPr lang="en-GB" dirty="0" smtClean="0"/>
              <a:t> </a:t>
            </a:r>
            <a:r>
              <a:rPr lang="el-GR" dirty="0" smtClean="0"/>
              <a:t>ε</a:t>
            </a:r>
            <a:r>
              <a:rPr lang="en-GB" baseline="-25000" dirty="0"/>
              <a:t>L </a:t>
            </a:r>
            <a:r>
              <a:rPr lang="en-GB" dirty="0"/>
              <a:t>= </a:t>
            </a:r>
            <a:r>
              <a:rPr lang="en-GB" dirty="0" smtClean="0"/>
              <a:t>0.28 </a:t>
            </a:r>
            <a:r>
              <a:rPr lang="en-GB" dirty="0"/>
              <a:t>eVs/A</a:t>
            </a:r>
          </a:p>
          <a:p>
            <a:r>
              <a:rPr lang="en-GB" dirty="0" smtClean="0"/>
              <a:t>Losses </a:t>
            </a:r>
            <a:r>
              <a:rPr lang="en-GB" dirty="0"/>
              <a:t>= </a:t>
            </a:r>
            <a:r>
              <a:rPr lang="en-GB" dirty="0" smtClean="0"/>
              <a:t>12-15 %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For </a:t>
            </a:r>
            <a:r>
              <a:rPr lang="el-GR" dirty="0">
                <a:solidFill>
                  <a:srgbClr val="FF0000"/>
                </a:solidFill>
              </a:rPr>
              <a:t>Δ</a:t>
            </a:r>
            <a:r>
              <a:rPr lang="en-GB" dirty="0" err="1">
                <a:solidFill>
                  <a:srgbClr val="FF0000"/>
                </a:solidFill>
              </a:rPr>
              <a:t>f</a:t>
            </a:r>
            <a:r>
              <a:rPr lang="en-GB" baseline="-25000" dirty="0" err="1">
                <a:solidFill>
                  <a:srgbClr val="FF0000"/>
                </a:solidFill>
              </a:rPr>
              <a:t>RF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&gt; 4f</a:t>
            </a:r>
            <a:r>
              <a:rPr lang="en-GB" baseline="-25000" dirty="0" smtClean="0">
                <a:solidFill>
                  <a:srgbClr val="FF0000"/>
                </a:solidFill>
              </a:rPr>
              <a:t>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we don’t gain in intensity but more </a:t>
            </a:r>
            <a:r>
              <a:rPr lang="en-GB" dirty="0" err="1" smtClean="0">
                <a:solidFill>
                  <a:srgbClr val="FF0000"/>
                </a:solidFill>
              </a:rPr>
              <a:t>emittance</a:t>
            </a:r>
            <a:r>
              <a:rPr lang="en-GB" dirty="0" smtClean="0">
                <a:solidFill>
                  <a:srgbClr val="FF0000"/>
                </a:solidFill>
              </a:rPr>
              <a:t> blow-up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6347615" cy="5102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1089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Increasing </a:t>
            </a:r>
            <a:r>
              <a:rPr lang="en-GB" dirty="0" err="1" smtClean="0"/>
              <a:t>Tcycle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Increasing the total time reduces the losses by ~ 20 %</a:t>
            </a:r>
          </a:p>
          <a:p>
            <a:r>
              <a:rPr lang="en-GB" dirty="0" smtClean="0"/>
              <a:t>And also the final </a:t>
            </a:r>
            <a:r>
              <a:rPr lang="el-GR" dirty="0" smtClean="0"/>
              <a:t>ε</a:t>
            </a:r>
            <a:r>
              <a:rPr lang="en-GB" baseline="-25000" dirty="0" smtClean="0"/>
              <a:t>L</a:t>
            </a:r>
            <a:r>
              <a:rPr lang="en-GB" dirty="0" smtClean="0"/>
              <a:t> can be reduced by a ~5%</a:t>
            </a:r>
          </a:p>
          <a:p>
            <a:r>
              <a:rPr lang="en-GB" dirty="0" smtClean="0"/>
              <a:t>More time is still needed for fine tuning </a:t>
            </a:r>
          </a:p>
        </p:txBody>
      </p:sp>
    </p:spTree>
    <p:extLst>
      <p:ext uri="{BB962C8B-B14F-4D97-AF65-F5344CB8AC3E}">
        <p14:creationId xmlns:p14="http://schemas.microsoft.com/office/powerpoint/2010/main" val="446411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Summury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424936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Time required for manipulations: </a:t>
            </a:r>
            <a:r>
              <a:rPr lang="en-US" dirty="0" smtClean="0"/>
              <a:t>~ </a:t>
            </a:r>
            <a:r>
              <a:rPr lang="en-US" dirty="0"/>
              <a:t>1.0 s  </a:t>
            </a:r>
            <a:r>
              <a:rPr lang="en-US" dirty="0" smtClean="0"/>
              <a:t>        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tot</a:t>
            </a:r>
            <a:r>
              <a:rPr lang="en-US" dirty="0" smtClean="0"/>
              <a:t> =  </a:t>
            </a:r>
            <a:r>
              <a:rPr lang="en-US" dirty="0"/>
              <a:t>0.45 s (slipping) + 0.2 s (up-down) </a:t>
            </a:r>
            <a:r>
              <a:rPr lang="en-US" dirty="0" smtClean="0"/>
              <a:t>+0.35 </a:t>
            </a:r>
            <a:r>
              <a:rPr lang="en-US" dirty="0"/>
              <a:t>s (</a:t>
            </a:r>
            <a:r>
              <a:rPr lang="en-US" dirty="0" err="1"/>
              <a:t>filamentation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(maybe more time will be needed, +0.2 s ?) </a:t>
            </a:r>
          </a:p>
          <a:p>
            <a:r>
              <a:rPr lang="en-US" dirty="0" smtClean="0"/>
              <a:t>Beam parameters: losses &gt;</a:t>
            </a:r>
            <a:r>
              <a:rPr lang="en-US" smtClean="0"/>
              <a:t>7%, </a:t>
            </a:r>
            <a:r>
              <a:rPr lang="en-US" dirty="0" err="1" smtClean="0"/>
              <a:t>emittance</a:t>
            </a:r>
            <a:r>
              <a:rPr lang="en-US" dirty="0" smtClean="0"/>
              <a:t> blow-up by  ~ factor 2.5 =&gt; OK for extraction to LHC after 200 MHz upgrade in the SPS (or 200 MHz in LHC)</a:t>
            </a:r>
          </a:p>
          <a:p>
            <a:r>
              <a:rPr lang="en-US" dirty="0" smtClean="0"/>
              <a:t>Further optimization is needed!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80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Previous studies in the SPS to </a:t>
            </a:r>
            <a:r>
              <a:rPr lang="en-GB" b="1" dirty="0" smtClean="0"/>
              <a:t>increase bunch intensity</a:t>
            </a:r>
            <a:r>
              <a:rPr lang="en-GB" dirty="0" smtClean="0"/>
              <a:t>: </a:t>
            </a:r>
          </a:p>
          <a:p>
            <a:pPr lvl="1"/>
            <a:r>
              <a:rPr lang="en-GB" b="1" dirty="0" smtClean="0"/>
              <a:t>Protons: </a:t>
            </a:r>
            <a:r>
              <a:rPr lang="en-GB" dirty="0" smtClean="0"/>
              <a:t>D</a:t>
            </a:r>
            <a:r>
              <a:rPr lang="en-GB" dirty="0"/>
              <a:t>. </a:t>
            </a:r>
            <a:r>
              <a:rPr lang="en-GB" dirty="0" err="1"/>
              <a:t>Boussard</a:t>
            </a:r>
            <a:r>
              <a:rPr lang="en-GB" dirty="0"/>
              <a:t> and Y. </a:t>
            </a:r>
            <a:r>
              <a:rPr lang="en-GB" dirty="0" err="1"/>
              <a:t>Mizumachi</a:t>
            </a:r>
            <a:r>
              <a:rPr lang="en-GB" dirty="0"/>
              <a:t>. Production of beams with high line-density by </a:t>
            </a:r>
            <a:r>
              <a:rPr lang="en-GB" dirty="0" smtClean="0"/>
              <a:t>azimuthal combination of bunches in a synchrotron. IEEE Trans. </a:t>
            </a:r>
            <a:r>
              <a:rPr lang="en-GB" dirty="0" err="1" smtClean="0"/>
              <a:t>Nucl</a:t>
            </a:r>
            <a:r>
              <a:rPr lang="en-GB" dirty="0" smtClean="0"/>
              <a:t>. Sci. Vol. NS-26 No. 3, 3623, June 1979</a:t>
            </a:r>
            <a:r>
              <a:rPr lang="en-GB" dirty="0"/>
              <a:t>.</a:t>
            </a:r>
          </a:p>
          <a:p>
            <a:pPr lvl="1"/>
            <a:r>
              <a:rPr lang="en-GB" b="1" dirty="0" smtClean="0"/>
              <a:t>Ions:</a:t>
            </a:r>
            <a:r>
              <a:rPr lang="en-GB" dirty="0" smtClean="0"/>
              <a:t> </a:t>
            </a:r>
            <a:r>
              <a:rPr lang="en-GB" dirty="0"/>
              <a:t>T. </a:t>
            </a:r>
            <a:r>
              <a:rPr lang="en-GB" dirty="0" err="1"/>
              <a:t>Linnecar</a:t>
            </a:r>
            <a:r>
              <a:rPr lang="en-GB" dirty="0"/>
              <a:t>. Azimuthal combination - slip stacking. Slides, SLI Meeting 2001-10-11, CERN</a:t>
            </a:r>
            <a:r>
              <a:rPr lang="en-GB" dirty="0" smtClean="0"/>
              <a:t>.</a:t>
            </a:r>
          </a:p>
          <a:p>
            <a:r>
              <a:rPr lang="en-GB" b="1" dirty="0" smtClean="0"/>
              <a:t>2013 </a:t>
            </a:r>
            <a:r>
              <a:rPr lang="en-GB" b="1" dirty="0" smtClean="0"/>
              <a:t>proposal </a:t>
            </a:r>
            <a:r>
              <a:rPr lang="en-GB" dirty="0" smtClean="0"/>
              <a:t>(R.</a:t>
            </a:r>
            <a:r>
              <a:rPr lang="en-GB" b="1" dirty="0" smtClean="0"/>
              <a:t> </a:t>
            </a:r>
            <a:r>
              <a:rPr lang="en-US" dirty="0" err="1" smtClean="0"/>
              <a:t>Garoby</a:t>
            </a:r>
            <a:r>
              <a:rPr lang="en-US" dirty="0" smtClean="0"/>
              <a:t>)</a:t>
            </a:r>
            <a:r>
              <a:rPr lang="en-GB" dirty="0" smtClean="0"/>
              <a:t>: </a:t>
            </a:r>
            <a:r>
              <a:rPr lang="en-GB" dirty="0" smtClean="0"/>
              <a:t>Interpose two super batches of the </a:t>
            </a:r>
            <a:r>
              <a:rPr lang="en-GB" dirty="0" smtClean="0"/>
              <a:t>nominal </a:t>
            </a:r>
            <a:r>
              <a:rPr lang="en-GB" dirty="0" smtClean="0"/>
              <a:t>I-LHC Beam (100 ns bunch spacing)</a:t>
            </a:r>
            <a:r>
              <a:rPr lang="en-GB" dirty="0" smtClean="0">
                <a:sym typeface="Wingdings" panose="05000000000000000000" pitchFamily="2" charset="2"/>
              </a:rPr>
              <a:t>beam of</a:t>
            </a:r>
            <a:r>
              <a:rPr lang="en-GB" dirty="0" smtClean="0"/>
              <a:t> 50 ns bunch spacing.</a:t>
            </a:r>
          </a:p>
          <a:p>
            <a:pPr lvl="1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5877272"/>
            <a:ext cx="6429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Same way of implementation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913830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Slip-stacking procedure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GB" dirty="0" smtClean="0"/>
                  <a:t>Two super batches into the ring</a:t>
                </a:r>
              </a:p>
              <a:p>
                <a:r>
                  <a:rPr lang="en-GB" dirty="0" smtClean="0"/>
                  <a:t>Circulating in the ring diametrically opposed</a:t>
                </a:r>
              </a:p>
              <a:p>
                <a:r>
                  <a:rPr lang="en-GB" dirty="0" smtClean="0"/>
                  <a:t>Captured by the two pairs of 200 MHz TW cavities</a:t>
                </a:r>
              </a:p>
              <a:p>
                <a:r>
                  <a:rPr lang="en-GB" dirty="0" smtClean="0"/>
                  <a:t>Change frequency of each cavity pair </a:t>
                </a:r>
                <a:r>
                  <a:rPr lang="en-GB" dirty="0" smtClean="0">
                    <a:sym typeface="Wingdings" panose="05000000000000000000" pitchFamily="2" charset="2"/>
                  </a:rPr>
                  <a:t> first batch is </a:t>
                </a:r>
                <a:r>
                  <a:rPr lang="en-GB" dirty="0"/>
                  <a:t>decelerated </a:t>
                </a:r>
                <a:r>
                  <a:rPr lang="en-GB" dirty="0" smtClean="0"/>
                  <a:t>&amp; </a:t>
                </a:r>
                <a:r>
                  <a:rPr lang="en-GB" dirty="0"/>
                  <a:t>second </a:t>
                </a:r>
                <a:r>
                  <a:rPr lang="en-GB" dirty="0" smtClean="0"/>
                  <a:t>is accelerated</a:t>
                </a:r>
              </a:p>
              <a:p>
                <a:r>
                  <a:rPr lang="en-GB" dirty="0" smtClean="0"/>
                  <a:t>Until buckets are just touching (approximate condition for beam </a:t>
                </a:r>
                <a:r>
                  <a:rPr lang="en-GB" dirty="0" smtClean="0"/>
                  <a:t>independence</a:t>
                </a:r>
                <a:r>
                  <a:rPr lang="el-GR" dirty="0" smtClean="0"/>
                  <a:t>, 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0" smtClean="0">
                        <a:latin typeface="Cambria Math"/>
                      </a:rPr>
                      <m:t>Δ</m:t>
                    </m:r>
                    <m:r>
                      <a:rPr lang="en-GB" i="1">
                        <a:latin typeface="Cambria Math"/>
                      </a:rPr>
                      <m:t>𝑓</m:t>
                    </m:r>
                    <m:r>
                      <a:rPr lang="en-GB" b="0" i="0" smtClean="0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GB" dirty="0" smtClean="0"/>
                  <a:t>=</a:t>
                </a:r>
                <a:r>
                  <a:rPr lang="el-GR" dirty="0" smtClean="0"/>
                  <a:t>α=4</a:t>
                </a:r>
                <a:r>
                  <a:rPr lang="en-GB" dirty="0" smtClean="0"/>
                  <a:t>)</a:t>
                </a:r>
                <a:endParaRPr lang="en-GB" dirty="0" smtClean="0"/>
              </a:p>
              <a:p>
                <a:r>
                  <a:rPr lang="en-GB" dirty="0" smtClean="0"/>
                  <a:t>Change both RFs at the centre frequency</a:t>
                </a:r>
              </a:p>
              <a:p>
                <a:r>
                  <a:rPr lang="en-GB" dirty="0" smtClean="0"/>
                  <a:t>Recapture both up and down batches with high enough RF Voltage </a:t>
                </a:r>
                <a:r>
                  <a:rPr lang="en-GB" dirty="0" smtClean="0">
                    <a:sym typeface="Wingdings" panose="05000000000000000000" pitchFamily="2" charset="2"/>
                  </a:rPr>
                  <a:t> connection to the final </a:t>
                </a:r>
                <a:r>
                  <a:rPr lang="en-GB" dirty="0" err="1" smtClean="0">
                    <a:sym typeface="Wingdings" panose="05000000000000000000" pitchFamily="2" charset="2"/>
                  </a:rPr>
                  <a:t>emittance</a:t>
                </a:r>
                <a:endParaRPr lang="en-GB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022" r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1837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Slip-stacking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6136" y="1600200"/>
            <a:ext cx="2890663" cy="456510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Buckets do not interact in that </a:t>
            </a:r>
            <a:r>
              <a:rPr lang="en-GB" dirty="0" smtClean="0"/>
              <a:t>case</a:t>
            </a:r>
          </a:p>
          <a:p>
            <a:r>
              <a:rPr lang="en-GB" dirty="0" smtClean="0"/>
              <a:t>In reality </a:t>
            </a:r>
            <a:r>
              <a:rPr lang="en-GB" dirty="0"/>
              <a:t>w</a:t>
            </a:r>
            <a:r>
              <a:rPr lang="en-GB" dirty="0" smtClean="0"/>
              <a:t>e need </a:t>
            </a:r>
            <a:r>
              <a:rPr lang="el-GR" dirty="0" smtClean="0"/>
              <a:t>α</a:t>
            </a:r>
            <a:r>
              <a:rPr lang="en-GB" dirty="0" smtClean="0"/>
              <a:t>&gt;5 for both batches to slide without </a:t>
            </a:r>
            <a:r>
              <a:rPr lang="en-GB" dirty="0" err="1" smtClean="0"/>
              <a:t>emittance</a:t>
            </a:r>
            <a:r>
              <a:rPr lang="en-GB" dirty="0" smtClean="0"/>
              <a:t> blow-up</a:t>
            </a:r>
          </a:p>
          <a:p>
            <a:r>
              <a:rPr lang="en-GB" dirty="0" smtClean="0"/>
              <a:t>Simulations are focused on the last part –recapture of the batches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 descr="C:\MatlabFiles\slipStacking\bucketsSlip_noInter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65145"/>
            <a:ext cx="5499885" cy="412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030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Slip-stacking </a:t>
            </a:r>
            <a:r>
              <a:rPr lang="en-GB" dirty="0" smtClean="0"/>
              <a:t>parameters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Based on: T. </a:t>
            </a:r>
            <a:r>
              <a:rPr lang="en-GB" dirty="0" err="1" smtClean="0"/>
              <a:t>Bohl</a:t>
            </a:r>
            <a:r>
              <a:rPr lang="en-GB" dirty="0" smtClean="0"/>
              <a:t>, Note-2013-26</a:t>
            </a:r>
          </a:p>
          <a:p>
            <a:r>
              <a:rPr lang="en-GB" dirty="0" smtClean="0"/>
              <a:t>Flat bottom: not studied here</a:t>
            </a:r>
          </a:p>
          <a:p>
            <a:pPr lvl="1"/>
            <a:r>
              <a:rPr lang="en-GB" dirty="0"/>
              <a:t>large recapture </a:t>
            </a:r>
            <a:r>
              <a:rPr lang="en-GB" dirty="0" smtClean="0"/>
              <a:t>voltage needed</a:t>
            </a:r>
          </a:p>
          <a:p>
            <a:pPr lvl="1"/>
            <a:r>
              <a:rPr lang="en-GB" dirty="0"/>
              <a:t>influence of RF noise, IBS and space charge (</a:t>
            </a:r>
            <a:r>
              <a:rPr lang="en-GB" dirty="0" smtClean="0"/>
              <a:t>observed </a:t>
            </a:r>
            <a:r>
              <a:rPr lang="en-GB" dirty="0"/>
              <a:t>under present </a:t>
            </a:r>
            <a:r>
              <a:rPr lang="en-GB" dirty="0" smtClean="0"/>
              <a:t>operational conditions)</a:t>
            </a:r>
          </a:p>
        </p:txBody>
      </p:sp>
    </p:spTree>
    <p:extLst>
      <p:ext uri="{BB962C8B-B14F-4D97-AF65-F5344CB8AC3E}">
        <p14:creationId xmlns:p14="http://schemas.microsoft.com/office/powerpoint/2010/main" val="3141251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Slip-stacking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Flat top (450 </a:t>
            </a:r>
            <a:r>
              <a:rPr lang="en-GB" dirty="0" err="1" smtClean="0"/>
              <a:t>GeV</a:t>
            </a:r>
            <a:r>
              <a:rPr lang="en-GB" dirty="0" smtClean="0"/>
              <a:t>/c):</a:t>
            </a:r>
          </a:p>
          <a:p>
            <a:pPr lvl="1"/>
            <a:r>
              <a:rPr lang="en-GB" dirty="0" smtClean="0"/>
              <a:t>Longitudinal </a:t>
            </a:r>
            <a:r>
              <a:rPr lang="en-GB" dirty="0" err="1" smtClean="0"/>
              <a:t>emittance</a:t>
            </a:r>
            <a:r>
              <a:rPr lang="en-GB" dirty="0" smtClean="0"/>
              <a:t>: </a:t>
            </a:r>
            <a:r>
              <a:rPr lang="el-GR" dirty="0" smtClean="0"/>
              <a:t>ε</a:t>
            </a:r>
            <a:r>
              <a:rPr lang="en-GB" baseline="-25000" dirty="0" smtClean="0"/>
              <a:t>L </a:t>
            </a:r>
            <a:r>
              <a:rPr lang="en-GB" dirty="0" smtClean="0"/>
              <a:t>= 0.125 eVs/A </a:t>
            </a:r>
            <a:endParaRPr lang="en-GB" dirty="0"/>
          </a:p>
          <a:p>
            <a:pPr lvl="1"/>
            <a:r>
              <a:rPr lang="en-GB" dirty="0" smtClean="0"/>
              <a:t>Initial RF Voltage: VRF = 0.225 MV (filling factor of 0.9)</a:t>
            </a:r>
          </a:p>
          <a:p>
            <a:pPr lvl="1"/>
            <a:r>
              <a:rPr lang="en-GB" dirty="0" smtClean="0"/>
              <a:t>momentum separation: </a:t>
            </a:r>
            <a:r>
              <a:rPr lang="en-GB" dirty="0" err="1" smtClean="0"/>
              <a:t>dp</a:t>
            </a:r>
            <a:r>
              <a:rPr lang="en-GB" dirty="0" smtClean="0"/>
              <a:t>/p=2x10</a:t>
            </a:r>
            <a:r>
              <a:rPr lang="en-GB" baseline="30000" dirty="0" smtClean="0"/>
              <a:t>-3</a:t>
            </a:r>
          </a:p>
          <a:p>
            <a:pPr lvl="1"/>
            <a:r>
              <a:rPr lang="en-GB" dirty="0" smtClean="0"/>
              <a:t>min</a:t>
            </a:r>
            <a:r>
              <a:rPr lang="en-GB" dirty="0"/>
              <a:t>. dist. of mean radial </a:t>
            </a:r>
            <a:r>
              <a:rPr lang="en-GB" dirty="0" err="1" smtClean="0"/>
              <a:t>pos</a:t>
            </a:r>
            <a:r>
              <a:rPr lang="en-GB" dirty="0" smtClean="0"/>
              <a:t>: </a:t>
            </a:r>
            <a:r>
              <a:rPr lang="el-GR" dirty="0" smtClean="0"/>
              <a:t>Δ</a:t>
            </a:r>
            <a:r>
              <a:rPr lang="en-GB" dirty="0" smtClean="0"/>
              <a:t>R = 6.8 mm</a:t>
            </a:r>
          </a:p>
          <a:p>
            <a:pPr lvl="1"/>
            <a:endParaRPr lang="en-GB" baseline="30000" dirty="0"/>
          </a:p>
          <a:p>
            <a:r>
              <a:rPr lang="en-GB" dirty="0" smtClean="0"/>
              <a:t>Simulations were performed for the last part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smtClean="0">
                <a:sym typeface="Wingdings" panose="05000000000000000000" pitchFamily="2" charset="2"/>
              </a:rPr>
              <a:t>bring the batches back starting from the maximum distance </a:t>
            </a:r>
          </a:p>
        </p:txBody>
      </p:sp>
      <p:sp>
        <p:nvSpPr>
          <p:cNvPr id="4" name="Rectangle 3"/>
          <p:cNvSpPr/>
          <p:nvPr/>
        </p:nvSpPr>
        <p:spPr>
          <a:xfrm>
            <a:off x="7802050" y="3573016"/>
            <a:ext cx="11418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from the central </a:t>
            </a:r>
            <a:r>
              <a:rPr lang="en-GB" dirty="0" smtClean="0"/>
              <a:t>orbit</a:t>
            </a:r>
            <a:endParaRPr lang="en-GB" dirty="0"/>
          </a:p>
        </p:txBody>
      </p:sp>
      <p:sp>
        <p:nvSpPr>
          <p:cNvPr id="5" name="Right Brace 4"/>
          <p:cNvSpPr/>
          <p:nvPr/>
        </p:nvSpPr>
        <p:spPr>
          <a:xfrm>
            <a:off x="7442010" y="3789040"/>
            <a:ext cx="360040" cy="64807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514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Designed RF programs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Programs calculated for a single RF for constant bucket area</a:t>
            </a:r>
            <a:endParaRPr lang="en-GB" dirty="0"/>
          </a:p>
        </p:txBody>
      </p:sp>
      <p:pic>
        <p:nvPicPr>
          <p:cNvPr id="4" name="Picture 2" descr="C:\MatlabFiles\slipStacking\freqProgrIons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616" y="2713778"/>
            <a:ext cx="4410888" cy="3307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MatlabFiles\slipStacking\voltProgrIons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21" y="2713778"/>
            <a:ext cx="4410888" cy="3307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74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Varying parameters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72" y="1700808"/>
            <a:ext cx="3456384" cy="45259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l-GR" dirty="0" smtClean="0"/>
              <a:t>Δ</a:t>
            </a:r>
            <a:r>
              <a:rPr lang="en-GB" dirty="0" err="1"/>
              <a:t>f</a:t>
            </a:r>
            <a:r>
              <a:rPr lang="en-GB" baseline="-25000" dirty="0" err="1"/>
              <a:t>RF</a:t>
            </a:r>
            <a:endParaRPr lang="en-GB" baseline="-25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Time of the cycle, </a:t>
            </a:r>
            <a:r>
              <a:rPr lang="en-GB" dirty="0" err="1" smtClean="0"/>
              <a:t>T</a:t>
            </a:r>
            <a:r>
              <a:rPr lang="en-GB" baseline="-25000" dirty="0" err="1" smtClean="0"/>
              <a:t>cycle</a:t>
            </a:r>
            <a:endParaRPr lang="en-GB" baseline="-25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Time of recapture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V</a:t>
            </a:r>
            <a:r>
              <a:rPr lang="en-GB" baseline="-25000" dirty="0"/>
              <a:t>RF</a:t>
            </a:r>
            <a:r>
              <a:rPr lang="en-GB" dirty="0"/>
              <a:t> recapture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 descr="C:\MatlabFiles\slipStacking\freqProgrIons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5337175" cy="400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644008" y="3293507"/>
            <a:ext cx="0" cy="26432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187624" y="4930678"/>
            <a:ext cx="3456384" cy="1106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51460" y="4572409"/>
            <a:ext cx="1049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GB" dirty="0" err="1"/>
              <a:t>T</a:t>
            </a:r>
            <a:r>
              <a:rPr lang="en-GB" baseline="-25000" dirty="0" err="1"/>
              <a:t>cycle</a:t>
            </a:r>
            <a:endParaRPr lang="en-GB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3995936" y="3584500"/>
            <a:ext cx="1000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l-GR" dirty="0"/>
              <a:t>Δ</a:t>
            </a:r>
            <a:r>
              <a:rPr lang="en-GB" dirty="0" err="1"/>
              <a:t>f</a:t>
            </a:r>
            <a:r>
              <a:rPr lang="en-GB" baseline="-25000" dirty="0" err="1"/>
              <a:t>RF</a:t>
            </a: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116156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</a:t>
            </a:r>
            <a:r>
              <a:rPr lang="el-GR" dirty="0" smtClean="0"/>
              <a:t>Δ</a:t>
            </a:r>
            <a:r>
              <a:rPr lang="en-GB" dirty="0" err="1" smtClean="0"/>
              <a:t>f</a:t>
            </a:r>
            <a:r>
              <a:rPr lang="en-GB" baseline="-25000" dirty="0" err="1" smtClean="0"/>
              <a:t>RF</a:t>
            </a:r>
            <a:r>
              <a:rPr lang="en-GB" dirty="0" smtClean="0"/>
              <a:t> = 4f</a:t>
            </a:r>
            <a:r>
              <a:rPr lang="en-GB" baseline="-25000" dirty="0" smtClean="0"/>
              <a:t>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34" y="1422848"/>
            <a:ext cx="3712327" cy="2940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384" y="1423581"/>
            <a:ext cx="3579024" cy="2924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95" y="3808669"/>
            <a:ext cx="3554786" cy="293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943" y="3858796"/>
            <a:ext cx="3538629" cy="2880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895868" y="4509120"/>
            <a:ext cx="34104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203848" y="6165304"/>
            <a:ext cx="34104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>
            <a:stCxn id="4" idx="5"/>
          </p:cNvCxnSpPr>
          <p:nvPr/>
        </p:nvCxnSpPr>
        <p:spPr>
          <a:xfrm>
            <a:off x="2186967" y="4754971"/>
            <a:ext cx="728849" cy="52004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" idx="1"/>
          </p:cNvCxnSpPr>
          <p:nvPr/>
        </p:nvCxnSpPr>
        <p:spPr>
          <a:xfrm flipH="1" flipV="1">
            <a:off x="2987824" y="5298888"/>
            <a:ext cx="265969" cy="90859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87427" y="4196987"/>
            <a:ext cx="1540126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Initial losses (~2 %) can be possibly eliminated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442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586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Momentum slip-stacking of the nominal I-LHC beam in the SPS Particle simulations (preliminary)</vt:lpstr>
      <vt:lpstr>History </vt:lpstr>
      <vt:lpstr>Slip-stacking procedure</vt:lpstr>
      <vt:lpstr>Slip-stacking procedure</vt:lpstr>
      <vt:lpstr>Slip-stacking parameters</vt:lpstr>
      <vt:lpstr>Slip-stacking parameters</vt:lpstr>
      <vt:lpstr>Designed RF programs </vt:lpstr>
      <vt:lpstr>Varying parameters</vt:lpstr>
      <vt:lpstr>Example ΔfRF = 4fs </vt:lpstr>
      <vt:lpstr>Example ΔfRF = 4fs </vt:lpstr>
      <vt:lpstr>ΔfRF &lt; 4fs</vt:lpstr>
      <vt:lpstr>Increasing Tcycle</vt:lpstr>
      <vt:lpstr>Summury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Momentum slip-stacking of the nominal I-LHC beam in the SPS</dc:title>
  <dc:creator>Theodoros Argyropoulos</dc:creator>
  <cp:lastModifiedBy>Theodoros Argyropoulos</cp:lastModifiedBy>
  <cp:revision>30</cp:revision>
  <dcterms:created xsi:type="dcterms:W3CDTF">2014-01-30T08:28:51Z</dcterms:created>
  <dcterms:modified xsi:type="dcterms:W3CDTF">2014-01-30T17:13:33Z</dcterms:modified>
</cp:coreProperties>
</file>