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</p:sldMasterIdLst>
  <p:notesMasterIdLst>
    <p:notesMasterId r:id="rId22"/>
  </p:notesMasterIdLst>
  <p:sldIdLst>
    <p:sldId id="256" r:id="rId3"/>
    <p:sldId id="257" r:id="rId4"/>
    <p:sldId id="258" r:id="rId5"/>
    <p:sldId id="263" r:id="rId6"/>
    <p:sldId id="261" r:id="rId7"/>
    <p:sldId id="264" r:id="rId8"/>
    <p:sldId id="265" r:id="rId9"/>
    <p:sldId id="279" r:id="rId10"/>
    <p:sldId id="266" r:id="rId11"/>
    <p:sldId id="267" r:id="rId12"/>
    <p:sldId id="269" r:id="rId13"/>
    <p:sldId id="278" r:id="rId14"/>
    <p:sldId id="272" r:id="rId15"/>
    <p:sldId id="274" r:id="rId16"/>
    <p:sldId id="273" r:id="rId17"/>
    <p:sldId id="275" r:id="rId18"/>
    <p:sldId id="276" r:id="rId19"/>
    <p:sldId id="27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20" d="100"/>
          <a:sy n="120" d="100"/>
        </p:scale>
        <p:origin x="-12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D5DC-01E8-448D-AD2A-7997091CC24C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9A91-1056-454A-AA65-27772F0E7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2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3783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7257" y="5972628"/>
            <a:ext cx="351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Analysis of schemes for doublet production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707743" y="5972628"/>
            <a:ext cx="343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smtClean="0">
                <a:solidFill>
                  <a:schemeClr val="bg1">
                    <a:lumMod val="75000"/>
                  </a:schemeClr>
                </a:solidFill>
              </a:rPr>
              <a:t>J.</a:t>
            </a:r>
            <a:r>
              <a:rPr lang="es-ES_tradnl" sz="1400" baseline="0" smtClean="0">
                <a:solidFill>
                  <a:schemeClr val="bg1">
                    <a:lumMod val="75000"/>
                  </a:schemeClr>
                </a:solidFill>
              </a:rPr>
              <a:t> F. Esteban Müller</a:t>
            </a:r>
            <a:endParaRPr lang="en-GB" sz="1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686800" y="648708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EA4DDF-D6DD-4121-9890-53A1AA7D1D69}" type="slidenum">
              <a:rPr lang="es-ES_tradnl" smtClean="0">
                <a:solidFill>
                  <a:schemeClr val="bg1">
                    <a:lumMod val="95000"/>
                  </a:schemeClr>
                </a:solidFill>
              </a:rPr>
              <a:pPr algn="r"/>
              <a:t>‹#›</a:t>
            </a:fld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3" descr="\\cern.ch\dfs\Users\j\jesteban\Documents\My docs\Templates\CERN-LogoPack\Outline\PNG\BLUE\LogoOutline-Blue-0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cern.ch\dfs\Users\j\jesteban\Documents\My docs\Templates\epfl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297837"/>
            <a:ext cx="1066800" cy="5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>
    <p:fade/>
  </p:transition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Analysis of schemes for doublet </a:t>
            </a:r>
            <a:r>
              <a:rPr lang="en-GB" dirty="0" smtClean="0"/>
              <a:t>production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/>
          <a:lstStyle/>
          <a:p>
            <a:r>
              <a:rPr lang="en-GB" sz="2800" dirty="0" smtClean="0"/>
              <a:t>J. F. Esteban Müller</a:t>
            </a:r>
            <a:r>
              <a:rPr lang="es-ES_tradnl" sz="2800" dirty="0" smtClean="0"/>
              <a:t>, E. </a:t>
            </a:r>
            <a:r>
              <a:rPr lang="es-ES_tradnl" sz="2800" dirty="0" err="1" smtClean="0"/>
              <a:t>Shaposhnikova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86896" y="5943600"/>
            <a:ext cx="357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LIU-SPS BD WG –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30 January 2014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49" y="4964668"/>
            <a:ext cx="7359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Acknowledgments</a:t>
            </a:r>
            <a:r>
              <a:rPr lang="es-ES_tradnl" sz="2000" dirty="0" smtClean="0"/>
              <a:t>: </a:t>
            </a:r>
          </a:p>
          <a:p>
            <a:r>
              <a:rPr lang="es-ES_tradnl" sz="2000" dirty="0" smtClean="0"/>
              <a:t>T. Argyropoulos, </a:t>
            </a:r>
            <a:r>
              <a:rPr lang="es-ES_tradnl" sz="2000" dirty="0"/>
              <a:t>H. Bartosik, T</a:t>
            </a:r>
            <a:r>
              <a:rPr lang="es-ES_tradnl" sz="2000" dirty="0" smtClean="0"/>
              <a:t>. Bohl, </a:t>
            </a:r>
            <a:r>
              <a:rPr lang="es-ES_tradnl" sz="2000" dirty="0"/>
              <a:t>G. </a:t>
            </a:r>
            <a:r>
              <a:rPr lang="es-ES_tradnl" sz="2000" dirty="0" smtClean="0"/>
              <a:t>Iadarola</a:t>
            </a:r>
            <a:r>
              <a:rPr lang="es-ES_tradnl" sz="2000" dirty="0"/>
              <a:t>, G. </a:t>
            </a:r>
            <a:r>
              <a:rPr lang="es-ES_tradnl" sz="2000" dirty="0" smtClean="0"/>
              <a:t>Rumolo, </a:t>
            </a:r>
            <a:r>
              <a:rPr lang="es-ES_tradnl" sz="2000" dirty="0"/>
              <a:t>H</a:t>
            </a:r>
            <a:r>
              <a:rPr lang="es-ES_tradnl" sz="2000" dirty="0" smtClean="0"/>
              <a:t>. Timko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88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at injection (II)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4"/>
                <a:ext cx="8382000" cy="21700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Results:</a:t>
                </a:r>
              </a:p>
              <a:p>
                <a:pPr lvl="1"/>
                <a:r>
                  <a:rPr lang="en-GB" dirty="0" smtClean="0"/>
                  <a:t>Emittance blow-up: 0.35 </a:t>
                </a:r>
                <a:r>
                  <a:rPr lang="en-GB" dirty="0" smtClean="0">
                    <a:sym typeface="Wingdings" panose="05000000000000000000" pitchFamily="2" charset="2"/>
                  </a:rPr>
                  <a:t></a:t>
                </a:r>
                <a:r>
                  <a:rPr lang="en-GB" dirty="0" smtClean="0"/>
                  <a:t> 0.42</a:t>
                </a:r>
                <a:r>
                  <a:rPr lang="en-GB" dirty="0" smtClean="0">
                    <a:sym typeface="Wingdings" panose="05000000000000000000" pitchFamily="2" charset="2"/>
                  </a:rPr>
                  <a:t> eVs</a:t>
                </a:r>
              </a:p>
              <a:p>
                <a:pPr lvl="1"/>
                <a:r>
                  <a:rPr lang="en-GB" dirty="0" smtClean="0">
                    <a:sym typeface="Wingdings" panose="05000000000000000000" pitchFamily="2" charset="2"/>
                  </a:rPr>
                  <a:t>Losses &lt; 1 % due to the very small energy spread of the injected bunch</a:t>
                </a:r>
              </a:p>
              <a:p>
                <a:r>
                  <a:rPr lang="en-GB" dirty="0" smtClean="0"/>
                  <a:t>Subsequent </a:t>
                </a:r>
                <a:r>
                  <a:rPr lang="en-GB" dirty="0"/>
                  <a:t>injections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Losses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8 % </a:t>
                </a:r>
                <a:r>
                  <a:rPr lang="en-GB" dirty="0"/>
                  <a:t>after 3 more </a:t>
                </a:r>
                <a:r>
                  <a:rPr lang="en-GB" dirty="0" smtClean="0"/>
                  <a:t>injections </a:t>
                </a:r>
                <a:r>
                  <a:rPr lang="en-GB" dirty="0" smtClean="0">
                    <a:sym typeface="Wingdings" panose="05000000000000000000" pitchFamily="2" charset="2"/>
                  </a:rPr>
                  <a:t> Emittance reduced to 0.38 eVs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Only 4 injections needed (maybe 5 if using BCMS)</a:t>
                </a:r>
              </a:p>
              <a:p>
                <a:pPr lvl="1"/>
                <a:r>
                  <a:rPr lang="en-GB" dirty="0" smtClean="0"/>
                  <a:t>Losses can be compensated by injecting higher intensities from the PS</a:t>
                </a:r>
                <a:endParaRPr lang="en-GB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GB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4"/>
                <a:ext cx="8382000" cy="2170014"/>
              </a:xfrm>
              <a:blipFill rotWithShape="1">
                <a:blip r:embed="rId2"/>
                <a:stretch>
                  <a:fillRect l="-73" t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285" y="3581402"/>
            <a:ext cx="3063315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82888"/>
            <a:ext cx="3059331" cy="22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3886" y="5381706"/>
            <a:ext cx="35591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T. </a:t>
            </a:r>
            <a:r>
              <a:rPr lang="es-ES_tradnl" sz="1600" dirty="0"/>
              <a:t>Argyropoulos, H. Bartosik, T. Bohl, </a:t>
            </a:r>
            <a:r>
              <a:rPr lang="es-ES_tradnl" sz="1600" dirty="0" smtClean="0"/>
              <a:t>G. Iadarola</a:t>
            </a:r>
            <a:r>
              <a:rPr lang="es-ES_tradnl" sz="1600" dirty="0"/>
              <a:t>, G. Rumolo, H. Timko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at injection (III)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4065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Comparison with measurements: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Splitting well reproduced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Losses slightly higher in measurements  Effects not included in simulations as injection phase error, energy mismatch or intensity effects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9291" y="3004066"/>
            <a:ext cx="3308381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28" y="3004066"/>
            <a:ext cx="3308381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3421" y="2819400"/>
            <a:ext cx="1274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Simulations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84384" y="2819400"/>
            <a:ext cx="15981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3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SPS at injection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37832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Acceptable </a:t>
            </a:r>
            <a:r>
              <a:rPr lang="en-GB" dirty="0"/>
              <a:t>losses and at low energy</a:t>
            </a:r>
          </a:p>
          <a:p>
            <a:pPr lvl="1"/>
            <a:r>
              <a:rPr lang="en-GB" dirty="0"/>
              <a:t>Small emittance blow up</a:t>
            </a:r>
          </a:p>
          <a:p>
            <a:pPr lvl="1"/>
            <a:r>
              <a:rPr lang="en-GB" dirty="0"/>
              <a:t>Already tested during MDs</a:t>
            </a:r>
          </a:p>
          <a:p>
            <a:pPr lvl="1"/>
            <a:r>
              <a:rPr lang="en-GB" dirty="0"/>
              <a:t>No special RF hardware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e-cloud can be an issue with this beam at injection energy</a:t>
            </a:r>
          </a:p>
          <a:p>
            <a:pPr lvl="1"/>
            <a:r>
              <a:rPr lang="en-GB" dirty="0" smtClean="0"/>
              <a:t>Low level RF and transverse damper should work from injection to flat top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238" y="1933736"/>
            <a:ext cx="3535362" cy="26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at 200 GeV (I)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4"/>
                <a:ext cx="5029200" cy="4378325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/>
                  <a:t>SPS </a:t>
                </a:r>
                <a:r>
                  <a:rPr lang="en-GB" sz="2800" dirty="0" smtClean="0"/>
                  <a:t>settings:</a:t>
                </a:r>
                <a:endParaRPr lang="en-GB" sz="2800" dirty="0"/>
              </a:p>
              <a:p>
                <a:pPr lvl="1"/>
                <a:r>
                  <a:rPr lang="en-GB" sz="2400" dirty="0"/>
                  <a:t>Q20 optics</a:t>
                </a:r>
              </a:p>
              <a:p>
                <a:pPr lvl="1"/>
                <a:r>
                  <a:rPr lang="en-GB" sz="2400" dirty="0"/>
                  <a:t>Gaussian bunch of 0.35 eVs</a:t>
                </a:r>
              </a:p>
              <a:p>
                <a:pPr lvl="1"/>
                <a:r>
                  <a:rPr lang="en-GB" sz="2400" dirty="0" smtClean="0"/>
                  <a:t>Voltage </a:t>
                </a:r>
                <a:r>
                  <a:rPr lang="en-GB" sz="2400" dirty="0"/>
                  <a:t>reduced to </a:t>
                </a:r>
                <a:r>
                  <a:rPr lang="en-GB" sz="2400" dirty="0" smtClean="0"/>
                  <a:t>1 </a:t>
                </a:r>
                <a:r>
                  <a:rPr lang="en-GB" sz="2400" dirty="0"/>
                  <a:t>MV before </a:t>
                </a:r>
                <a:r>
                  <a:rPr lang="en-GB" sz="2400" dirty="0" smtClean="0"/>
                  <a:t>splitting (beam loading)</a:t>
                </a:r>
              </a:p>
              <a:p>
                <a:pPr lvl="1"/>
                <a:r>
                  <a:rPr lang="en-GB" sz="2400" dirty="0" smtClean="0"/>
                  <a:t>Voltage step to 2 MV </a:t>
                </a:r>
                <a:br>
                  <a:rPr lang="en-GB" sz="2400" dirty="0" smtClean="0"/>
                </a:br>
                <a:r>
                  <a:rPr lang="en-GB" sz="2400" dirty="0" smtClean="0"/>
                  <a:t>2.2 </a:t>
                </a:r>
                <a:r>
                  <a:rPr lang="en-GB" sz="2400" dirty="0" err="1" smtClean="0"/>
                  <a:t>ms</a:t>
                </a:r>
                <a:r>
                  <a:rPr lang="en-GB" sz="2400" dirty="0" smtClean="0"/>
                  <a:t> after </a:t>
                </a:r>
                <a:r>
                  <a:rPr lang="en-GB" sz="2400" dirty="0" smtClean="0">
                    <a:sym typeface="Wingdings" panose="05000000000000000000" pitchFamily="2" charset="2"/>
                  </a:rPr>
                  <a:t> Losses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sz="2400" dirty="0" smtClean="0">
                    <a:sym typeface="Wingdings" panose="05000000000000000000" pitchFamily="2" charset="2"/>
                  </a:rPr>
                  <a:t>5 %</a:t>
                </a:r>
                <a:endParaRPr lang="en-GB" sz="24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4"/>
                <a:ext cx="5029200" cy="4378325"/>
              </a:xfrm>
              <a:blipFill rotWithShape="1">
                <a:blip r:embed="rId3"/>
                <a:stretch>
                  <a:fillRect l="-121" t="-3343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at 200 GeV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217001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Emittance blow-up: 0.35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0.82</a:t>
            </a:r>
            <a:r>
              <a:rPr lang="en-GB" dirty="0" smtClean="0">
                <a:sym typeface="Wingdings" panose="05000000000000000000" pitchFamily="2" charset="2"/>
              </a:rPr>
              <a:t> eVs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Acceleration to 450 GeV: Voltage program for 1 eVs bucket area (</a:t>
            </a:r>
            <a:r>
              <a:rPr lang="en-GB" dirty="0" err="1" smtClean="0">
                <a:sym typeface="Wingdings" panose="05000000000000000000" pitchFamily="2" charset="2"/>
              </a:rPr>
              <a:t>q</a:t>
            </a:r>
            <a:r>
              <a:rPr lang="en-GB" baseline="-25000" dirty="0" err="1" smtClean="0">
                <a:sym typeface="Wingdings" panose="05000000000000000000" pitchFamily="2" charset="2"/>
              </a:rPr>
              <a:t>p</a:t>
            </a:r>
            <a:r>
              <a:rPr lang="en-GB" dirty="0" smtClean="0">
                <a:sym typeface="Wingdings" panose="05000000000000000000" pitchFamily="2" charset="2"/>
              </a:rPr>
              <a:t> = 0.9)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Voltage at SPS extraction 7 MV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LHC injection: 6 MV  emittance blow-up to 1.04 eVs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285" y="3581402"/>
            <a:ext cx="3063314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82888"/>
            <a:ext cx="3059330" cy="22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SPS at 200 GeV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E-cloud weaker at 200 GeV</a:t>
            </a:r>
            <a:endParaRPr lang="en-GB" dirty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Special RF hardware required for the phase jump</a:t>
            </a:r>
          </a:p>
          <a:p>
            <a:pPr lvl="1"/>
            <a:r>
              <a:rPr lang="en-GB" dirty="0" smtClean="0"/>
              <a:t>Longer SPS cycle</a:t>
            </a:r>
          </a:p>
          <a:p>
            <a:pPr lvl="1"/>
            <a:r>
              <a:rPr lang="en-GB" dirty="0" smtClean="0"/>
              <a:t>Larger emittance blow-up</a:t>
            </a:r>
          </a:p>
          <a:p>
            <a:pPr lvl="1"/>
            <a:r>
              <a:rPr lang="en-GB" dirty="0" smtClean="0"/>
              <a:t>Higher losses at higher energy (200 GeV)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0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238" y="1933736"/>
            <a:ext cx="3535362" cy="26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 at flat top (</a:t>
            </a:r>
            <a:r>
              <a:rPr lang="en-GB" dirty="0" smtClean="0"/>
              <a:t>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4"/>
                <a:ext cx="5075238" cy="4378325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/>
                  <a:t>SPS </a:t>
                </a:r>
                <a:r>
                  <a:rPr lang="en-GB" sz="2800" dirty="0" smtClean="0"/>
                  <a:t>settings:</a:t>
                </a:r>
                <a:endParaRPr lang="en-GB" sz="2800" dirty="0"/>
              </a:p>
              <a:p>
                <a:pPr lvl="1"/>
                <a:r>
                  <a:rPr lang="en-GB" sz="2400" dirty="0"/>
                  <a:t>Q20 optics</a:t>
                </a:r>
              </a:p>
              <a:p>
                <a:pPr lvl="1"/>
                <a:r>
                  <a:rPr lang="en-GB" sz="2400" dirty="0"/>
                  <a:t>Gaussian bunch of </a:t>
                </a:r>
                <a:r>
                  <a:rPr lang="en-GB" sz="2400" dirty="0" smtClean="0"/>
                  <a:t>0.5 </a:t>
                </a:r>
                <a:r>
                  <a:rPr lang="en-GB" sz="2400" dirty="0"/>
                  <a:t>eVs</a:t>
                </a:r>
              </a:p>
              <a:p>
                <a:pPr lvl="1"/>
                <a:r>
                  <a:rPr lang="en-GB" sz="2400" dirty="0" smtClean="0"/>
                  <a:t>Voltage </a:t>
                </a:r>
                <a:r>
                  <a:rPr lang="en-GB" sz="2400" dirty="0"/>
                  <a:t>reduced to </a:t>
                </a:r>
                <a:r>
                  <a:rPr lang="en-GB" sz="2400" dirty="0" smtClean="0"/>
                  <a:t>1 </a:t>
                </a:r>
                <a:r>
                  <a:rPr lang="en-GB" sz="2400" dirty="0"/>
                  <a:t>MV before </a:t>
                </a:r>
                <a:r>
                  <a:rPr lang="en-GB" sz="2400" dirty="0" smtClean="0"/>
                  <a:t>splitting (beam loading)</a:t>
                </a:r>
              </a:p>
              <a:p>
                <a:pPr lvl="1"/>
                <a:r>
                  <a:rPr lang="en-GB" sz="2400" dirty="0" smtClean="0"/>
                  <a:t>Voltage step to 2 MV </a:t>
                </a:r>
                <a:br>
                  <a:rPr lang="en-GB" sz="2400" dirty="0" smtClean="0"/>
                </a:br>
                <a:r>
                  <a:rPr lang="en-GB" sz="2400" dirty="0" smtClean="0"/>
                  <a:t>3.3 </a:t>
                </a:r>
                <a:r>
                  <a:rPr lang="en-GB" sz="2400" dirty="0" err="1" smtClean="0"/>
                  <a:t>ms</a:t>
                </a:r>
                <a:r>
                  <a:rPr lang="en-GB" sz="2400" dirty="0" smtClean="0"/>
                  <a:t> after </a:t>
                </a:r>
                <a:r>
                  <a:rPr lang="en-GB" sz="2400" dirty="0" smtClean="0">
                    <a:sym typeface="Wingdings" panose="05000000000000000000" pitchFamily="2" charset="2"/>
                  </a:rPr>
                  <a:t> Losses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sz="2400" dirty="0" smtClean="0">
                    <a:sym typeface="Wingdings" panose="05000000000000000000" pitchFamily="2" charset="2"/>
                  </a:rPr>
                  <a:t>5 %</a:t>
                </a:r>
                <a:endParaRPr lang="en-GB" sz="24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4"/>
                <a:ext cx="5075238" cy="4378325"/>
              </a:xfrm>
              <a:blipFill rotWithShape="1">
                <a:blip r:embed="rId3"/>
                <a:stretch>
                  <a:fillRect l="-120" t="-3343" r="-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8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 at flat top (</a:t>
            </a:r>
            <a:r>
              <a:rPr lang="en-GB" dirty="0" smtClean="0"/>
              <a:t>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217001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Emittance growth: 0.5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1.36</a:t>
            </a:r>
            <a:r>
              <a:rPr lang="en-GB" dirty="0" smtClean="0">
                <a:sym typeface="Wingdings" panose="05000000000000000000" pitchFamily="2" charset="2"/>
              </a:rPr>
              <a:t> eVs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Voltage at SPS extraction 7 MV (2.99 ns bunch length)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LHC injection: 6 MV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Emittance reduced to 1.2 eVs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15 % injection losses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1 % satellites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285" y="3581402"/>
            <a:ext cx="3063314" cy="22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82888"/>
            <a:ext cx="3059330" cy="22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SPS at flat top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E-cloud weaker at 450 GeV</a:t>
            </a:r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Special RF hardware required for the phase jump</a:t>
            </a:r>
          </a:p>
          <a:p>
            <a:pPr lvl="1"/>
            <a:r>
              <a:rPr lang="en-GB" dirty="0" smtClean="0"/>
              <a:t>Larger emittance blow-up</a:t>
            </a:r>
          </a:p>
          <a:p>
            <a:pPr lvl="1"/>
            <a:r>
              <a:rPr lang="en-GB" dirty="0" smtClean="0"/>
              <a:t>High losses at high energy in both SPS and LHC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preferred scheme is the SPS at injection:</a:t>
            </a:r>
          </a:p>
          <a:p>
            <a:pPr lvl="1"/>
            <a:r>
              <a:rPr lang="en-GB" dirty="0" smtClean="0"/>
              <a:t>5 ns doublet spacing</a:t>
            </a:r>
          </a:p>
          <a:p>
            <a:pPr lvl="1"/>
            <a:r>
              <a:rPr lang="en-GB" dirty="0" smtClean="0"/>
              <a:t>Acceptable losses and at low energy</a:t>
            </a:r>
          </a:p>
          <a:p>
            <a:pPr lvl="1"/>
            <a:r>
              <a:rPr lang="en-GB" dirty="0" smtClean="0"/>
              <a:t>Small emittance blow up</a:t>
            </a:r>
          </a:p>
          <a:p>
            <a:pPr lvl="1"/>
            <a:r>
              <a:rPr lang="en-GB" dirty="0" smtClean="0"/>
              <a:t>Already tested during MDs</a:t>
            </a:r>
          </a:p>
          <a:p>
            <a:pPr lvl="1"/>
            <a:r>
              <a:rPr lang="en-GB" dirty="0" smtClean="0"/>
              <a:t>No special RF hardware required</a:t>
            </a:r>
          </a:p>
          <a:p>
            <a:r>
              <a:rPr lang="en-GB" dirty="0" smtClean="0"/>
              <a:t>If e-cloud is too strong at 26 GeV:</a:t>
            </a:r>
          </a:p>
          <a:p>
            <a:pPr lvl="1"/>
            <a:r>
              <a:rPr lang="en-GB" dirty="0" smtClean="0"/>
              <a:t>SPS scrubbing run with doublets</a:t>
            </a:r>
          </a:p>
          <a:p>
            <a:pPr lvl="1"/>
            <a:r>
              <a:rPr lang="en-GB" dirty="0" smtClean="0"/>
              <a:t>Use the scheme “SPS at 200 GeV”</a:t>
            </a:r>
          </a:p>
        </p:txBody>
      </p:sp>
    </p:spTree>
    <p:extLst>
      <p:ext uri="{BB962C8B-B14F-4D97-AF65-F5344CB8AC3E}">
        <p14:creationId xmlns:p14="http://schemas.microsoft.com/office/powerpoint/2010/main" val="65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30212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Schemes:</a:t>
            </a:r>
            <a:endParaRPr lang="en-US" dirty="0"/>
          </a:p>
          <a:p>
            <a:pPr lvl="1"/>
            <a:r>
              <a:rPr lang="en-US" dirty="0"/>
              <a:t>LHC at </a:t>
            </a:r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SPS at injection</a:t>
            </a:r>
          </a:p>
          <a:p>
            <a:pPr lvl="1"/>
            <a:r>
              <a:rPr lang="en-US" dirty="0" smtClean="0"/>
              <a:t>SPS at 200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SPS at flat top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237809"/>
          </a:xfrm>
        </p:spPr>
        <p:txBody>
          <a:bodyPr/>
          <a:lstStyle/>
          <a:p>
            <a:r>
              <a:rPr lang="en-GB" dirty="0" smtClean="0"/>
              <a:t>Special </a:t>
            </a:r>
            <a:r>
              <a:rPr lang="en-GB" dirty="0"/>
              <a:t>beam </a:t>
            </a:r>
            <a:r>
              <a:rPr lang="en-GB" dirty="0" smtClean="0"/>
              <a:t>made of bunch doublets is considered for scrubbing of the LHC</a:t>
            </a:r>
          </a:p>
          <a:p>
            <a:pPr lvl="1"/>
            <a:r>
              <a:rPr lang="en-GB" dirty="0" smtClean="0"/>
              <a:t>Enhance e-cloud </a:t>
            </a:r>
            <a:r>
              <a:rPr lang="en-GB" dirty="0" smtClean="0">
                <a:sym typeface="Wingdings" panose="05000000000000000000" pitchFamily="2" charset="2"/>
              </a:rPr>
              <a:t> Reduction of the scrubbing time</a:t>
            </a:r>
            <a:r>
              <a:rPr lang="en-GB" dirty="0" smtClean="0"/>
              <a:t> needed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(Simulations by G. Iadarola &amp; G. Rumolo)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/>
              <a:t>Doublets spacing:</a:t>
            </a:r>
          </a:p>
          <a:p>
            <a:pPr lvl="1"/>
            <a:r>
              <a:rPr lang="en-GB" dirty="0" smtClean="0"/>
              <a:t>Split in the LHC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2.5 ns</a:t>
            </a:r>
          </a:p>
          <a:p>
            <a:pPr lvl="1"/>
            <a:r>
              <a:rPr lang="en-GB" dirty="0" smtClean="0"/>
              <a:t>Split in the SPS </a:t>
            </a:r>
            <a:r>
              <a:rPr lang="en-GB" dirty="0" smtClean="0">
                <a:sym typeface="Wingdings" panose="05000000000000000000" pitchFamily="2" charset="2"/>
              </a:rPr>
              <a:t> 5 ns: </a:t>
            </a:r>
            <a:r>
              <a:rPr lang="en-GB" u="sng" dirty="0" smtClean="0">
                <a:sym typeface="Wingdings" panose="05000000000000000000" pitchFamily="2" charset="2"/>
              </a:rPr>
              <a:t>Preferred option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2647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43198"/>
          </a:xfrm>
        </p:spPr>
        <p:txBody>
          <a:bodyPr/>
          <a:lstStyle/>
          <a:p>
            <a:r>
              <a:rPr lang="en-GB" dirty="0" smtClean="0"/>
              <a:t>Splitting process: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0" y="3657689"/>
            <a:ext cx="2940545" cy="21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55" y="2847858"/>
            <a:ext cx="2940545" cy="21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ern.ch\dfs\Users\j\jesteban\Documents\My docs\LHC\Doublets\Note\figs\SPS_split_200GeV_inj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219200"/>
            <a:ext cx="294054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792355"/>
            <a:ext cx="552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Small energy spread needed to reduce losses and emittance blow-up </a:t>
            </a:r>
            <a:r>
              <a:rPr lang="en-GB" dirty="0" smtClean="0">
                <a:sym typeface="Wingdings" panose="05000000000000000000" pitchFamily="2" charset="2"/>
              </a:rPr>
              <a:t> Minimum initial voltage</a:t>
            </a:r>
          </a:p>
          <a:p>
            <a:pPr marL="342900" indent="-342900">
              <a:buAutoNum type="arabicParenR"/>
            </a:pPr>
            <a:r>
              <a:rPr lang="en-GB" dirty="0" smtClean="0">
                <a:sym typeface="Wingdings" panose="05000000000000000000" pitchFamily="2" charset="2"/>
              </a:rPr>
              <a:t>RF phase shift of 180º or injection to unstable phase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47799" y="5309223"/>
            <a:ext cx="445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en-GB" dirty="0" smtClean="0"/>
              <a:t>Filamentation </a:t>
            </a:r>
            <a:r>
              <a:rPr lang="en-GB" dirty="0" smtClean="0">
                <a:sym typeface="Wingdings" panose="05000000000000000000" pitchFamily="2" charset="2"/>
              </a:rPr>
              <a:t> Emittance ≈ bucket area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896898"/>
            <a:ext cx="2656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en-GB" dirty="0" smtClean="0">
                <a:sym typeface="Wingdings" panose="05000000000000000000" pitchFamily="2" charset="2"/>
              </a:rPr>
              <a:t>Particles move away from unstable phase</a:t>
            </a:r>
          </a:p>
          <a:p>
            <a:pPr marL="342900" indent="-342900">
              <a:buFont typeface="+mj-lt"/>
              <a:buAutoNum type="arabicParenR" startAt="3"/>
            </a:pPr>
            <a:r>
              <a:rPr lang="en-GB" dirty="0" smtClean="0">
                <a:sym typeface="Wingdings" panose="05000000000000000000" pitchFamily="2" charset="2"/>
              </a:rPr>
              <a:t>When particles are around the new stable phase, voltage quickly increased to capture them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2718423"/>
            <a:ext cx="541010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5156823"/>
            <a:ext cx="541010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doublet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620" y="842716"/>
            <a:ext cx="7326761" cy="51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(III)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3783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Main issues:</a:t>
            </a:r>
          </a:p>
          <a:p>
            <a:pPr lvl="1"/>
            <a:r>
              <a:rPr lang="en-GB" dirty="0" smtClean="0"/>
              <a:t>Particle losses</a:t>
            </a:r>
          </a:p>
          <a:p>
            <a:pPr lvl="1"/>
            <a:r>
              <a:rPr lang="en-GB" dirty="0" smtClean="0"/>
              <a:t>Emittance blow-up</a:t>
            </a:r>
          </a:p>
          <a:p>
            <a:pPr lvl="1"/>
            <a:r>
              <a:rPr lang="en-GB" dirty="0" smtClean="0"/>
              <a:t>25 ns high intensity (&gt; 1.5x10</a:t>
            </a:r>
            <a:r>
              <a:rPr lang="en-GB" baseline="30000" dirty="0" smtClean="0"/>
              <a:t>11</a:t>
            </a:r>
            <a:r>
              <a:rPr lang="en-GB" dirty="0" smtClean="0"/>
              <a:t> ppb)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Slower acceleration in SPS due to the power limitation</a:t>
            </a:r>
          </a:p>
          <a:p>
            <a:r>
              <a:rPr lang="en-GB" dirty="0" smtClean="0"/>
              <a:t>Simulations using ESME without intensity effects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Losses and </a:t>
            </a:r>
            <a:r>
              <a:rPr lang="en-GB" dirty="0" err="1" smtClean="0">
                <a:solidFill>
                  <a:srgbClr val="C00000"/>
                </a:solidFill>
              </a:rPr>
              <a:t>emittance</a:t>
            </a:r>
            <a:r>
              <a:rPr lang="en-GB" dirty="0" smtClean="0">
                <a:solidFill>
                  <a:srgbClr val="C00000"/>
                </a:solidFill>
              </a:rPr>
              <a:t> blow-up may be underestimated</a:t>
            </a:r>
          </a:p>
          <a:p>
            <a:pPr lvl="1"/>
            <a:r>
              <a:rPr lang="en-GB" dirty="0" smtClean="0"/>
              <a:t>Minimum voltage in the SPS was chosen </a:t>
            </a:r>
            <a:r>
              <a:rPr lang="en-GB" dirty="0"/>
              <a:t>taking into </a:t>
            </a:r>
            <a:r>
              <a:rPr lang="en-GB" dirty="0" smtClean="0"/>
              <a:t>account the beam loading</a:t>
            </a:r>
          </a:p>
          <a:p>
            <a:r>
              <a:rPr lang="en-GB" dirty="0" smtClean="0"/>
              <a:t>4 different schemes:</a:t>
            </a:r>
          </a:p>
          <a:p>
            <a:pPr lvl="1"/>
            <a:r>
              <a:rPr lang="en-GB" dirty="0" smtClean="0"/>
              <a:t>LHC at injection</a:t>
            </a:r>
          </a:p>
          <a:p>
            <a:pPr lvl="1"/>
            <a:r>
              <a:rPr lang="en-GB" dirty="0" smtClean="0"/>
              <a:t>SPS at injection</a:t>
            </a:r>
          </a:p>
          <a:p>
            <a:pPr lvl="1"/>
            <a:r>
              <a:rPr lang="en-GB" dirty="0" smtClean="0"/>
              <a:t>SPS at 200 GeV</a:t>
            </a:r>
          </a:p>
          <a:p>
            <a:pPr lvl="1"/>
            <a:r>
              <a:rPr lang="en-GB" dirty="0" smtClean="0"/>
              <a:t>SPS at flat top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3124200" y="4724400"/>
            <a:ext cx="228600" cy="838200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81400" y="4789557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800 MHz RF system off during splitting to minimize </a:t>
            </a:r>
            <a:r>
              <a:rPr lang="en-GB" sz="2000" dirty="0" smtClean="0"/>
              <a:t>losses, because it operates in BSM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365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at injection (I)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 smtClean="0"/>
                  <a:t>SPS settings:</a:t>
                </a:r>
                <a:endParaRPr lang="en-GB" sz="2800" dirty="0"/>
              </a:p>
              <a:p>
                <a:pPr lvl="1"/>
                <a:r>
                  <a:rPr lang="en-GB" sz="2400" dirty="0"/>
                  <a:t>Gaussian bunch of 0.5 eVs</a:t>
                </a:r>
              </a:p>
              <a:p>
                <a:pPr lvl="1"/>
                <a:r>
                  <a:rPr lang="en-GB" sz="2400" dirty="0"/>
                  <a:t>Voltage reduced to </a:t>
                </a:r>
                <a:r>
                  <a:rPr lang="en-GB" sz="2400" dirty="0" smtClean="0"/>
                  <a:t>1 </a:t>
                </a:r>
                <a:r>
                  <a:rPr lang="en-GB" sz="2400" dirty="0"/>
                  <a:t>MV before extraction </a:t>
                </a:r>
                <a:r>
                  <a:rPr lang="en-GB" sz="2400" dirty="0" smtClean="0"/>
                  <a:t>(2.88 </a:t>
                </a:r>
                <a:r>
                  <a:rPr lang="en-GB" sz="2400" dirty="0"/>
                  <a:t>ns)</a:t>
                </a:r>
                <a:endParaRPr lang="en-GB" sz="2000" dirty="0"/>
              </a:p>
              <a:p>
                <a:r>
                  <a:rPr lang="en-GB" sz="2800" dirty="0"/>
                  <a:t>LHC </a:t>
                </a:r>
                <a:r>
                  <a:rPr lang="en-GB" sz="2800" dirty="0" smtClean="0"/>
                  <a:t>settings:</a:t>
                </a:r>
              </a:p>
              <a:p>
                <a:pPr lvl="1"/>
                <a:r>
                  <a:rPr lang="en-GB" sz="2400" dirty="0" smtClean="0"/>
                  <a:t>Injection at 3 MV</a:t>
                </a:r>
              </a:p>
              <a:p>
                <a:pPr lvl="1"/>
                <a:r>
                  <a:rPr lang="en-GB" sz="2400" dirty="0" smtClean="0"/>
                  <a:t>Voltage step to 4 MV </a:t>
                </a:r>
                <a:r>
                  <a:rPr lang="en-GB" sz="2400" dirty="0"/>
                  <a:t>11 </a:t>
                </a:r>
                <a:r>
                  <a:rPr lang="en-GB" sz="2400" dirty="0" err="1" smtClean="0"/>
                  <a:t>ms</a:t>
                </a: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after </a:t>
                </a:r>
                <a:r>
                  <a:rPr lang="en-GB" sz="2400" dirty="0" smtClean="0">
                    <a:sym typeface="Wingdings" panose="05000000000000000000" pitchFamily="2" charset="2"/>
                  </a:rPr>
                  <a:t> Losses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sz="2400" dirty="0" smtClean="0">
                    <a:sym typeface="Wingdings" panose="05000000000000000000" pitchFamily="2" charset="2"/>
                  </a:rPr>
                  <a:t>2</a:t>
                </a:r>
                <a:r>
                  <a:rPr lang="en-GB" sz="2400" dirty="0" smtClean="0">
                    <a:sym typeface="Wingdings" panose="05000000000000000000" pitchFamily="2" charset="2"/>
                  </a:rPr>
                  <a:t> %</a:t>
                </a:r>
                <a:endParaRPr lang="en-GB" sz="2400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" t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9037" y="2848136"/>
            <a:ext cx="3535362" cy="26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at injection (II)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4"/>
                <a:ext cx="8382000" cy="20009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Doublet: 2.07 ns bunch length </a:t>
                </a:r>
                <a:r>
                  <a:rPr lang="en-GB" dirty="0" smtClean="0">
                    <a:sym typeface="Wingdings" panose="05000000000000000000" pitchFamily="2" charset="2"/>
                  </a:rPr>
                  <a:t> 0.90 eVs</a:t>
                </a:r>
              </a:p>
              <a:p>
                <a:r>
                  <a:rPr lang="en-GB" dirty="0"/>
                  <a:t>Subsequent injections:</a:t>
                </a:r>
              </a:p>
              <a:p>
                <a:pPr lvl="1"/>
                <a:r>
                  <a:rPr lang="en-GB" dirty="0">
                    <a:solidFill>
                      <a:srgbClr val="C00000"/>
                    </a:solidFill>
                  </a:rPr>
                  <a:t>Losses </a:t>
                </a:r>
                <a:r>
                  <a:rPr lang="en-GB">
                    <a:solidFill>
                      <a:srgbClr val="C00000"/>
                    </a:solidFill>
                  </a:rPr>
                  <a:t>&gt; </a:t>
                </a:r>
                <a:r>
                  <a:rPr lang="en-GB" smtClean="0">
                    <a:solidFill>
                      <a:srgbClr val="C00000"/>
                    </a:solidFill>
                  </a:rPr>
                  <a:t>20 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% </a:t>
                </a:r>
                <a:r>
                  <a:rPr lang="en-GB" dirty="0">
                    <a:solidFill>
                      <a:srgbClr val="C00000"/>
                    </a:solidFill>
                  </a:rPr>
                  <a:t>after 3 more injections</a:t>
                </a:r>
              </a:p>
              <a:p>
                <a:pPr lvl="1"/>
                <a:r>
                  <a:rPr lang="en-GB" dirty="0"/>
                  <a:t>Up to </a:t>
                </a:r>
                <a:r>
                  <a:rPr lang="en-GB" dirty="0" smtClean="0"/>
                  <a:t>12 </a:t>
                </a:r>
                <a:r>
                  <a:rPr lang="en-GB" dirty="0"/>
                  <a:t>injections needed to fill the </a:t>
                </a:r>
                <a:r>
                  <a:rPr lang="en-GB" dirty="0" smtClean="0"/>
                  <a:t>LHC</a:t>
                </a:r>
              </a:p>
              <a:p>
                <a:pPr lvl="1"/>
                <a:r>
                  <a:rPr lang="en-GB" dirty="0" smtClean="0"/>
                  <a:t>Voltage program can be optimized to reduce losses:</a:t>
                </a:r>
                <a:br>
                  <a:rPr lang="en-GB" dirty="0" smtClean="0"/>
                </a:br>
                <a:r>
                  <a:rPr lang="en-GB" dirty="0" smtClean="0"/>
                  <a:t>1</a:t>
                </a:r>
                <a:r>
                  <a:rPr lang="en-GB" baseline="30000" dirty="0" smtClean="0"/>
                  <a:t>st</a:t>
                </a:r>
                <a:r>
                  <a:rPr lang="en-GB" dirty="0" smtClean="0"/>
                  <a:t> inj. 3↗3.5 MV, 2</a:t>
                </a:r>
                <a:r>
                  <a:rPr lang="en-GB" baseline="30000" dirty="0" smtClean="0"/>
                  <a:t>nd</a:t>
                </a:r>
                <a:r>
                  <a:rPr lang="en-GB" dirty="0" smtClean="0"/>
                  <a:t> inj. 3.5↗4 MV, 3</a:t>
                </a:r>
                <a:r>
                  <a:rPr lang="en-GB" baseline="30000" dirty="0" smtClean="0"/>
                  <a:t>rd</a:t>
                </a:r>
                <a:r>
                  <a:rPr lang="en-GB" dirty="0" smtClean="0"/>
                  <a:t> inj. 4↗4.5 MV, …</a:t>
                </a:r>
                <a:br>
                  <a:rPr lang="en-GB" dirty="0" smtClean="0"/>
                </a:br>
                <a:r>
                  <a:rPr lang="en-GB" dirty="0" smtClean="0">
                    <a:sym typeface="Wingdings" panose="05000000000000000000" pitchFamily="2" charset="2"/>
                  </a:rPr>
                  <a:t> But</a:t>
                </a:r>
                <a:r>
                  <a:rPr lang="en-GB" dirty="0" smtClean="0"/>
                  <a:t> losses at injection rise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5%</a:t>
                </a:r>
                <a:endParaRPr lang="en-GB" dirty="0"/>
              </a:p>
              <a:p>
                <a:pPr lvl="1"/>
                <a:endParaRPr lang="en-GB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GB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4"/>
                <a:ext cx="8382000" cy="2000993"/>
              </a:xfrm>
              <a:blipFill rotWithShape="1">
                <a:blip r:embed="rId2"/>
                <a:stretch>
                  <a:fillRect l="-73" t="-10061" b="-8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285" y="3505201"/>
            <a:ext cx="3063315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6687"/>
            <a:ext cx="3059331" cy="22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LHC at injection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302126"/>
          </a:xfrm>
        </p:spPr>
        <p:txBody>
          <a:bodyPr>
            <a:normAutofit/>
          </a:bodyPr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Doublets issues restricted only to the LHC</a:t>
            </a:r>
          </a:p>
          <a:p>
            <a:pPr lvl="1"/>
            <a:r>
              <a:rPr lang="en-GB" dirty="0" smtClean="0"/>
              <a:t>No </a:t>
            </a:r>
            <a:r>
              <a:rPr lang="en-GB" dirty="0"/>
              <a:t>special RF hardware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High losses at high energy</a:t>
            </a:r>
          </a:p>
          <a:p>
            <a:pPr lvl="1"/>
            <a:r>
              <a:rPr lang="en-GB" dirty="0" smtClean="0"/>
              <a:t>Large emittance blow-up</a:t>
            </a:r>
          </a:p>
          <a:p>
            <a:pPr lvl="1"/>
            <a:r>
              <a:rPr lang="en-GB" dirty="0" smtClean="0"/>
              <a:t>2.5 ns doublet spacing is less efficient than 5 ns</a:t>
            </a:r>
          </a:p>
        </p:txBody>
      </p:sp>
    </p:spTree>
    <p:extLst>
      <p:ext uri="{BB962C8B-B14F-4D97-AF65-F5344CB8AC3E}">
        <p14:creationId xmlns:p14="http://schemas.microsoft.com/office/powerpoint/2010/main" val="21156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at injection (I)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PS settings to </a:t>
                </a:r>
                <a:r>
                  <a:rPr lang="en-GB" dirty="0" smtClean="0"/>
                  <a:t>reproduce measurements:</a:t>
                </a:r>
                <a:endParaRPr lang="en-GB" dirty="0"/>
              </a:p>
              <a:p>
                <a:pPr lvl="1"/>
                <a:r>
                  <a:rPr lang="en-GB" dirty="0" smtClean="0"/>
                  <a:t>Distribution generated from bunch profile at the PS extraction (h=48, 300 kV)</a:t>
                </a:r>
                <a:endParaRPr lang="en-GB" dirty="0"/>
              </a:p>
              <a:p>
                <a:r>
                  <a:rPr lang="en-GB" dirty="0" smtClean="0"/>
                  <a:t>SPS settings:</a:t>
                </a:r>
              </a:p>
              <a:p>
                <a:pPr lvl="1"/>
                <a:r>
                  <a:rPr lang="en-GB" dirty="0" smtClean="0"/>
                  <a:t>Q26 optics (for comparison with measurements)</a:t>
                </a:r>
              </a:p>
              <a:p>
                <a:pPr lvl="1"/>
                <a:r>
                  <a:rPr lang="en-GB" dirty="0" smtClean="0"/>
                  <a:t>Injection at 1 MV (beam loading issues for lower voltage)</a:t>
                </a:r>
              </a:p>
              <a:p>
                <a:pPr lvl="1"/>
                <a:r>
                  <a:rPr lang="en-GB" dirty="0" smtClean="0"/>
                  <a:t>Voltage step to 3 MV 1 </a:t>
                </a:r>
                <a:r>
                  <a:rPr lang="en-GB" dirty="0" err="1" smtClean="0"/>
                  <a:t>ms</a:t>
                </a:r>
                <a:r>
                  <a:rPr lang="en-GB" dirty="0" smtClean="0"/>
                  <a:t> after (rise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8 </a:t>
                </a:r>
                <a:r>
                  <a:rPr lang="en-GB" dirty="0" err="1" smtClean="0"/>
                  <a:t>ms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" t="-4039" r="-2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4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TS010286789</Template>
  <TotalTime>9431</TotalTime>
  <Words>833</Words>
  <Application>Microsoft Office PowerPoint</Application>
  <PresentationFormat>On-screen Show (4:3)</PresentationFormat>
  <Paragraphs>141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1_White with Blue Bar Segoe Template_TP10286789</vt:lpstr>
      <vt:lpstr>White with Courier font for code slides</vt:lpstr>
      <vt:lpstr>Analysis of schemes for doublet production</vt:lpstr>
      <vt:lpstr>Outline</vt:lpstr>
      <vt:lpstr>Introduction (I)</vt:lpstr>
      <vt:lpstr>Introduction (II)</vt:lpstr>
      <vt:lpstr>Introduction (III)</vt:lpstr>
      <vt:lpstr>LHC at injection (I)</vt:lpstr>
      <vt:lpstr>LHC at injection (II)</vt:lpstr>
      <vt:lpstr>Summary: LHC at injection</vt:lpstr>
      <vt:lpstr>SPS at injection (I)</vt:lpstr>
      <vt:lpstr>SPS at injection (II)</vt:lpstr>
      <vt:lpstr>SPS at injection (III)</vt:lpstr>
      <vt:lpstr>Summary: SPS at injection</vt:lpstr>
      <vt:lpstr>SPS at 200 GeV (I)</vt:lpstr>
      <vt:lpstr>SPS at 200 GeV (II)</vt:lpstr>
      <vt:lpstr>Summary: SPS at 200 GeV</vt:lpstr>
      <vt:lpstr>SPS at flat top (I)</vt:lpstr>
      <vt:lpstr>SPS at flat top (II)</vt:lpstr>
      <vt:lpstr>Summary: SPS at flat top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Esteban Muller</dc:creator>
  <cp:lastModifiedBy>Juan Esteban Muller</cp:lastModifiedBy>
  <cp:revision>103</cp:revision>
  <dcterms:created xsi:type="dcterms:W3CDTF">2014-01-22T08:45:02Z</dcterms:created>
  <dcterms:modified xsi:type="dcterms:W3CDTF">2014-02-06T13:32:38Z</dcterms:modified>
</cp:coreProperties>
</file>