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handoutMasterIdLst>
    <p:handoutMasterId r:id="rId18"/>
  </p:handoutMasterIdLst>
  <p:sldIdLst>
    <p:sldId id="258" r:id="rId2"/>
    <p:sldId id="259" r:id="rId3"/>
    <p:sldId id="271" r:id="rId4"/>
    <p:sldId id="272" r:id="rId5"/>
    <p:sldId id="260" r:id="rId6"/>
    <p:sldId id="268" r:id="rId7"/>
    <p:sldId id="269" r:id="rId8"/>
    <p:sldId id="261" r:id="rId9"/>
    <p:sldId id="266" r:id="rId10"/>
    <p:sldId id="262" r:id="rId11"/>
    <p:sldId id="264" r:id="rId12"/>
    <p:sldId id="267" r:id="rId13"/>
    <p:sldId id="263" r:id="rId14"/>
    <p:sldId id="270" r:id="rId15"/>
    <p:sldId id="265" r:id="rId16"/>
  </p:sldIdLst>
  <p:sldSz cx="9144000" cy="6858000" type="screen4x3"/>
  <p:notesSz cx="9928225"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4282"/>
    <a:srgbClr val="0B387C"/>
    <a:srgbClr val="0055A0"/>
    <a:srgbClr val="0C377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snapToGrid="0" snapToObjects="1">
      <p:cViewPr varScale="1">
        <p:scale>
          <a:sx n="62" d="100"/>
          <a:sy n="62" d="100"/>
        </p:scale>
        <p:origin x="-96" y="-10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231"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3697" y="0"/>
            <a:ext cx="4302231" cy="339884"/>
          </a:xfrm>
          <a:prstGeom prst="rect">
            <a:avLst/>
          </a:prstGeom>
        </p:spPr>
        <p:txBody>
          <a:bodyPr vert="horz" lIns="91440" tIns="45720" rIns="91440" bIns="45720" rtlCol="0"/>
          <a:lstStyle>
            <a:lvl1pPr algn="r">
              <a:defRPr sz="1200"/>
            </a:lvl1pPr>
          </a:lstStyle>
          <a:p>
            <a:fld id="{DA057C7C-80B3-4A9D-98A4-3EA684B15D86}" type="datetimeFigureOut">
              <a:rPr lang="en-GB" smtClean="0"/>
              <a:t>27/03/2014</a:t>
            </a:fld>
            <a:endParaRPr lang="en-GB"/>
          </a:p>
        </p:txBody>
      </p:sp>
      <p:sp>
        <p:nvSpPr>
          <p:cNvPr id="4" name="Footer Placeholder 3"/>
          <p:cNvSpPr>
            <a:spLocks noGrp="1"/>
          </p:cNvSpPr>
          <p:nvPr>
            <p:ph type="ftr" sz="quarter" idx="2"/>
          </p:nvPr>
        </p:nvSpPr>
        <p:spPr>
          <a:xfrm>
            <a:off x="0" y="6456612"/>
            <a:ext cx="4302231" cy="33988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3697" y="6456612"/>
            <a:ext cx="4302231" cy="339884"/>
          </a:xfrm>
          <a:prstGeom prst="rect">
            <a:avLst/>
          </a:prstGeom>
        </p:spPr>
        <p:txBody>
          <a:bodyPr vert="horz" lIns="91440" tIns="45720" rIns="91440" bIns="45720" rtlCol="0" anchor="b"/>
          <a:lstStyle>
            <a:lvl1pPr algn="r">
              <a:defRPr sz="1200"/>
            </a:lvl1pPr>
          </a:lstStyle>
          <a:p>
            <a:fld id="{5C9E419C-7C0B-4F75-9911-D895D025DD4E}" type="slidenum">
              <a:rPr lang="en-GB" smtClean="0"/>
              <a:t>‹#›</a:t>
            </a:fld>
            <a:endParaRPr lang="en-GB"/>
          </a:p>
        </p:txBody>
      </p:sp>
    </p:spTree>
    <p:extLst>
      <p:ext uri="{BB962C8B-B14F-4D97-AF65-F5344CB8AC3E}">
        <p14:creationId xmlns:p14="http://schemas.microsoft.com/office/powerpoint/2010/main" val="2374040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231"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3697" y="0"/>
            <a:ext cx="4302231" cy="339884"/>
          </a:xfrm>
          <a:prstGeom prst="rect">
            <a:avLst/>
          </a:prstGeom>
        </p:spPr>
        <p:txBody>
          <a:bodyPr vert="horz" lIns="91440" tIns="45720" rIns="91440" bIns="45720" rtlCol="0"/>
          <a:lstStyle>
            <a:lvl1pPr algn="r">
              <a:defRPr sz="1200"/>
            </a:lvl1pPr>
          </a:lstStyle>
          <a:p>
            <a:fld id="{D131A249-7C01-4176-B5EB-D9B1A3E318A6}" type="datetimeFigureOut">
              <a:rPr lang="en-GB" smtClean="0"/>
              <a:t>27/03/2014</a:t>
            </a:fld>
            <a:endParaRPr lang="en-GB"/>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823" y="3228896"/>
            <a:ext cx="7942580" cy="305895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456612"/>
            <a:ext cx="4302231" cy="3398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3697" y="6456612"/>
            <a:ext cx="4302231" cy="339884"/>
          </a:xfrm>
          <a:prstGeom prst="rect">
            <a:avLst/>
          </a:prstGeom>
        </p:spPr>
        <p:txBody>
          <a:bodyPr vert="horz" lIns="91440" tIns="45720" rIns="91440" bIns="45720" rtlCol="0" anchor="b"/>
          <a:lstStyle>
            <a:lvl1pPr algn="r">
              <a:defRPr sz="1200"/>
            </a:lvl1pPr>
          </a:lstStyle>
          <a:p>
            <a:fld id="{39D780D3-870F-4A31-8EB8-94B5EEF82F0F}" type="slidenum">
              <a:rPr lang="en-GB" smtClean="0"/>
              <a:t>‹#›</a:t>
            </a:fld>
            <a:endParaRPr lang="en-GB"/>
          </a:p>
        </p:txBody>
      </p:sp>
    </p:spTree>
    <p:extLst>
      <p:ext uri="{BB962C8B-B14F-4D97-AF65-F5344CB8AC3E}">
        <p14:creationId xmlns:p14="http://schemas.microsoft.com/office/powerpoint/2010/main" val="1324171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D780D3-870F-4A31-8EB8-94B5EEF82F0F}" type="slidenum">
              <a:rPr lang="en-GB" smtClean="0"/>
              <a:t>8</a:t>
            </a:fld>
            <a:endParaRPr lang="en-GB"/>
          </a:p>
        </p:txBody>
      </p:sp>
    </p:spTree>
    <p:extLst>
      <p:ext uri="{BB962C8B-B14F-4D97-AF65-F5344CB8AC3E}">
        <p14:creationId xmlns:p14="http://schemas.microsoft.com/office/powerpoint/2010/main" val="965075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444814"/>
            <a:ext cx="8226854" cy="940443"/>
          </a:xfrm>
        </p:spPr>
        <p:txBody>
          <a:bodyPr/>
          <a:lstStyle>
            <a:lvl1pPr algn="l">
              <a:defRPr/>
            </a:lvl1pPr>
          </a:lstStyle>
          <a:p>
            <a:r>
              <a:rPr kumimoji="0" lang="en-US" smtClean="0"/>
              <a:t>Click to edit Master title style</a:t>
            </a:r>
            <a:endParaRPr kumimoji="0" lang="en-US"/>
          </a:p>
        </p:txBody>
      </p:sp>
      <p:sp>
        <p:nvSpPr>
          <p:cNvPr id="7" name="Date Placeholder 1"/>
          <p:cNvSpPr>
            <a:spLocks noGrp="1"/>
          </p:cNvSpPr>
          <p:nvPr>
            <p:ph type="dt" sz="half" idx="2"/>
          </p:nvPr>
        </p:nvSpPr>
        <p:spPr>
          <a:xfrm>
            <a:off x="2969335" y="6362377"/>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27/3/2014</a:t>
            </a:r>
            <a:endParaRPr lang="en-US" dirty="0"/>
          </a:p>
        </p:txBody>
      </p:sp>
      <p:sp>
        <p:nvSpPr>
          <p:cNvPr id="8" name="Footer Placeholder 2"/>
          <p:cNvSpPr>
            <a:spLocks noGrp="1"/>
          </p:cNvSpPr>
          <p:nvPr>
            <p:ph type="ftr" sz="quarter" idx="3"/>
          </p:nvPr>
        </p:nvSpPr>
        <p:spPr>
          <a:xfrm>
            <a:off x="5182756"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Document reference</a:t>
            </a:r>
            <a:endParaRPr lang="en-US" dirty="0"/>
          </a:p>
        </p:txBody>
      </p:sp>
      <p:sp>
        <p:nvSpPr>
          <p:cNvPr id="9" name="Slide Number Placeholder 3"/>
          <p:cNvSpPr>
            <a:spLocks noGrp="1"/>
          </p:cNvSpPr>
          <p:nvPr>
            <p:ph type="sldNum" sz="quarter" idx="4"/>
          </p:nvPr>
        </p:nvSpPr>
        <p:spPr>
          <a:xfrm>
            <a:off x="8185376" y="6356350"/>
            <a:ext cx="50142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18391-D411-FE40-AAD7-861AE5233E0E}" type="slidenum">
              <a:rPr lang="en-US" smtClean="0"/>
              <a:pPr/>
              <a:t>‹#›</a:t>
            </a:fld>
            <a:endParaRPr lang="en-US" dirty="0"/>
          </a:p>
        </p:txBody>
      </p:sp>
      <p:sp>
        <p:nvSpPr>
          <p:cNvPr id="10" name="Titre 1"/>
          <p:cNvSpPr txBox="1">
            <a:spLocks/>
          </p:cNvSpPr>
          <p:nvPr userDrawn="1"/>
        </p:nvSpPr>
        <p:spPr>
          <a:xfrm>
            <a:off x="457199" y="1972062"/>
            <a:ext cx="4236081" cy="471352"/>
          </a:xfrm>
          <a:prstGeom prst="rect">
            <a:avLst/>
          </a:prstGeom>
        </p:spPr>
        <p:txBody>
          <a:bodyPr vert="horz" lIns="45720" tIns="0" rIns="45720" bIns="0" anchor="t">
            <a:normAutofit/>
          </a:bodyPr>
          <a:lstStyle>
            <a:lvl1pPr algn="l" rtl="0" eaLnBrk="1" latinLnBrk="0" hangingPunct="1">
              <a:spcBef>
                <a:spcPct val="0"/>
              </a:spcBef>
              <a:buNone/>
              <a:defRPr kumimoji="0" sz="1800" b="1" kern="1200">
                <a:solidFill>
                  <a:schemeClr val="tx1"/>
                </a:solidFill>
                <a:latin typeface="+mj-lt"/>
                <a:ea typeface="+mj-ea"/>
                <a:cs typeface="+mj-cs"/>
              </a:defRPr>
            </a:lvl1pPr>
          </a:lstStyle>
          <a:p>
            <a:r>
              <a:rPr lang="fr-CH" dirty="0" smtClean="0"/>
              <a:t>Click to edit Master title style</a:t>
            </a:r>
            <a:endParaRPr lang="en-US" dirty="0"/>
          </a:p>
        </p:txBody>
      </p:sp>
      <p:sp>
        <p:nvSpPr>
          <p:cNvPr id="11" name="Espace réservé du texte 2"/>
          <p:cNvSpPr>
            <a:spLocks noGrp="1"/>
          </p:cNvSpPr>
          <p:nvPr>
            <p:ph type="body" idx="10"/>
          </p:nvPr>
        </p:nvSpPr>
        <p:spPr>
          <a:xfrm>
            <a:off x="457200" y="3391124"/>
            <a:ext cx="2743200" cy="419653"/>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13702255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444814"/>
            <a:ext cx="8226854" cy="940443"/>
          </a:xfrm>
        </p:spPr>
        <p:txBody>
          <a:bodyPr/>
          <a:lstStyle>
            <a:lvl1pPr algn="l">
              <a:defRPr/>
            </a:lvl1pPr>
          </a:lstStyle>
          <a:p>
            <a:r>
              <a:rPr kumimoji="0" lang="en-US" smtClean="0"/>
              <a:t>Click to edit Master title style</a:t>
            </a:r>
            <a:endParaRPr kumimoji="0" lang="en-US"/>
          </a:p>
        </p:txBody>
      </p:sp>
      <p:sp>
        <p:nvSpPr>
          <p:cNvPr id="10" name="Titre 1"/>
          <p:cNvSpPr txBox="1">
            <a:spLocks/>
          </p:cNvSpPr>
          <p:nvPr userDrawn="1"/>
        </p:nvSpPr>
        <p:spPr>
          <a:xfrm>
            <a:off x="457199" y="1972062"/>
            <a:ext cx="4236081" cy="471352"/>
          </a:xfrm>
          <a:prstGeom prst="rect">
            <a:avLst/>
          </a:prstGeom>
        </p:spPr>
        <p:txBody>
          <a:bodyPr vert="horz" lIns="45720" tIns="0" rIns="45720" bIns="0" anchor="t">
            <a:normAutofit/>
          </a:bodyPr>
          <a:lstStyle>
            <a:lvl1pPr algn="l" rtl="0" eaLnBrk="1" latinLnBrk="0" hangingPunct="1">
              <a:spcBef>
                <a:spcPct val="0"/>
              </a:spcBef>
              <a:buNone/>
              <a:defRPr kumimoji="0" sz="1800" b="1" kern="1200">
                <a:solidFill>
                  <a:schemeClr val="tx1"/>
                </a:solidFill>
                <a:latin typeface="+mj-lt"/>
                <a:ea typeface="+mj-ea"/>
                <a:cs typeface="+mj-cs"/>
              </a:defRPr>
            </a:lvl1pPr>
          </a:lstStyle>
          <a:p>
            <a:r>
              <a:rPr lang="fr-CH" dirty="0" smtClean="0"/>
              <a:t>Click to edit Master title style</a:t>
            </a:r>
            <a:endParaRPr lang="en-US" dirty="0"/>
          </a:p>
        </p:txBody>
      </p:sp>
      <p:sp>
        <p:nvSpPr>
          <p:cNvPr id="11" name="Espace réservé du texte 2"/>
          <p:cNvSpPr>
            <a:spLocks noGrp="1"/>
          </p:cNvSpPr>
          <p:nvPr>
            <p:ph type="body" idx="10"/>
          </p:nvPr>
        </p:nvSpPr>
        <p:spPr>
          <a:xfrm>
            <a:off x="457200" y="3391124"/>
            <a:ext cx="2743200" cy="419653"/>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20576372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bg>
      <p:bgPr>
        <a:solidFill>
          <a:srgbClr val="104282"/>
        </a:solidFill>
        <a:effectLst/>
      </p:bgPr>
    </p:bg>
    <p:spTree>
      <p:nvGrpSpPr>
        <p:cNvPr id="1" name=""/>
        <p:cNvGrpSpPr/>
        <p:nvPr/>
      </p:nvGrpSpPr>
      <p:grpSpPr>
        <a:xfrm>
          <a:off x="0" y="0"/>
          <a:ext cx="0" cy="0"/>
          <a:chOff x="0" y="0"/>
          <a:chExt cx="0" cy="0"/>
        </a:xfrm>
      </p:grpSpPr>
      <p:pic>
        <p:nvPicPr>
          <p:cNvPr id="5" name="Image 4" descr="logooutline.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312000" y="2181663"/>
            <a:ext cx="2520000" cy="2494674"/>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Espace réservé du contenu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7" name="Date Placeholder 1"/>
          <p:cNvSpPr>
            <a:spLocks noGrp="1"/>
          </p:cNvSpPr>
          <p:nvPr>
            <p:ph type="dt" sz="half" idx="2"/>
          </p:nvPr>
        </p:nvSpPr>
        <p:spPr>
          <a:xfrm>
            <a:off x="2969335" y="6362377"/>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27/3/2014</a:t>
            </a:r>
            <a:endParaRPr lang="en-US" dirty="0"/>
          </a:p>
        </p:txBody>
      </p:sp>
      <p:sp>
        <p:nvSpPr>
          <p:cNvPr id="8" name="Footer Placeholder 2"/>
          <p:cNvSpPr>
            <a:spLocks noGrp="1"/>
          </p:cNvSpPr>
          <p:nvPr>
            <p:ph type="ftr" sz="quarter" idx="3"/>
          </p:nvPr>
        </p:nvSpPr>
        <p:spPr>
          <a:xfrm>
            <a:off x="5182756"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Document reference</a:t>
            </a:r>
            <a:endParaRPr lang="en-US" dirty="0"/>
          </a:p>
        </p:txBody>
      </p:sp>
      <p:sp>
        <p:nvSpPr>
          <p:cNvPr id="9" name="Slide Number Placeholder 3"/>
          <p:cNvSpPr>
            <a:spLocks noGrp="1"/>
          </p:cNvSpPr>
          <p:nvPr>
            <p:ph type="sldNum" sz="quarter" idx="4"/>
          </p:nvPr>
        </p:nvSpPr>
        <p:spPr>
          <a:xfrm>
            <a:off x="8185376" y="6356350"/>
            <a:ext cx="50142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18391-D411-FE40-AAD7-861AE5233E0E}" type="slidenum">
              <a:rPr lang="en-US" smtClean="0"/>
              <a:pPr/>
              <a:t>‹#›</a:t>
            </a:fld>
            <a:endParaRPr lang="en-US" dirty="0"/>
          </a:p>
        </p:txBody>
      </p:sp>
    </p:spTree>
    <p:extLst>
      <p:ext uri="{BB962C8B-B14F-4D97-AF65-F5344CB8AC3E}">
        <p14:creationId xmlns:p14="http://schemas.microsoft.com/office/powerpoint/2010/main" val="2897132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Espace réservé du titre 8"/>
          <p:cNvSpPr>
            <a:spLocks noGrp="1"/>
          </p:cNvSpPr>
          <p:nvPr>
            <p:ph type="title"/>
          </p:nvPr>
        </p:nvSpPr>
        <p:spPr>
          <a:xfrm>
            <a:off x="457200" y="233492"/>
            <a:ext cx="8226854" cy="940443"/>
          </a:xfrm>
          <a:prstGeom prst="rect">
            <a:avLst/>
          </a:prstGeom>
        </p:spPr>
        <p:txBody>
          <a:bodyPr vert="horz" lIns="45720" rIns="45720" anchor="ctr">
            <a:normAutofit/>
          </a:bodyPr>
          <a:lstStyle/>
          <a:p>
            <a:r>
              <a:rPr kumimoji="0" lang="fr-CH" dirty="0" smtClean="0"/>
              <a:t>Cliquez et modifiez le titre</a:t>
            </a:r>
            <a:endParaRPr kumimoji="0" lang="en-US" dirty="0"/>
          </a:p>
        </p:txBody>
      </p:sp>
      <p:sp>
        <p:nvSpPr>
          <p:cNvPr id="30" name="Espace réservé du texte 29"/>
          <p:cNvSpPr>
            <a:spLocks noGrp="1"/>
          </p:cNvSpPr>
          <p:nvPr>
            <p:ph type="body" idx="1"/>
          </p:nvPr>
        </p:nvSpPr>
        <p:spPr>
          <a:xfrm>
            <a:off x="457200" y="1325606"/>
            <a:ext cx="8226854" cy="4667421"/>
          </a:xfrm>
          <a:prstGeom prst="rect">
            <a:avLst/>
          </a:prstGeom>
        </p:spPr>
        <p:txBody>
          <a:bodyPr vert="horz">
            <a:normAutofit/>
          </a:bodyPr>
          <a:lstStyle/>
          <a:p>
            <a:pPr lvl="0" eaLnBrk="1" latinLnBrk="0" hangingPunct="1"/>
            <a:r>
              <a:rPr kumimoji="0" lang="fr-CH" dirty="0" smtClean="0"/>
              <a:t>Cliquez pour modifier les styles du texte du masque</a:t>
            </a:r>
          </a:p>
          <a:p>
            <a:pPr lvl="1" eaLnBrk="1" latinLnBrk="0" hangingPunct="1"/>
            <a:r>
              <a:rPr kumimoji="0" lang="fr-CH" dirty="0" smtClean="0"/>
              <a:t>Deuxième niveau</a:t>
            </a:r>
          </a:p>
          <a:p>
            <a:pPr lvl="2" eaLnBrk="1" latinLnBrk="0" hangingPunct="1"/>
            <a:r>
              <a:rPr kumimoji="0" lang="fr-CH" dirty="0" smtClean="0"/>
              <a:t>Troisième niveau</a:t>
            </a:r>
          </a:p>
          <a:p>
            <a:pPr lvl="3" eaLnBrk="1" latinLnBrk="0" hangingPunct="1"/>
            <a:r>
              <a:rPr kumimoji="0" lang="fr-CH" dirty="0" smtClean="0"/>
              <a:t>Quatrième niveau</a:t>
            </a:r>
          </a:p>
          <a:p>
            <a:pPr lvl="4" eaLnBrk="1" latinLnBrk="0" hangingPunct="1"/>
            <a:r>
              <a:rPr kumimoji="0" lang="fr-CH" dirty="0" smtClean="0"/>
              <a:t>Cinquième niveau</a:t>
            </a:r>
            <a:endParaRPr kumimoji="0" lang="en-US" dirty="0"/>
          </a:p>
        </p:txBody>
      </p:sp>
      <p:sp>
        <p:nvSpPr>
          <p:cNvPr id="2" name="Date Placeholder 1"/>
          <p:cNvSpPr>
            <a:spLocks noGrp="1"/>
          </p:cNvSpPr>
          <p:nvPr>
            <p:ph type="dt" sz="half" idx="2"/>
          </p:nvPr>
        </p:nvSpPr>
        <p:spPr>
          <a:xfrm>
            <a:off x="2969335" y="6362377"/>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27/3/2014</a:t>
            </a:r>
            <a:endParaRPr lang="en-US" dirty="0"/>
          </a:p>
        </p:txBody>
      </p:sp>
      <p:sp>
        <p:nvSpPr>
          <p:cNvPr id="3" name="Footer Placeholder 2"/>
          <p:cNvSpPr>
            <a:spLocks noGrp="1"/>
          </p:cNvSpPr>
          <p:nvPr>
            <p:ph type="ftr" sz="quarter" idx="3"/>
          </p:nvPr>
        </p:nvSpPr>
        <p:spPr>
          <a:xfrm>
            <a:off x="5182756"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Document reference</a:t>
            </a:r>
            <a:endParaRPr lang="en-US" dirty="0"/>
          </a:p>
        </p:txBody>
      </p:sp>
      <p:sp>
        <p:nvSpPr>
          <p:cNvPr id="4" name="Slide Number Placeholder 3"/>
          <p:cNvSpPr>
            <a:spLocks noGrp="1"/>
          </p:cNvSpPr>
          <p:nvPr>
            <p:ph type="sldNum" sz="quarter" idx="4"/>
          </p:nvPr>
        </p:nvSpPr>
        <p:spPr>
          <a:xfrm>
            <a:off x="8185376" y="6356350"/>
            <a:ext cx="50142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18391-D411-FE40-AAD7-861AE5233E0E}" type="slidenum">
              <a:rPr lang="en-US" smtClean="0"/>
              <a:pPr/>
              <a:t>‹#›</a:t>
            </a:fld>
            <a:endParaRPr lang="en-US" dirty="0"/>
          </a:p>
        </p:txBody>
      </p:sp>
      <p:pic>
        <p:nvPicPr>
          <p:cNvPr id="10" name="Image 9" descr="bande-02.eps"/>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30" y="6150798"/>
            <a:ext cx="9464580" cy="707202"/>
          </a:xfrm>
          <a:prstGeom prst="rect">
            <a:avLst/>
          </a:prstGeom>
        </p:spPr>
      </p:pic>
    </p:spTree>
  </p:cSld>
  <p:clrMap bg1="lt1" tx1="dk1" bg2="lt2" tx2="dk2" accent1="accent1" accent2="accent2" accent3="accent3" accent4="accent4" accent5="accent5" accent6="accent6" hlink="hlink" folHlink="folHlink"/>
  <p:sldLayoutIdLst>
    <p:sldLayoutId id="2147483681" r:id="rId1"/>
    <p:sldLayoutId id="2147483680" r:id="rId2"/>
    <p:sldLayoutId id="2147483661" r:id="rId3"/>
    <p:sldLayoutId id="2147483679" r:id="rId4"/>
  </p:sldLayoutIdLst>
  <p:timing>
    <p:tnLst>
      <p:par>
        <p:cTn id="1" dur="indefinite" restart="never" nodeType="tmRoot"/>
      </p:par>
    </p:tnLst>
  </p:timing>
  <p:hf hdr="0" ftr="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93776" indent="-457200" algn="l" rtl="0" eaLnBrk="1" latinLnBrk="0" hangingPunct="1">
        <a:spcBef>
          <a:spcPct val="20000"/>
        </a:spcBef>
        <a:buClr>
          <a:schemeClr val="tx1"/>
        </a:buClr>
        <a:buSzPct val="80000"/>
        <a:buFont typeface="Arial"/>
        <a:buChar char="•"/>
        <a:defRPr kumimoji="0" sz="3000" kern="1200">
          <a:solidFill>
            <a:schemeClr val="tx1"/>
          </a:solidFill>
          <a:latin typeface="+mn-lt"/>
          <a:ea typeface="+mn-ea"/>
          <a:cs typeface="+mn-cs"/>
        </a:defRPr>
      </a:lvl1pPr>
      <a:lvl2pPr marL="905256" indent="-457200" algn="l" rtl="0" eaLnBrk="1" latinLnBrk="0" hangingPunct="1">
        <a:spcBef>
          <a:spcPct val="20000"/>
        </a:spcBef>
        <a:buClr>
          <a:schemeClr val="tx1"/>
        </a:buClr>
        <a:buSzPct val="90000"/>
        <a:buFont typeface="Arial"/>
        <a:buChar char="•"/>
        <a:defRPr kumimoji="0" sz="2600" kern="1200">
          <a:solidFill>
            <a:schemeClr val="tx1"/>
          </a:solidFill>
          <a:latin typeface="+mn-lt"/>
          <a:ea typeface="+mn-ea"/>
          <a:cs typeface="+mn-cs"/>
        </a:defRPr>
      </a:lvl2pPr>
      <a:lvl3pPr marL="1092708" indent="-342900" algn="l" rtl="0" eaLnBrk="1" latinLnBrk="0" hangingPunct="1">
        <a:spcBef>
          <a:spcPct val="20000"/>
        </a:spcBef>
        <a:buClr>
          <a:schemeClr val="tx1"/>
        </a:buClr>
        <a:buSzPct val="85000"/>
        <a:buFont typeface="Arial"/>
        <a:buChar char="•"/>
        <a:defRPr kumimoji="0" sz="2400" kern="1200">
          <a:solidFill>
            <a:schemeClr val="tx1"/>
          </a:solidFill>
          <a:latin typeface="+mn-lt"/>
          <a:ea typeface="+mn-ea"/>
          <a:cs typeface="+mn-cs"/>
        </a:defRPr>
      </a:lvl3pPr>
      <a:lvl4pPr marL="1385316" indent="-342900" algn="l" rtl="0" eaLnBrk="1" latinLnBrk="0" hangingPunct="1">
        <a:spcBef>
          <a:spcPct val="20000"/>
        </a:spcBef>
        <a:buClr>
          <a:schemeClr val="tx1"/>
        </a:buClr>
        <a:buSzPct val="90000"/>
        <a:buFont typeface="Arial"/>
        <a:buChar char="•"/>
        <a:defRPr kumimoji="0" sz="2000" kern="1200">
          <a:solidFill>
            <a:schemeClr val="tx1"/>
          </a:solidFill>
          <a:latin typeface="+mn-lt"/>
          <a:ea typeface="+mn-ea"/>
          <a:cs typeface="+mn-cs"/>
        </a:defRPr>
      </a:lvl4pPr>
      <a:lvl5pPr marL="1650492" indent="-342900" algn="l" rtl="0" eaLnBrk="1" latinLnBrk="0" hangingPunct="1">
        <a:spcBef>
          <a:spcPct val="20000"/>
        </a:spcBef>
        <a:buClr>
          <a:schemeClr val="tx1"/>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4294967295"/>
          </p:nvPr>
        </p:nvSpPr>
        <p:spPr>
          <a:xfrm>
            <a:off x="8185376" y="6356350"/>
            <a:ext cx="50142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18391-D411-FE40-AAD7-861AE5233E0E}" type="slidenum">
              <a:rPr lang="en-US" smtClean="0"/>
              <a:pPr/>
              <a:t>1</a:t>
            </a:fld>
            <a:endParaRPr lang="en-US" dirty="0"/>
          </a:p>
        </p:txBody>
      </p:sp>
      <p:sp>
        <p:nvSpPr>
          <p:cNvPr id="9" name="Date Placeholder 8"/>
          <p:cNvSpPr>
            <a:spLocks noGrp="1"/>
          </p:cNvSpPr>
          <p:nvPr>
            <p:ph type="dt" sz="half" idx="2"/>
          </p:nvPr>
        </p:nvSpPr>
        <p:spPr/>
        <p:txBody>
          <a:bodyPr/>
          <a:lstStyle/>
          <a:p>
            <a:r>
              <a:rPr lang="en-US" dirty="0" smtClean="0"/>
              <a:t>27/3/2014</a:t>
            </a:r>
            <a:endParaRPr lang="en-US" dirty="0"/>
          </a:p>
        </p:txBody>
      </p:sp>
      <p:sp>
        <p:nvSpPr>
          <p:cNvPr id="11" name="Title 1"/>
          <p:cNvSpPr>
            <a:spLocks noGrp="1"/>
          </p:cNvSpPr>
          <p:nvPr>
            <p:ph type="title"/>
          </p:nvPr>
        </p:nvSpPr>
        <p:spPr>
          <a:xfrm>
            <a:off x="609600" y="1349498"/>
            <a:ext cx="8226854" cy="940443"/>
          </a:xfrm>
        </p:spPr>
        <p:txBody>
          <a:bodyPr>
            <a:normAutofit fontScale="90000"/>
          </a:bodyPr>
          <a:lstStyle/>
          <a:p>
            <a:r>
              <a:rPr lang="en-US" dirty="0" smtClean="0"/>
              <a:t>Simulations of the synchrotron frequency shift</a:t>
            </a:r>
            <a:endParaRPr lang="en-US" dirty="0"/>
          </a:p>
        </p:txBody>
      </p:sp>
      <p:sp>
        <p:nvSpPr>
          <p:cNvPr id="13" name="Title 1"/>
          <p:cNvSpPr txBox="1">
            <a:spLocks/>
          </p:cNvSpPr>
          <p:nvPr/>
        </p:nvSpPr>
        <p:spPr>
          <a:xfrm>
            <a:off x="0" y="4360854"/>
            <a:ext cx="9144000" cy="1430698"/>
          </a:xfrm>
          <a:prstGeom prst="rect">
            <a:avLst/>
          </a:prstGeom>
        </p:spPr>
        <p:txBody>
          <a:bodyPr vert="horz" lIns="45720" rIns="45720" anchor="ctr">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a:r>
              <a:rPr lang="en-US" sz="2000" dirty="0" smtClean="0"/>
              <a:t>A. Lasheen</a:t>
            </a:r>
          </a:p>
          <a:p>
            <a:pPr algn="ctr"/>
            <a:r>
              <a:rPr lang="en-US" sz="2000" dirty="0" smtClean="0"/>
              <a:t>Acknowledgements : E. </a:t>
            </a:r>
            <a:r>
              <a:rPr lang="en-US" sz="2000" dirty="0" err="1" smtClean="0"/>
              <a:t>Shaposhnikova</a:t>
            </a:r>
            <a:r>
              <a:rPr lang="en-US" sz="2000" dirty="0" smtClean="0"/>
              <a:t>, T. Argyropoulos, H. Timko</a:t>
            </a:r>
          </a:p>
          <a:p>
            <a:pPr algn="ctr"/>
            <a:endParaRPr lang="en-US" sz="2000" dirty="0" smtClean="0"/>
          </a:p>
          <a:p>
            <a:pPr algn="ctr"/>
            <a:r>
              <a:rPr lang="en-US" sz="1600" dirty="0" smtClean="0"/>
              <a:t>LIU-SPS BD WG Meeting 27/03/2014</a:t>
            </a:r>
          </a:p>
          <a:p>
            <a:pPr algn="ctr"/>
            <a:r>
              <a:rPr lang="en-US" sz="2000" dirty="0" smtClean="0"/>
              <a:t> </a:t>
            </a:r>
            <a:endParaRPr lang="en-US" sz="2000" dirty="0"/>
          </a:p>
        </p:txBody>
      </p:sp>
    </p:spTree>
    <p:extLst>
      <p:ext uri="{BB962C8B-B14F-4D97-AF65-F5344CB8AC3E}">
        <p14:creationId xmlns:p14="http://schemas.microsoft.com/office/powerpoint/2010/main" val="9577515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Simulations: input </a:t>
            </a:r>
            <a:r>
              <a:rPr lang="en-US" sz="3200" dirty="0" smtClean="0"/>
              <a:t>distribution</a:t>
            </a:r>
            <a:endParaRPr lang="en-US" sz="3200" dirty="0"/>
          </a:p>
        </p:txBody>
      </p:sp>
      <p:sp>
        <p:nvSpPr>
          <p:cNvPr id="3" name="Content Placeholder 2"/>
          <p:cNvSpPr>
            <a:spLocks noGrp="1"/>
          </p:cNvSpPr>
          <p:nvPr>
            <p:ph idx="1"/>
          </p:nvPr>
        </p:nvSpPr>
        <p:spPr>
          <a:xfrm>
            <a:off x="4495088" y="1325606"/>
            <a:ext cx="4188966" cy="4667421"/>
          </a:xfrm>
        </p:spPr>
        <p:txBody>
          <a:bodyPr>
            <a:normAutofit/>
          </a:bodyPr>
          <a:lstStyle/>
          <a:p>
            <a:r>
              <a:rPr lang="en-US" sz="2800" dirty="0" smtClean="0"/>
              <a:t>Generation of a parabolic or </a:t>
            </a:r>
            <a:r>
              <a:rPr lang="en-US" sz="2800" dirty="0"/>
              <a:t>G</a:t>
            </a:r>
            <a:r>
              <a:rPr lang="en-US" sz="2800" dirty="0" smtClean="0"/>
              <a:t>aussian bunch (ESME</a:t>
            </a:r>
            <a:r>
              <a:rPr lang="en-US" sz="2800" dirty="0"/>
              <a:t>)</a:t>
            </a:r>
            <a:endParaRPr lang="en-US" sz="2800" dirty="0" smtClean="0"/>
          </a:p>
          <a:p>
            <a:pPr lvl="1"/>
            <a:r>
              <a:rPr lang="en-US" dirty="0" smtClean="0"/>
              <a:t>In SPS RF system with voltage  mismatched in respec</a:t>
            </a:r>
            <a:r>
              <a:rPr lang="en-US" dirty="0" smtClean="0"/>
              <a:t>t to 900 kV</a:t>
            </a:r>
            <a:endParaRPr lang="en-US" dirty="0" smtClean="0"/>
          </a:p>
          <a:p>
            <a:pPr lvl="1"/>
            <a:r>
              <a:rPr lang="en-US" dirty="0" err="1" smtClean="0"/>
              <a:t>emittance</a:t>
            </a:r>
            <a:r>
              <a:rPr lang="en-US" dirty="0" smtClean="0"/>
              <a:t> variation (~</a:t>
            </a:r>
            <a:r>
              <a:rPr lang="en-US" dirty="0" smtClean="0"/>
              <a:t>bunch length)</a:t>
            </a:r>
          </a:p>
        </p:txBody>
      </p:sp>
      <p:sp>
        <p:nvSpPr>
          <p:cNvPr id="4" name="Date Placeholder 3"/>
          <p:cNvSpPr>
            <a:spLocks noGrp="1"/>
          </p:cNvSpPr>
          <p:nvPr>
            <p:ph type="dt" sz="half" idx="2"/>
          </p:nvPr>
        </p:nvSpPr>
        <p:spPr/>
        <p:txBody>
          <a:bodyPr/>
          <a:lstStyle/>
          <a:p>
            <a:r>
              <a:rPr lang="en-US" dirty="0" smtClean="0"/>
              <a:t>27/3/2014</a:t>
            </a:r>
            <a:endParaRPr lang="en-US" dirty="0"/>
          </a:p>
        </p:txBody>
      </p:sp>
      <p:sp>
        <p:nvSpPr>
          <p:cNvPr id="5" name="Slide Number Placeholder 4"/>
          <p:cNvSpPr>
            <a:spLocks noGrp="1"/>
          </p:cNvSpPr>
          <p:nvPr>
            <p:ph type="sldNum" sz="quarter" idx="4"/>
          </p:nvPr>
        </p:nvSpPr>
        <p:spPr/>
        <p:txBody>
          <a:bodyPr/>
          <a:lstStyle/>
          <a:p>
            <a:fld id="{17918391-D411-FE40-AAD7-861AE5233E0E}" type="slidenum">
              <a:rPr lang="en-US" smtClean="0"/>
              <a:pPr/>
              <a:t>10</a:t>
            </a:fld>
            <a:endParaRPr lang="en-US" dirty="0"/>
          </a:p>
        </p:txBody>
      </p:sp>
      <p:pic>
        <p:nvPicPr>
          <p:cNvPr id="3075" name="Picture 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84033" y="2153540"/>
            <a:ext cx="2985185" cy="1844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21523" y="4460905"/>
            <a:ext cx="2458927" cy="1595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21539" y="1579109"/>
            <a:ext cx="4372681" cy="369332"/>
          </a:xfrm>
          <a:prstGeom prst="rect">
            <a:avLst/>
          </a:prstGeom>
          <a:noFill/>
        </p:spPr>
        <p:txBody>
          <a:bodyPr wrap="square" rtlCol="0">
            <a:spAutoFit/>
          </a:bodyPr>
          <a:lstStyle/>
          <a:p>
            <a:r>
              <a:rPr lang="fr-CH" dirty="0" err="1" smtClean="0"/>
              <a:t>Example</a:t>
            </a:r>
            <a:r>
              <a:rPr lang="fr-CH" dirty="0" smtClean="0"/>
              <a:t> of </a:t>
            </a:r>
            <a:r>
              <a:rPr lang="fr-CH" dirty="0" err="1" smtClean="0"/>
              <a:t>parabolic</a:t>
            </a:r>
            <a:r>
              <a:rPr lang="fr-CH" dirty="0" smtClean="0"/>
              <a:t> </a:t>
            </a:r>
            <a:r>
              <a:rPr lang="fr-CH" dirty="0" err="1" smtClean="0"/>
              <a:t>bunch</a:t>
            </a:r>
            <a:r>
              <a:rPr lang="fr-CH" dirty="0" smtClean="0"/>
              <a:t> </a:t>
            </a:r>
            <a:r>
              <a:rPr lang="fr-CH" dirty="0" err="1" smtClean="0"/>
              <a:t>generation</a:t>
            </a:r>
            <a:endParaRPr lang="en-GB" dirty="0"/>
          </a:p>
        </p:txBody>
      </p:sp>
    </p:spTree>
    <p:extLst>
      <p:ext uri="{BB962C8B-B14F-4D97-AF65-F5344CB8AC3E}">
        <p14:creationId xmlns:p14="http://schemas.microsoft.com/office/powerpoint/2010/main" val="3642248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ern.ch\dfs\Users\a\alasheen\Desktop\slopes.p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1173935"/>
            <a:ext cx="6332041" cy="472567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Autofit/>
          </a:bodyPr>
          <a:lstStyle/>
          <a:p>
            <a:r>
              <a:rPr lang="en-US" sz="3200" dirty="0" smtClean="0"/>
              <a:t>Slopes as a function of bunch length</a:t>
            </a:r>
            <a:endParaRPr lang="en-US" sz="3200" dirty="0"/>
          </a:p>
        </p:txBody>
      </p:sp>
      <p:sp>
        <p:nvSpPr>
          <p:cNvPr id="3" name="Content Placeholder 2"/>
          <p:cNvSpPr>
            <a:spLocks noGrp="1"/>
          </p:cNvSpPr>
          <p:nvPr>
            <p:ph idx="1"/>
          </p:nvPr>
        </p:nvSpPr>
        <p:spPr>
          <a:xfrm>
            <a:off x="5699760" y="1325606"/>
            <a:ext cx="2984294" cy="4667421"/>
          </a:xfrm>
        </p:spPr>
        <p:txBody>
          <a:bodyPr>
            <a:normAutofit fontScale="47500" lnSpcReduction="20000"/>
          </a:bodyPr>
          <a:lstStyle/>
          <a:p>
            <a:r>
              <a:rPr lang="en-US" dirty="0" smtClean="0"/>
              <a:t>Simulation code is HEADTAIL</a:t>
            </a:r>
          </a:p>
          <a:p>
            <a:pPr marL="36576" indent="0">
              <a:buNone/>
            </a:pPr>
            <a:endParaRPr lang="en-US" dirty="0" smtClean="0"/>
          </a:p>
          <a:p>
            <a:r>
              <a:rPr lang="en-US" dirty="0" smtClean="0"/>
              <a:t>Parabolic </a:t>
            </a:r>
            <a:r>
              <a:rPr lang="en-US" dirty="0" smtClean="0"/>
              <a:t> (blue) and </a:t>
            </a:r>
            <a:r>
              <a:rPr lang="en-US" dirty="0" err="1" smtClean="0"/>
              <a:t>gaussian</a:t>
            </a:r>
            <a:r>
              <a:rPr lang="en-US" dirty="0" smtClean="0"/>
              <a:t> </a:t>
            </a:r>
            <a:r>
              <a:rPr lang="en-US" smtClean="0"/>
              <a:t>(magenta) bunch </a:t>
            </a:r>
            <a:r>
              <a:rPr lang="en-US" dirty="0" smtClean="0"/>
              <a:t>profiles</a:t>
            </a:r>
          </a:p>
          <a:p>
            <a:endParaRPr lang="en-US" dirty="0" smtClean="0"/>
          </a:p>
          <a:p>
            <a:r>
              <a:rPr lang="en-US" dirty="0" smtClean="0"/>
              <a:t>We consider the average bunch length (after </a:t>
            </a:r>
            <a:r>
              <a:rPr lang="en-US" dirty="0" err="1" smtClean="0"/>
              <a:t>filamentation</a:t>
            </a:r>
            <a:r>
              <a:rPr lang="en-US" dirty="0" smtClean="0"/>
              <a:t>)</a:t>
            </a:r>
          </a:p>
          <a:p>
            <a:endParaRPr lang="en-US" dirty="0" smtClean="0"/>
          </a:p>
          <a:p>
            <a:r>
              <a:rPr lang="en-US" dirty="0" smtClean="0"/>
              <a:t>Strong </a:t>
            </a:r>
            <a:r>
              <a:rPr lang="en-US" dirty="0" err="1" smtClean="0"/>
              <a:t>dependance</a:t>
            </a:r>
            <a:r>
              <a:rPr lang="en-US" dirty="0" smtClean="0"/>
              <a:t> on </a:t>
            </a:r>
            <a:r>
              <a:rPr lang="en-US" dirty="0" smtClean="0"/>
              <a:t>the </a:t>
            </a:r>
            <a:r>
              <a:rPr lang="en-US" dirty="0" smtClean="0"/>
              <a:t>bunch </a:t>
            </a:r>
            <a:r>
              <a:rPr lang="en-US" dirty="0" smtClean="0"/>
              <a:t>distribution</a:t>
            </a:r>
            <a:endParaRPr lang="en-US" dirty="0" smtClean="0"/>
          </a:p>
          <a:p>
            <a:endParaRPr lang="en-US" dirty="0" smtClean="0"/>
          </a:p>
          <a:p>
            <a:r>
              <a:rPr lang="en-US" dirty="0" smtClean="0"/>
              <a:t>Bunch length in measurement in different from real bunch length (++ for small bunches, up to 100ps in the LHC, </a:t>
            </a:r>
            <a:r>
              <a:rPr lang="en-US" dirty="0" smtClean="0"/>
              <a:t>information from T</a:t>
            </a:r>
            <a:r>
              <a:rPr lang="en-US" dirty="0" smtClean="0"/>
              <a:t>. Bohl)</a:t>
            </a:r>
            <a:endParaRPr lang="en-US" dirty="0"/>
          </a:p>
        </p:txBody>
      </p:sp>
      <p:sp>
        <p:nvSpPr>
          <p:cNvPr id="4" name="Date Placeholder 3"/>
          <p:cNvSpPr>
            <a:spLocks noGrp="1"/>
          </p:cNvSpPr>
          <p:nvPr>
            <p:ph type="dt" sz="half" idx="2"/>
          </p:nvPr>
        </p:nvSpPr>
        <p:spPr/>
        <p:txBody>
          <a:bodyPr/>
          <a:lstStyle/>
          <a:p>
            <a:r>
              <a:rPr lang="en-US" dirty="0" smtClean="0"/>
              <a:t>27/3/2014</a:t>
            </a:r>
            <a:endParaRPr lang="en-US" dirty="0"/>
          </a:p>
        </p:txBody>
      </p:sp>
      <p:sp>
        <p:nvSpPr>
          <p:cNvPr id="5" name="Slide Number Placeholder 4"/>
          <p:cNvSpPr>
            <a:spLocks noGrp="1"/>
          </p:cNvSpPr>
          <p:nvPr>
            <p:ph type="sldNum" sz="quarter" idx="4"/>
          </p:nvPr>
        </p:nvSpPr>
        <p:spPr/>
        <p:txBody>
          <a:bodyPr/>
          <a:lstStyle/>
          <a:p>
            <a:fld id="{17918391-D411-FE40-AAD7-861AE5233E0E}" type="slidenum">
              <a:rPr lang="en-US" smtClean="0"/>
              <a:pPr/>
              <a:t>11</a:t>
            </a:fld>
            <a:endParaRPr lang="en-US" dirty="0"/>
          </a:p>
        </p:txBody>
      </p:sp>
    </p:spTree>
    <p:extLst>
      <p:ext uri="{BB962C8B-B14F-4D97-AF65-F5344CB8AC3E}">
        <p14:creationId xmlns:p14="http://schemas.microsoft.com/office/powerpoint/2010/main" val="1058443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Simulations – input distribution (2)</a:t>
            </a:r>
            <a:endParaRPr lang="en-US" sz="3200" dirty="0"/>
          </a:p>
        </p:txBody>
      </p:sp>
      <p:sp>
        <p:nvSpPr>
          <p:cNvPr id="3" name="Content Placeholder 2"/>
          <p:cNvSpPr>
            <a:spLocks noGrp="1"/>
          </p:cNvSpPr>
          <p:nvPr>
            <p:ph idx="1"/>
          </p:nvPr>
        </p:nvSpPr>
        <p:spPr>
          <a:xfrm>
            <a:off x="5862415" y="1325606"/>
            <a:ext cx="2821639" cy="4667421"/>
          </a:xfrm>
        </p:spPr>
        <p:txBody>
          <a:bodyPr>
            <a:normAutofit fontScale="70000" lnSpcReduction="20000"/>
          </a:bodyPr>
          <a:lstStyle/>
          <a:p>
            <a:r>
              <a:rPr lang="en-US" dirty="0" smtClean="0"/>
              <a:t>Simulations of injection oscillations for low intensities with HEADTAIL</a:t>
            </a:r>
          </a:p>
          <a:p>
            <a:endParaRPr lang="en-US" dirty="0" smtClean="0"/>
          </a:p>
          <a:p>
            <a:r>
              <a:rPr lang="en-US" dirty="0" smtClean="0"/>
              <a:t>Trying to find the closest distribution to what is extracted from the PS</a:t>
            </a:r>
          </a:p>
          <a:p>
            <a:endParaRPr lang="en-US" dirty="0"/>
          </a:p>
          <a:p>
            <a:r>
              <a:rPr lang="en-US" dirty="0" smtClean="0"/>
              <a:t>Comparison with the average of several measurements</a:t>
            </a:r>
            <a:endParaRPr lang="en-US" dirty="0"/>
          </a:p>
        </p:txBody>
      </p:sp>
      <p:sp>
        <p:nvSpPr>
          <p:cNvPr id="4" name="Date Placeholder 3"/>
          <p:cNvSpPr>
            <a:spLocks noGrp="1"/>
          </p:cNvSpPr>
          <p:nvPr>
            <p:ph type="dt" sz="half" idx="2"/>
          </p:nvPr>
        </p:nvSpPr>
        <p:spPr/>
        <p:txBody>
          <a:bodyPr/>
          <a:lstStyle/>
          <a:p>
            <a:r>
              <a:rPr lang="en-US" dirty="0" smtClean="0"/>
              <a:t>27/3/2014</a:t>
            </a:r>
            <a:endParaRPr lang="en-US" dirty="0"/>
          </a:p>
        </p:txBody>
      </p:sp>
      <p:sp>
        <p:nvSpPr>
          <p:cNvPr id="5" name="Slide Number Placeholder 4"/>
          <p:cNvSpPr>
            <a:spLocks noGrp="1"/>
          </p:cNvSpPr>
          <p:nvPr>
            <p:ph type="sldNum" sz="quarter" idx="4"/>
          </p:nvPr>
        </p:nvSpPr>
        <p:spPr/>
        <p:txBody>
          <a:bodyPr/>
          <a:lstStyle/>
          <a:p>
            <a:fld id="{17918391-D411-FE40-AAD7-861AE5233E0E}" type="slidenum">
              <a:rPr lang="en-US" smtClean="0"/>
              <a:pPr/>
              <a:t>12</a:t>
            </a:fld>
            <a:endParaRPr lang="en-US" dirty="0"/>
          </a:p>
        </p:txBody>
      </p:sp>
      <p:pic>
        <p:nvPicPr>
          <p:cNvPr id="3074" name="Picture 2" descr="C:\work\headtail\injection_oscillations_1903\12\1e10\injection_oscillation_fit_1300.png"/>
          <p:cNvPicPr>
            <a:picLocks noChangeAspect="1" noChangeArrowheads="1"/>
          </p:cNvPicPr>
          <p:nvPr/>
        </p:nvPicPr>
        <p:blipFill>
          <a:blip r:embed="rId2" cstate="email">
            <a:extLst>
              <a:ext uri="{28A0092B-C50C-407E-A947-70E740481C1C}">
                <a14:useLocalDpi xmlns:a14="http://schemas.microsoft.com/office/drawing/2010/main" val="0"/>
              </a:ext>
            </a:extLst>
          </a:blip>
          <a:stretch>
            <a:fillRect/>
          </a:stretch>
        </p:blipFill>
        <p:spPr bwMode="auto">
          <a:xfrm>
            <a:off x="2218659" y="1883755"/>
            <a:ext cx="2710697" cy="202240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work\MD_analysis\2013\2013-02-04\refMeas\fig\injection_oscillations\MD_104_injosc_gaussian.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109227" y="3795857"/>
            <a:ext cx="2929560" cy="219717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30634" y="1494188"/>
            <a:ext cx="4698722" cy="369332"/>
          </a:xfrm>
          <a:prstGeom prst="rect">
            <a:avLst/>
          </a:prstGeom>
          <a:noFill/>
        </p:spPr>
        <p:txBody>
          <a:bodyPr wrap="none" rtlCol="0">
            <a:spAutoFit/>
          </a:bodyPr>
          <a:lstStyle/>
          <a:p>
            <a:r>
              <a:rPr lang="fr-CH" dirty="0" err="1" smtClean="0"/>
              <a:t>Example</a:t>
            </a:r>
            <a:r>
              <a:rPr lang="fr-CH" dirty="0" smtClean="0"/>
              <a:t> of injection oscillations </a:t>
            </a:r>
            <a:r>
              <a:rPr lang="fr-CH" dirty="0" err="1" smtClean="0"/>
              <a:t>comparison</a:t>
            </a:r>
            <a:endParaRPr lang="fr-CH" dirty="0" smtClean="0"/>
          </a:p>
        </p:txBody>
      </p:sp>
      <p:sp>
        <p:nvSpPr>
          <p:cNvPr id="8" name="TextBox 7"/>
          <p:cNvSpPr txBox="1"/>
          <p:nvPr/>
        </p:nvSpPr>
        <p:spPr>
          <a:xfrm>
            <a:off x="435697" y="2623559"/>
            <a:ext cx="1261884" cy="369332"/>
          </a:xfrm>
          <a:prstGeom prst="rect">
            <a:avLst/>
          </a:prstGeom>
          <a:noFill/>
        </p:spPr>
        <p:txBody>
          <a:bodyPr wrap="none" rtlCol="0">
            <a:spAutoFit/>
          </a:bodyPr>
          <a:lstStyle/>
          <a:p>
            <a:r>
              <a:rPr lang="fr-CH" dirty="0" smtClean="0"/>
              <a:t>Simulation</a:t>
            </a:r>
            <a:endParaRPr lang="en-GB" dirty="0"/>
          </a:p>
        </p:txBody>
      </p:sp>
      <p:sp>
        <p:nvSpPr>
          <p:cNvPr id="10" name="TextBox 9"/>
          <p:cNvSpPr txBox="1"/>
          <p:nvPr/>
        </p:nvSpPr>
        <p:spPr>
          <a:xfrm>
            <a:off x="410059" y="4702273"/>
            <a:ext cx="1595309" cy="369332"/>
          </a:xfrm>
          <a:prstGeom prst="rect">
            <a:avLst/>
          </a:prstGeom>
          <a:noFill/>
        </p:spPr>
        <p:txBody>
          <a:bodyPr wrap="none" rtlCol="0">
            <a:spAutoFit/>
          </a:bodyPr>
          <a:lstStyle/>
          <a:p>
            <a:r>
              <a:rPr lang="fr-CH" dirty="0" err="1" smtClean="0"/>
              <a:t>Measurement</a:t>
            </a:r>
            <a:endParaRPr lang="en-GB" dirty="0"/>
          </a:p>
        </p:txBody>
      </p:sp>
    </p:spTree>
    <p:extLst>
      <p:ext uri="{BB962C8B-B14F-4D97-AF65-F5344CB8AC3E}">
        <p14:creationId xmlns:p14="http://schemas.microsoft.com/office/powerpoint/2010/main" val="40949712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Simulations – missing impedance estimation</a:t>
            </a:r>
            <a:endParaRPr lang="en-US" sz="3200" dirty="0"/>
          </a:p>
        </p:txBody>
      </p:sp>
      <p:sp>
        <p:nvSpPr>
          <p:cNvPr id="4" name="Date Placeholder 3"/>
          <p:cNvSpPr>
            <a:spLocks noGrp="1"/>
          </p:cNvSpPr>
          <p:nvPr>
            <p:ph type="dt" sz="half" idx="2"/>
          </p:nvPr>
        </p:nvSpPr>
        <p:spPr/>
        <p:txBody>
          <a:bodyPr/>
          <a:lstStyle/>
          <a:p>
            <a:r>
              <a:rPr lang="en-US" dirty="0" smtClean="0"/>
              <a:t>27/3/2014</a:t>
            </a:r>
            <a:endParaRPr lang="en-US" dirty="0"/>
          </a:p>
        </p:txBody>
      </p:sp>
      <p:sp>
        <p:nvSpPr>
          <p:cNvPr id="5" name="Slide Number Placeholder 4"/>
          <p:cNvSpPr>
            <a:spLocks noGrp="1"/>
          </p:cNvSpPr>
          <p:nvPr>
            <p:ph type="sldNum" sz="quarter" idx="4"/>
          </p:nvPr>
        </p:nvSpPr>
        <p:spPr/>
        <p:txBody>
          <a:bodyPr/>
          <a:lstStyle/>
          <a:p>
            <a:fld id="{17918391-D411-FE40-AAD7-861AE5233E0E}" type="slidenum">
              <a:rPr lang="en-US" smtClean="0"/>
              <a:pPr/>
              <a:t>13</a:t>
            </a:fld>
            <a:endParaRPr lang="en-US" dirty="0"/>
          </a:p>
        </p:txBody>
      </p:sp>
      <p:sp>
        <p:nvSpPr>
          <p:cNvPr id="7" name="TextBox 6"/>
          <p:cNvSpPr txBox="1"/>
          <p:nvPr/>
        </p:nvSpPr>
        <p:spPr>
          <a:xfrm>
            <a:off x="1179319" y="5485651"/>
            <a:ext cx="2531462" cy="369332"/>
          </a:xfrm>
          <a:prstGeom prst="rect">
            <a:avLst/>
          </a:prstGeom>
          <a:noFill/>
        </p:spPr>
        <p:txBody>
          <a:bodyPr wrap="none" rtlCol="0">
            <a:spAutoFit/>
          </a:bodyPr>
          <a:lstStyle/>
          <a:p>
            <a:r>
              <a:rPr lang="en-US" dirty="0" smtClean="0"/>
              <a:t>SPS impedance model</a:t>
            </a:r>
            <a:endParaRPr lang="en-US" dirty="0"/>
          </a:p>
        </p:txBody>
      </p:sp>
      <p:sp>
        <p:nvSpPr>
          <p:cNvPr id="10" name="TextBox 9"/>
          <p:cNvSpPr txBox="1"/>
          <p:nvPr/>
        </p:nvSpPr>
        <p:spPr>
          <a:xfrm>
            <a:off x="5395132" y="5485651"/>
            <a:ext cx="2945564" cy="646331"/>
          </a:xfrm>
          <a:prstGeom prst="rect">
            <a:avLst/>
          </a:prstGeom>
          <a:noFill/>
        </p:spPr>
        <p:txBody>
          <a:bodyPr wrap="square" rtlCol="0">
            <a:spAutoFit/>
          </a:bodyPr>
          <a:lstStyle/>
          <a:p>
            <a:r>
              <a:rPr lang="en-US" dirty="0" smtClean="0"/>
              <a:t>SPS impedance + single broadband resonator</a:t>
            </a:r>
            <a:endParaRPr lang="en-US" dirty="0"/>
          </a:p>
        </p:txBody>
      </p:sp>
      <p:pic>
        <p:nvPicPr>
          <p:cNvPr id="2050" name="Picture 2" descr="\\cern.ch\dfs\Users\a\alasheen\Desktop\resonator.p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245171" y="1693179"/>
            <a:ext cx="4834032" cy="360769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ern.ch\dfs\Users\a\alasheen\Desktop\figure_1.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1903889"/>
            <a:ext cx="4371467" cy="3262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46096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ern.ch\dfs\Users\a\alasheen\Desktop\resonator.p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 y="1325606"/>
            <a:ext cx="5786754" cy="431871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Autofit/>
          </a:bodyPr>
          <a:lstStyle/>
          <a:p>
            <a:r>
              <a:rPr lang="fr-CH" sz="3200" dirty="0" smtClean="0"/>
              <a:t>Simulations – </a:t>
            </a:r>
            <a:r>
              <a:rPr lang="fr-CH" sz="3200" dirty="0" err="1" smtClean="0"/>
              <a:t>missing</a:t>
            </a:r>
            <a:r>
              <a:rPr lang="fr-CH" sz="3200" dirty="0" smtClean="0"/>
              <a:t> </a:t>
            </a:r>
            <a:r>
              <a:rPr lang="fr-CH" sz="3200" dirty="0" err="1" smtClean="0"/>
              <a:t>impedance</a:t>
            </a:r>
            <a:r>
              <a:rPr lang="fr-CH" sz="3200" dirty="0" smtClean="0"/>
              <a:t> estimation</a:t>
            </a:r>
            <a:endParaRPr lang="en-GB" sz="3200" dirty="0"/>
          </a:p>
        </p:txBody>
      </p:sp>
      <p:sp>
        <p:nvSpPr>
          <p:cNvPr id="4" name="Date Placeholder 3"/>
          <p:cNvSpPr>
            <a:spLocks noGrp="1"/>
          </p:cNvSpPr>
          <p:nvPr>
            <p:ph type="dt" sz="half" idx="2"/>
          </p:nvPr>
        </p:nvSpPr>
        <p:spPr/>
        <p:txBody>
          <a:bodyPr/>
          <a:lstStyle/>
          <a:p>
            <a:r>
              <a:rPr lang="en-US" smtClean="0"/>
              <a:t>27/3/2014</a:t>
            </a:r>
            <a:endParaRPr lang="en-US" dirty="0"/>
          </a:p>
        </p:txBody>
      </p:sp>
      <p:sp>
        <p:nvSpPr>
          <p:cNvPr id="5" name="Slide Number Placeholder 4"/>
          <p:cNvSpPr>
            <a:spLocks noGrp="1"/>
          </p:cNvSpPr>
          <p:nvPr>
            <p:ph type="sldNum" sz="quarter" idx="4"/>
          </p:nvPr>
        </p:nvSpPr>
        <p:spPr/>
        <p:txBody>
          <a:bodyPr/>
          <a:lstStyle/>
          <a:p>
            <a:fld id="{17918391-D411-FE40-AAD7-861AE5233E0E}" type="slidenum">
              <a:rPr lang="en-US" smtClean="0"/>
              <a:pPr/>
              <a:t>14</a:t>
            </a:fld>
            <a:endParaRPr lang="en-US" dirty="0"/>
          </a:p>
        </p:txBody>
      </p:sp>
      <mc:AlternateContent xmlns:mc="http://schemas.openxmlformats.org/markup-compatibility/2006">
        <mc:Choice xmlns:a14="http://schemas.microsoft.com/office/drawing/2010/main" Requires="a14">
          <p:sp>
            <p:nvSpPr>
              <p:cNvPr id="7" name="Content Placeholder 2"/>
              <p:cNvSpPr>
                <a:spLocks noGrp="1"/>
              </p:cNvSpPr>
              <p:nvPr>
                <p:ph idx="1"/>
              </p:nvPr>
            </p:nvSpPr>
            <p:spPr>
              <a:xfrm>
                <a:off x="5358213" y="1325606"/>
                <a:ext cx="3325841" cy="4667421"/>
              </a:xfrm>
            </p:spPr>
            <p:txBody>
              <a:bodyPr>
                <a:normAutofit fontScale="70000" lnSpcReduction="20000"/>
              </a:bodyPr>
              <a:lstStyle/>
              <a:p>
                <a:endParaRPr lang="en-US" dirty="0" smtClean="0"/>
              </a:p>
              <a:p>
                <a:endParaRPr lang="en-US" dirty="0"/>
              </a:p>
              <a:p>
                <a:r>
                  <a:rPr lang="en-US" dirty="0" smtClean="0"/>
                  <a:t>Adding a single broadband resonator</a:t>
                </a:r>
              </a:p>
              <a:p>
                <a:endParaRPr lang="en-US" dirty="0"/>
              </a:p>
              <a:p>
                <a14:m>
                  <m:oMath xmlns:m="http://schemas.openxmlformats.org/officeDocument/2006/math">
                    <m:sSub>
                      <m:sSubPr>
                        <m:ctrlPr>
                          <a:rPr lang="fr-CH" b="0" i="1" smtClean="0">
                            <a:latin typeface="Cambria Math"/>
                          </a:rPr>
                        </m:ctrlPr>
                      </m:sSubPr>
                      <m:e>
                        <m:r>
                          <a:rPr lang="fr-CH" b="0" i="1" smtClean="0">
                            <a:latin typeface="Cambria Math"/>
                          </a:rPr>
                          <m:t>𝑓</m:t>
                        </m:r>
                      </m:e>
                      <m:sub>
                        <m:r>
                          <a:rPr lang="fr-CH" b="0" i="1" smtClean="0">
                            <a:latin typeface="Cambria Math"/>
                          </a:rPr>
                          <m:t>𝑟</m:t>
                        </m:r>
                      </m:sub>
                    </m:sSub>
                    <m:r>
                      <a:rPr lang="fr-CH" b="0" i="1" smtClean="0">
                        <a:latin typeface="Cambria Math"/>
                      </a:rPr>
                      <m:t>=3</m:t>
                    </m:r>
                    <m:r>
                      <m:rPr>
                        <m:sty m:val="p"/>
                      </m:rPr>
                      <a:rPr lang="fr-CH" b="0" i="0" smtClean="0"/>
                      <m:t>G</m:t>
                    </m:r>
                    <m:r>
                      <m:rPr>
                        <m:sty m:val="p"/>
                      </m:rPr>
                      <a:rPr lang="fr-CH" b="0" i="0" smtClean="0"/>
                      <m:t>H</m:t>
                    </m:r>
                    <m:r>
                      <m:rPr>
                        <m:sty m:val="p"/>
                      </m:rPr>
                      <a:rPr lang="fr-CH" b="0" i="0" smtClean="0"/>
                      <m:t>z</m:t>
                    </m:r>
                  </m:oMath>
                </a14:m>
                <a:r>
                  <a:rPr lang="fr-CH" b="0" dirty="0" smtClean="0"/>
                  <a:t/>
                </a:r>
                <a:br>
                  <a:rPr lang="fr-CH" b="0" dirty="0" smtClean="0"/>
                </a:br>
                <a14:m>
                  <m:oMath xmlns:m="http://schemas.openxmlformats.org/officeDocument/2006/math">
                    <m:r>
                      <a:rPr lang="fr-CH" b="0" i="1" smtClean="0">
                        <a:latin typeface="Cambria Math"/>
                      </a:rPr>
                      <m:t>𝑄</m:t>
                    </m:r>
                    <m:r>
                      <a:rPr lang="fr-CH" b="0" i="1" smtClean="0">
                        <a:latin typeface="Cambria Math"/>
                      </a:rPr>
                      <m:t>=1</m:t>
                    </m:r>
                  </m:oMath>
                </a14:m>
                <a:r>
                  <a:rPr lang="fr-CH" b="0" dirty="0" smtClean="0"/>
                  <a:t/>
                </a:r>
                <a:br>
                  <a:rPr lang="fr-CH" b="0" dirty="0" smtClean="0"/>
                </a:br>
                <a14:m>
                  <m:oMath xmlns:m="http://schemas.openxmlformats.org/officeDocument/2006/math">
                    <m:sSub>
                      <m:sSubPr>
                        <m:ctrlPr>
                          <a:rPr lang="fr-CH" b="0" i="1" smtClean="0">
                            <a:latin typeface="Cambria Math"/>
                          </a:rPr>
                        </m:ctrlPr>
                      </m:sSubPr>
                      <m:e>
                        <m:r>
                          <a:rPr lang="fr-CH" b="0" i="1" smtClean="0">
                            <a:latin typeface="Cambria Math"/>
                          </a:rPr>
                          <m:t>𝑅</m:t>
                        </m:r>
                      </m:e>
                      <m:sub>
                        <m:r>
                          <a:rPr lang="fr-CH" b="0" i="1" smtClean="0">
                            <a:latin typeface="Cambria Math"/>
                          </a:rPr>
                          <m:t>𝑠</m:t>
                        </m:r>
                      </m:sub>
                    </m:sSub>
                    <m:r>
                      <a:rPr lang="fr-CH" b="0" i="1" smtClean="0">
                        <a:latin typeface="Cambria Math"/>
                      </a:rPr>
                      <m:t>=0</m:t>
                    </m:r>
                    <m:r>
                      <a:rPr lang="fr-CH" b="0" i="1" smtClean="0">
                        <a:latin typeface="Cambria Math"/>
                      </a:rPr>
                      <m:t>.</m:t>
                    </m:r>
                    <m:r>
                      <a:rPr lang="fr-CH" b="0" i="1" smtClean="0">
                        <a:latin typeface="Cambria Math"/>
                      </a:rPr>
                      <m:t>07 </m:t>
                    </m:r>
                    <m:r>
                      <m:rPr>
                        <m:sty m:val="p"/>
                      </m:rPr>
                      <a:rPr lang="fr-CH" b="0" i="0" smtClean="0">
                        <a:latin typeface="Cambria Math"/>
                      </a:rPr>
                      <m:t>MΩ</m:t>
                    </m:r>
                  </m:oMath>
                </a14:m>
                <a:endParaRPr lang="fr-CH" b="0" dirty="0" smtClean="0"/>
              </a:p>
              <a:p>
                <a:endParaRPr lang="fr-CH" dirty="0"/>
              </a:p>
              <a:p>
                <a14:m>
                  <m:oMath xmlns:m="http://schemas.openxmlformats.org/officeDocument/2006/math">
                    <m:r>
                      <a:rPr lang="fr-CH" b="0" i="1" smtClean="0">
                        <a:latin typeface="Cambria Math"/>
                      </a:rPr>
                      <m:t>𝐼𝑚</m:t>
                    </m:r>
                    <m:sSub>
                      <m:sSubPr>
                        <m:ctrlPr>
                          <a:rPr lang="fr-CH" b="0" i="1" smtClean="0">
                            <a:latin typeface="Cambria Math"/>
                          </a:rPr>
                        </m:ctrlPr>
                      </m:sSubPr>
                      <m:e>
                        <m:d>
                          <m:dPr>
                            <m:ctrlPr>
                              <a:rPr lang="fr-CH" b="0" i="1" smtClean="0">
                                <a:latin typeface="Cambria Math"/>
                              </a:rPr>
                            </m:ctrlPr>
                          </m:dPr>
                          <m:e>
                            <m:f>
                              <m:fPr>
                                <m:ctrlPr>
                                  <a:rPr lang="fr-CH" b="0" i="1" smtClean="0">
                                    <a:latin typeface="Cambria Math"/>
                                  </a:rPr>
                                </m:ctrlPr>
                              </m:fPr>
                              <m:num>
                                <m:r>
                                  <a:rPr lang="fr-CH" b="0" i="1" smtClean="0">
                                    <a:latin typeface="Cambria Math"/>
                                  </a:rPr>
                                  <m:t>𝑍</m:t>
                                </m:r>
                              </m:num>
                              <m:den>
                                <m:r>
                                  <a:rPr lang="fr-CH" b="0" i="1" smtClean="0">
                                    <a:latin typeface="Cambria Math"/>
                                  </a:rPr>
                                  <m:t>𝑛</m:t>
                                </m:r>
                              </m:den>
                            </m:f>
                          </m:e>
                        </m:d>
                      </m:e>
                      <m:sub>
                        <m:r>
                          <a:rPr lang="fr-CH" b="0" i="1" smtClean="0">
                            <a:latin typeface="Cambria Math"/>
                          </a:rPr>
                          <m:t>𝑓</m:t>
                        </m:r>
                        <m:r>
                          <a:rPr lang="fr-CH" b="0" i="1" smtClean="0">
                            <a:latin typeface="Cambria Math"/>
                          </a:rPr>
                          <m:t>→ 0</m:t>
                        </m:r>
                      </m:sub>
                    </m:sSub>
                    <m:r>
                      <a:rPr lang="fr-CH" i="1" smtClean="0">
                        <a:latin typeface="Cambria Math"/>
                        <a:ea typeface="Cambria Math"/>
                      </a:rPr>
                      <m:t>≈</m:t>
                    </m:r>
                    <m:r>
                      <a:rPr lang="fr-CH" b="0" i="1" smtClean="0">
                        <a:latin typeface="Cambria Math"/>
                        <a:ea typeface="Cambria Math"/>
                      </a:rPr>
                      <m:t>1</m:t>
                    </m:r>
                    <m:r>
                      <a:rPr lang="fr-CH" b="0" i="1" smtClean="0">
                        <a:latin typeface="Cambria Math"/>
                        <a:ea typeface="Cambria Math"/>
                      </a:rPr>
                      <m:t>.</m:t>
                    </m:r>
                    <m:r>
                      <a:rPr lang="fr-CH" b="0" i="1" smtClean="0">
                        <a:latin typeface="Cambria Math"/>
                        <a:ea typeface="Cambria Math"/>
                      </a:rPr>
                      <m:t>01 </m:t>
                    </m:r>
                    <m:r>
                      <m:rPr>
                        <m:sty m:val="p"/>
                      </m:rPr>
                      <a:rPr lang="fr-CH" b="0" i="0" smtClean="0">
                        <a:latin typeface="Cambria Math"/>
                        <a:ea typeface="Cambria Math"/>
                      </a:rPr>
                      <m:t>Ω</m:t>
                    </m:r>
                  </m:oMath>
                </a14:m>
                <a:r>
                  <a:rPr lang="fr-CH" b="0" dirty="0" smtClean="0">
                    <a:ea typeface="Cambria Math"/>
                  </a:rPr>
                  <a:t/>
                </a:r>
                <a:br>
                  <a:rPr lang="fr-CH" b="0" dirty="0" smtClean="0">
                    <a:ea typeface="Cambria Math"/>
                  </a:rPr>
                </a:br>
                <a:r>
                  <a:rPr lang="fr-CH" b="0" dirty="0" smtClean="0"/>
                  <a:t/>
                </a:r>
                <a:br>
                  <a:rPr lang="fr-CH" b="0" dirty="0" smtClean="0"/>
                </a:br>
                <a:endParaRPr lang="fr-CH" b="0" dirty="0" smtClean="0"/>
              </a:p>
            </p:txBody>
          </p:sp>
        </mc:Choice>
        <mc:Fallback>
          <p:sp>
            <p:nvSpPr>
              <p:cNvPr id="7" name="Content Placeholder 2"/>
              <p:cNvSpPr>
                <a:spLocks noGrp="1" noRot="1" noChangeAspect="1" noMove="1" noResize="1" noEditPoints="1" noAdjustHandles="1" noChangeArrowheads="1" noChangeShapeType="1" noTextEdit="1"/>
              </p:cNvSpPr>
              <p:nvPr>
                <p:ph idx="1"/>
              </p:nvPr>
            </p:nvSpPr>
            <p:spPr>
              <a:xfrm>
                <a:off x="5358213" y="1325606"/>
                <a:ext cx="3325841" cy="4667421"/>
              </a:xfrm>
              <a:blipFill rotWithShape="1">
                <a:blip r:embed="rId3"/>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7666811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Conclusion</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smtClean="0"/>
              <a:t>Work in progress</a:t>
            </a:r>
          </a:p>
          <a:p>
            <a:endParaRPr lang="en-US" dirty="0" smtClean="0"/>
          </a:p>
          <a:p>
            <a:r>
              <a:rPr lang="en-US" dirty="0" smtClean="0"/>
              <a:t>Impedance contributions to be added or improved</a:t>
            </a:r>
          </a:p>
          <a:p>
            <a:pPr lvl="1"/>
            <a:r>
              <a:rPr lang="en-US" dirty="0" smtClean="0"/>
              <a:t>Cavities : travelling wave cavity model</a:t>
            </a:r>
          </a:p>
          <a:p>
            <a:pPr lvl="1"/>
            <a:r>
              <a:rPr lang="en-US" dirty="0" smtClean="0"/>
              <a:t>Steps</a:t>
            </a:r>
          </a:p>
          <a:p>
            <a:pPr lvl="1"/>
            <a:r>
              <a:rPr lang="en-US" dirty="0" smtClean="0"/>
              <a:t>Space charge</a:t>
            </a:r>
          </a:p>
          <a:p>
            <a:pPr lvl="1"/>
            <a:r>
              <a:rPr lang="en-US" dirty="0" smtClean="0"/>
              <a:t>Resistive walls</a:t>
            </a:r>
          </a:p>
          <a:p>
            <a:endParaRPr lang="en-US" dirty="0" smtClean="0"/>
          </a:p>
          <a:p>
            <a:r>
              <a:rPr lang="en-US" dirty="0" smtClean="0"/>
              <a:t>Higher </a:t>
            </a:r>
            <a:r>
              <a:rPr lang="en-US" dirty="0" err="1" smtClean="0"/>
              <a:t>emittances</a:t>
            </a:r>
            <a:r>
              <a:rPr lang="en-US" dirty="0" smtClean="0"/>
              <a:t> to be analyzed : oscillations are very dependent on the input distribution</a:t>
            </a:r>
            <a:endParaRPr lang="en-US" dirty="0"/>
          </a:p>
        </p:txBody>
      </p:sp>
      <p:sp>
        <p:nvSpPr>
          <p:cNvPr id="4" name="Date Placeholder 3"/>
          <p:cNvSpPr>
            <a:spLocks noGrp="1"/>
          </p:cNvSpPr>
          <p:nvPr>
            <p:ph type="dt" sz="half" idx="2"/>
          </p:nvPr>
        </p:nvSpPr>
        <p:spPr/>
        <p:txBody>
          <a:bodyPr/>
          <a:lstStyle/>
          <a:p>
            <a:r>
              <a:rPr lang="en-US" dirty="0" smtClean="0"/>
              <a:t>27/3/2014</a:t>
            </a:r>
            <a:endParaRPr lang="en-US" dirty="0"/>
          </a:p>
        </p:txBody>
      </p:sp>
      <p:sp>
        <p:nvSpPr>
          <p:cNvPr id="5" name="Slide Number Placeholder 4"/>
          <p:cNvSpPr>
            <a:spLocks noGrp="1"/>
          </p:cNvSpPr>
          <p:nvPr>
            <p:ph type="sldNum" sz="quarter" idx="4"/>
          </p:nvPr>
        </p:nvSpPr>
        <p:spPr/>
        <p:txBody>
          <a:bodyPr/>
          <a:lstStyle/>
          <a:p>
            <a:fld id="{17918391-D411-FE40-AAD7-861AE5233E0E}" type="slidenum">
              <a:rPr lang="en-US" smtClean="0"/>
              <a:pPr/>
              <a:t>15</a:t>
            </a:fld>
            <a:endParaRPr lang="en-US" dirty="0"/>
          </a:p>
        </p:txBody>
      </p:sp>
    </p:spTree>
    <p:extLst>
      <p:ext uri="{BB962C8B-B14F-4D97-AF65-F5344CB8AC3E}">
        <p14:creationId xmlns:p14="http://schemas.microsoft.com/office/powerpoint/2010/main" val="717893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Outline</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Introduction</a:t>
            </a:r>
          </a:p>
          <a:p>
            <a:endParaRPr lang="en-US" dirty="0" smtClean="0"/>
          </a:p>
          <a:p>
            <a:r>
              <a:rPr lang="en-US" dirty="0" smtClean="0"/>
              <a:t>Measurements</a:t>
            </a:r>
          </a:p>
          <a:p>
            <a:pPr marL="36576" indent="0">
              <a:buNone/>
            </a:pPr>
            <a:endParaRPr lang="en-US" dirty="0" smtClean="0"/>
          </a:p>
          <a:p>
            <a:r>
              <a:rPr lang="en-US" dirty="0" smtClean="0"/>
              <a:t>Simulations</a:t>
            </a:r>
          </a:p>
          <a:p>
            <a:pPr lvl="1"/>
            <a:r>
              <a:rPr lang="en-US" dirty="0" smtClean="0"/>
              <a:t>Impedance model</a:t>
            </a:r>
          </a:p>
          <a:p>
            <a:pPr lvl="1"/>
            <a:r>
              <a:rPr lang="en-US" dirty="0" err="1" smtClean="0"/>
              <a:t>Quadrupolar</a:t>
            </a:r>
            <a:r>
              <a:rPr lang="en-US" dirty="0" smtClean="0"/>
              <a:t> frequency shift as a function of bunch length</a:t>
            </a:r>
          </a:p>
          <a:p>
            <a:pPr lvl="1"/>
            <a:r>
              <a:rPr lang="en-US" dirty="0" smtClean="0"/>
              <a:t>Estimation of the missing imaginary impedance</a:t>
            </a:r>
          </a:p>
          <a:p>
            <a:pPr lvl="1"/>
            <a:endParaRPr lang="en-US" dirty="0" smtClean="0"/>
          </a:p>
          <a:p>
            <a:r>
              <a:rPr lang="en-US" dirty="0" smtClean="0"/>
              <a:t>Conclusion</a:t>
            </a:r>
          </a:p>
          <a:p>
            <a:endParaRPr lang="en-US" dirty="0"/>
          </a:p>
        </p:txBody>
      </p:sp>
      <p:sp>
        <p:nvSpPr>
          <p:cNvPr id="4" name="Date Placeholder 3"/>
          <p:cNvSpPr>
            <a:spLocks noGrp="1"/>
          </p:cNvSpPr>
          <p:nvPr>
            <p:ph type="dt" sz="half" idx="2"/>
          </p:nvPr>
        </p:nvSpPr>
        <p:spPr/>
        <p:txBody>
          <a:bodyPr/>
          <a:lstStyle/>
          <a:p>
            <a:r>
              <a:rPr lang="en-US" dirty="0" smtClean="0"/>
              <a:t>27/3/2014</a:t>
            </a:r>
            <a:endParaRPr lang="en-US" dirty="0"/>
          </a:p>
        </p:txBody>
      </p:sp>
      <p:sp>
        <p:nvSpPr>
          <p:cNvPr id="5" name="Slide Number Placeholder 4"/>
          <p:cNvSpPr>
            <a:spLocks noGrp="1"/>
          </p:cNvSpPr>
          <p:nvPr>
            <p:ph type="sldNum" sz="quarter" idx="4"/>
          </p:nvPr>
        </p:nvSpPr>
        <p:spPr/>
        <p:txBody>
          <a:bodyPr/>
          <a:lstStyle/>
          <a:p>
            <a:fld id="{17918391-D411-FE40-AAD7-861AE5233E0E}" type="slidenum">
              <a:rPr lang="en-US" smtClean="0"/>
              <a:pPr/>
              <a:t>2</a:t>
            </a:fld>
            <a:endParaRPr lang="en-US" dirty="0"/>
          </a:p>
        </p:txBody>
      </p:sp>
    </p:spTree>
    <p:extLst>
      <p:ext uri="{BB962C8B-B14F-4D97-AF65-F5344CB8AC3E}">
        <p14:creationId xmlns:p14="http://schemas.microsoft.com/office/powerpoint/2010/main" val="1264920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Synchrotron frequency shift with intensity is used as a reference measurement of low frequency inductive impedance of the ring.</a:t>
            </a:r>
          </a:p>
          <a:p>
            <a:endParaRPr lang="en-US" dirty="0" smtClean="0"/>
          </a:p>
          <a:p>
            <a:r>
              <a:rPr lang="en-US" dirty="0" smtClean="0"/>
              <a:t>Measurements in the past were able to show impedance reduction (2001) and then increase (2007) due to installation of MKE kickers. Following reduction is due to serigraphy of these kickers which can be seen in the latest measurements.</a:t>
            </a:r>
          </a:p>
          <a:p>
            <a:endParaRPr lang="en-US" dirty="0" smtClean="0"/>
          </a:p>
          <a:p>
            <a:r>
              <a:rPr lang="en-US" dirty="0" smtClean="0"/>
              <a:t>These measurements are now used to verify the SPS impedance model and simulations are done to estimate the missing impedance. These measurements are complicated due to the strong </a:t>
            </a:r>
            <a:r>
              <a:rPr lang="en-US" dirty="0" err="1" smtClean="0"/>
              <a:t>dependance</a:t>
            </a:r>
            <a:r>
              <a:rPr lang="en-US" dirty="0" smtClean="0"/>
              <a:t> on the injected parameters which are not reproducible from one MD to another.</a:t>
            </a:r>
          </a:p>
        </p:txBody>
      </p:sp>
      <p:sp>
        <p:nvSpPr>
          <p:cNvPr id="4" name="Date Placeholder 3"/>
          <p:cNvSpPr>
            <a:spLocks noGrp="1"/>
          </p:cNvSpPr>
          <p:nvPr>
            <p:ph type="dt" sz="half" idx="2"/>
          </p:nvPr>
        </p:nvSpPr>
        <p:spPr/>
        <p:txBody>
          <a:bodyPr/>
          <a:lstStyle/>
          <a:p>
            <a:r>
              <a:rPr lang="en-US" dirty="0" smtClean="0"/>
              <a:t>27/3/2014</a:t>
            </a:r>
            <a:endParaRPr lang="en-US" dirty="0"/>
          </a:p>
        </p:txBody>
      </p:sp>
      <p:sp>
        <p:nvSpPr>
          <p:cNvPr id="5" name="Slide Number Placeholder 4"/>
          <p:cNvSpPr>
            <a:spLocks noGrp="1"/>
          </p:cNvSpPr>
          <p:nvPr>
            <p:ph type="sldNum" sz="quarter" idx="4"/>
          </p:nvPr>
        </p:nvSpPr>
        <p:spPr/>
        <p:txBody>
          <a:bodyPr/>
          <a:lstStyle/>
          <a:p>
            <a:fld id="{17918391-D411-FE40-AAD7-861AE5233E0E}" type="slidenum">
              <a:rPr lang="en-US" smtClean="0"/>
              <a:pPr/>
              <a:t>3</a:t>
            </a:fld>
            <a:endParaRPr lang="en-US" dirty="0"/>
          </a:p>
        </p:txBody>
      </p:sp>
    </p:spTree>
    <p:extLst>
      <p:ext uri="{BB962C8B-B14F-4D97-AF65-F5344CB8AC3E}">
        <p14:creationId xmlns:p14="http://schemas.microsoft.com/office/powerpoint/2010/main" val="2924575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of measurement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 inject bunches into the SPS with a mismatched (900kV) voltage to allow bunch to oscillate</a:t>
            </a:r>
          </a:p>
          <a:p>
            <a:endParaRPr lang="en-US" dirty="0" smtClean="0"/>
          </a:p>
          <a:p>
            <a:r>
              <a:rPr lang="en-US" dirty="0" smtClean="0"/>
              <a:t>Bunch length is measured (Gaussian fit) during 10 oscillations (1500 turns)</a:t>
            </a:r>
          </a:p>
          <a:p>
            <a:endParaRPr lang="en-US" dirty="0" smtClean="0"/>
          </a:p>
          <a:p>
            <a:r>
              <a:rPr lang="en-US" dirty="0" smtClean="0"/>
              <a:t>Injected bunch length and </a:t>
            </a:r>
            <a:r>
              <a:rPr lang="en-US" dirty="0" err="1" smtClean="0"/>
              <a:t>emittance</a:t>
            </a:r>
            <a:r>
              <a:rPr lang="en-US" dirty="0" smtClean="0"/>
              <a:t> should ideally be the same for the different intensities (which is not true in reality)</a:t>
            </a:r>
          </a:p>
          <a:p>
            <a:endParaRPr lang="en-US" dirty="0" smtClean="0"/>
          </a:p>
          <a:p>
            <a:r>
              <a:rPr lang="en-US" dirty="0" smtClean="0"/>
              <a:t>The frequency of the oscillations depend on the intensity, and leads to a shift depending on the imaginary part of the impedance</a:t>
            </a:r>
            <a:endParaRPr lang="en-US" dirty="0"/>
          </a:p>
        </p:txBody>
      </p:sp>
      <p:sp>
        <p:nvSpPr>
          <p:cNvPr id="4" name="Date Placeholder 3"/>
          <p:cNvSpPr>
            <a:spLocks noGrp="1"/>
          </p:cNvSpPr>
          <p:nvPr>
            <p:ph type="dt" sz="half" idx="2"/>
          </p:nvPr>
        </p:nvSpPr>
        <p:spPr/>
        <p:txBody>
          <a:bodyPr/>
          <a:lstStyle/>
          <a:p>
            <a:r>
              <a:rPr lang="en-US" dirty="0" smtClean="0"/>
              <a:t>27/3/2014</a:t>
            </a:r>
            <a:endParaRPr lang="en-US" dirty="0"/>
          </a:p>
        </p:txBody>
      </p:sp>
      <p:sp>
        <p:nvSpPr>
          <p:cNvPr id="5" name="Slide Number Placeholder 4"/>
          <p:cNvSpPr>
            <a:spLocks noGrp="1"/>
          </p:cNvSpPr>
          <p:nvPr>
            <p:ph type="sldNum" sz="quarter" idx="4"/>
          </p:nvPr>
        </p:nvSpPr>
        <p:spPr/>
        <p:txBody>
          <a:bodyPr/>
          <a:lstStyle/>
          <a:p>
            <a:fld id="{17918391-D411-FE40-AAD7-861AE5233E0E}" type="slidenum">
              <a:rPr lang="en-US" smtClean="0"/>
              <a:pPr/>
              <a:t>4</a:t>
            </a:fld>
            <a:endParaRPr lang="en-US" dirty="0"/>
          </a:p>
        </p:txBody>
      </p:sp>
    </p:spTree>
    <p:extLst>
      <p:ext uri="{BB962C8B-B14F-4D97-AF65-F5344CB8AC3E}">
        <p14:creationId xmlns:p14="http://schemas.microsoft.com/office/powerpoint/2010/main" val="15991181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ern.ch\dfs\Users\a\alasheen\Desktop\measgauss.p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1325606"/>
            <a:ext cx="6033810" cy="450309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Autofit/>
          </a:bodyPr>
          <a:lstStyle/>
          <a:p>
            <a:r>
              <a:rPr lang="en-US" sz="3200" dirty="0" smtClean="0"/>
              <a:t>Measurements - Example of injected bunch profile and fit</a:t>
            </a:r>
            <a:endParaRPr lang="en-US" sz="32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5657795" y="2923669"/>
                <a:ext cx="3214746" cy="4667421"/>
              </a:xfrm>
            </p:spPr>
            <p:txBody>
              <a:bodyPr>
                <a:normAutofit/>
              </a:bodyPr>
              <a:lstStyle/>
              <a:p>
                <a:pPr marL="36576" indent="0">
                  <a:buNone/>
                </a:pPr>
                <a:r>
                  <a:rPr lang="en-US" sz="1800" dirty="0" smtClean="0"/>
                  <a:t>Blue : measurement</a:t>
                </a:r>
              </a:p>
              <a:p>
                <a:pPr marL="36576" indent="0">
                  <a:buNone/>
                </a:pPr>
                <a:endParaRPr lang="en-US" sz="1800" dirty="0"/>
              </a:p>
              <a:p>
                <a:pPr marL="36576" indent="0">
                  <a:buNone/>
                </a:pPr>
                <a:r>
                  <a:rPr lang="en-US" sz="1800" dirty="0" smtClean="0"/>
                  <a:t>Green : Fit (bunch length </a:t>
                </a:r>
                <a14:m>
                  <m:oMath xmlns:m="http://schemas.openxmlformats.org/officeDocument/2006/math">
                    <m:r>
                      <a:rPr lang="fr-CH" sz="1800" b="0" i="1" smtClean="0">
                        <a:latin typeface="Cambria Math"/>
                      </a:rPr>
                      <m:t>4</m:t>
                    </m:r>
                    <m:r>
                      <a:rPr lang="fr-CH" sz="1800" b="0" i="1" smtClean="0">
                        <a:latin typeface="Cambria Math"/>
                      </a:rPr>
                      <m:t>𝜎</m:t>
                    </m:r>
                  </m:oMath>
                </a14:m>
                <a:r>
                  <a:rPr lang="en-US" sz="1800" dirty="0" smtClean="0"/>
                  <a:t>)</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5657795" y="2923669"/>
                <a:ext cx="3214746" cy="4667421"/>
              </a:xfrm>
              <a:blipFill rotWithShape="1">
                <a:blip r:embed="rId3"/>
                <a:stretch>
                  <a:fillRect l="-380" t="-654"/>
                </a:stretch>
              </a:blipFill>
            </p:spPr>
            <p:txBody>
              <a:bodyPr/>
              <a:lstStyle/>
              <a:p>
                <a:r>
                  <a:rPr lang="en-GB">
                    <a:noFill/>
                  </a:rPr>
                  <a:t> </a:t>
                </a:r>
              </a:p>
            </p:txBody>
          </p:sp>
        </mc:Fallback>
      </mc:AlternateContent>
      <p:sp>
        <p:nvSpPr>
          <p:cNvPr id="4" name="Date Placeholder 3"/>
          <p:cNvSpPr>
            <a:spLocks noGrp="1"/>
          </p:cNvSpPr>
          <p:nvPr>
            <p:ph type="dt" sz="half" idx="2"/>
          </p:nvPr>
        </p:nvSpPr>
        <p:spPr/>
        <p:txBody>
          <a:bodyPr/>
          <a:lstStyle/>
          <a:p>
            <a:r>
              <a:rPr lang="en-US" dirty="0" smtClean="0"/>
              <a:t>27/3/2014</a:t>
            </a:r>
            <a:endParaRPr lang="en-US" dirty="0"/>
          </a:p>
        </p:txBody>
      </p:sp>
      <p:sp>
        <p:nvSpPr>
          <p:cNvPr id="5" name="Slide Number Placeholder 4"/>
          <p:cNvSpPr>
            <a:spLocks noGrp="1"/>
          </p:cNvSpPr>
          <p:nvPr>
            <p:ph type="sldNum" sz="quarter" idx="4"/>
          </p:nvPr>
        </p:nvSpPr>
        <p:spPr/>
        <p:txBody>
          <a:bodyPr/>
          <a:lstStyle/>
          <a:p>
            <a:fld id="{17918391-D411-FE40-AAD7-861AE5233E0E}" type="slidenum">
              <a:rPr lang="en-US" smtClean="0"/>
              <a:pPr/>
              <a:t>5</a:t>
            </a:fld>
            <a:endParaRPr lang="en-US" dirty="0"/>
          </a:p>
        </p:txBody>
      </p:sp>
      <p:sp>
        <p:nvSpPr>
          <p:cNvPr id="6" name="TextBox 5"/>
          <p:cNvSpPr txBox="1"/>
          <p:nvPr/>
        </p:nvSpPr>
        <p:spPr>
          <a:xfrm>
            <a:off x="3586886" y="8236199"/>
            <a:ext cx="1531188"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fr-CH" dirty="0" err="1" smtClean="0"/>
              <a:t>Bunch</a:t>
            </a:r>
            <a:r>
              <a:rPr lang="fr-CH" dirty="0" smtClean="0"/>
              <a:t> profile</a:t>
            </a:r>
            <a:endParaRPr lang="en-GB" dirty="0"/>
          </a:p>
        </p:txBody>
      </p:sp>
    </p:spTree>
    <p:extLst>
      <p:ext uri="{BB962C8B-B14F-4D97-AF65-F5344CB8AC3E}">
        <p14:creationId xmlns:p14="http://schemas.microsoft.com/office/powerpoint/2010/main" val="4283130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work\MD_analysis\2013\2013-02-04\refMeas\fig\injection_oscillations\MD_104_injosc_gaussian.p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40" y="1356814"/>
            <a:ext cx="5867400" cy="440055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Autofit/>
          </a:bodyPr>
          <a:lstStyle/>
          <a:p>
            <a:r>
              <a:rPr lang="en-US" sz="3200" dirty="0" smtClean="0"/>
              <a:t>Measurements - </a:t>
            </a:r>
            <a:r>
              <a:rPr lang="en-US" sz="3200" dirty="0" err="1" smtClean="0"/>
              <a:t>Quadrupolar</a:t>
            </a:r>
            <a:r>
              <a:rPr lang="en-US" sz="3200" dirty="0" smtClean="0"/>
              <a:t> </a:t>
            </a:r>
            <a:r>
              <a:rPr lang="en-US" sz="3200" dirty="0" smtClean="0"/>
              <a:t>oscillations </a:t>
            </a:r>
            <a:r>
              <a:rPr lang="en-US" sz="3200" dirty="0" smtClean="0"/>
              <a:t>after injection for low intensity</a:t>
            </a:r>
            <a:endParaRPr lang="en-US" sz="32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5469307" y="1325606"/>
                <a:ext cx="3214747" cy="4667421"/>
              </a:xfrm>
            </p:spPr>
            <p:txBody>
              <a:bodyPr>
                <a:normAutofit/>
              </a:bodyPr>
              <a:lstStyle/>
              <a:p>
                <a:endParaRPr lang="en-US" sz="2400" dirty="0" smtClean="0"/>
              </a:p>
              <a:p>
                <a:endParaRPr lang="en-US" sz="2400" dirty="0"/>
              </a:p>
              <a:p>
                <a:endParaRPr lang="en-US" sz="2400" dirty="0" smtClean="0"/>
              </a:p>
              <a:p>
                <a:r>
                  <a:rPr lang="en-US" sz="2400" dirty="0" smtClean="0"/>
                  <a:t>Intensity : </a:t>
                </a:r>
                <a14:m>
                  <m:oMath xmlns:m="http://schemas.openxmlformats.org/officeDocument/2006/math">
                    <m:r>
                      <a:rPr lang="fr-CH" sz="2400" b="0" i="1" smtClean="0">
                        <a:latin typeface="Cambria Math"/>
                      </a:rPr>
                      <m:t>1⋅</m:t>
                    </m:r>
                    <m:sSup>
                      <m:sSupPr>
                        <m:ctrlPr>
                          <a:rPr lang="fr-CH" sz="2400" b="0" i="1" smtClean="0">
                            <a:latin typeface="Cambria Math"/>
                          </a:rPr>
                        </m:ctrlPr>
                      </m:sSupPr>
                      <m:e>
                        <m:r>
                          <a:rPr lang="fr-CH" sz="2400" b="0" i="1" smtClean="0">
                            <a:latin typeface="Cambria Math"/>
                          </a:rPr>
                          <m:t>10</m:t>
                        </m:r>
                      </m:e>
                      <m:sup>
                        <m:r>
                          <a:rPr lang="fr-CH" sz="2400" b="0" i="1" smtClean="0">
                            <a:latin typeface="Cambria Math"/>
                          </a:rPr>
                          <m:t>10</m:t>
                        </m:r>
                      </m:sup>
                    </m:sSup>
                  </m:oMath>
                </a14:m>
                <a:endParaRPr lang="en-US" sz="2400" dirty="0"/>
              </a:p>
              <a:p>
                <a:pPr marL="36576" indent="0">
                  <a:buNone/>
                </a:pPr>
                <a:endParaRPr lang="en-US" sz="2400" dirty="0"/>
              </a:p>
              <a:p>
                <a:r>
                  <a:rPr lang="en-US" sz="2400" dirty="0" smtClean="0"/>
                  <a:t>Oscillation frequency : 322.34 Hz</a:t>
                </a:r>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5469307" y="1325606"/>
                <a:ext cx="3214747" cy="4667421"/>
              </a:xfrm>
              <a:blipFill rotWithShape="1">
                <a:blip r:embed="rId3"/>
                <a:stretch>
                  <a:fillRect l="-189" r="-5114"/>
                </a:stretch>
              </a:blipFill>
            </p:spPr>
            <p:txBody>
              <a:bodyPr/>
              <a:lstStyle/>
              <a:p>
                <a:r>
                  <a:rPr lang="en-GB">
                    <a:noFill/>
                  </a:rPr>
                  <a:t> </a:t>
                </a:r>
              </a:p>
            </p:txBody>
          </p:sp>
        </mc:Fallback>
      </mc:AlternateContent>
      <p:sp>
        <p:nvSpPr>
          <p:cNvPr id="4" name="Date Placeholder 3"/>
          <p:cNvSpPr>
            <a:spLocks noGrp="1"/>
          </p:cNvSpPr>
          <p:nvPr>
            <p:ph type="dt" sz="half" idx="2"/>
          </p:nvPr>
        </p:nvSpPr>
        <p:spPr/>
        <p:txBody>
          <a:bodyPr/>
          <a:lstStyle/>
          <a:p>
            <a:r>
              <a:rPr lang="en-US" dirty="0" smtClean="0"/>
              <a:t>27/3/2014</a:t>
            </a:r>
            <a:endParaRPr lang="en-US" dirty="0"/>
          </a:p>
        </p:txBody>
      </p:sp>
      <p:sp>
        <p:nvSpPr>
          <p:cNvPr id="5" name="Slide Number Placeholder 4"/>
          <p:cNvSpPr>
            <a:spLocks noGrp="1"/>
          </p:cNvSpPr>
          <p:nvPr>
            <p:ph type="sldNum" sz="quarter" idx="4"/>
          </p:nvPr>
        </p:nvSpPr>
        <p:spPr/>
        <p:txBody>
          <a:bodyPr/>
          <a:lstStyle/>
          <a:p>
            <a:fld id="{17918391-D411-FE40-AAD7-861AE5233E0E}" type="slidenum">
              <a:rPr lang="en-US" smtClean="0"/>
              <a:pPr/>
              <a:t>6</a:t>
            </a:fld>
            <a:endParaRPr lang="en-US" dirty="0"/>
          </a:p>
        </p:txBody>
      </p:sp>
    </p:spTree>
    <p:extLst>
      <p:ext uri="{BB962C8B-B14F-4D97-AF65-F5344CB8AC3E}">
        <p14:creationId xmlns:p14="http://schemas.microsoft.com/office/powerpoint/2010/main" val="1695116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work\MD_analysis\2013\2013-02-04\refMeas\fig\injection_oscillations\MD_208_injosc_gaussian.p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1325606"/>
            <a:ext cx="5913485" cy="44351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Autofit/>
          </a:bodyPr>
          <a:lstStyle/>
          <a:p>
            <a:r>
              <a:rPr lang="en-US" sz="3200" dirty="0"/>
              <a:t>Measurements - </a:t>
            </a:r>
            <a:r>
              <a:rPr lang="en-US" sz="3200" dirty="0" smtClean="0"/>
              <a:t> </a:t>
            </a:r>
            <a:r>
              <a:rPr lang="en-US" sz="3200" dirty="0" err="1" smtClean="0"/>
              <a:t>Quadrupolar</a:t>
            </a:r>
            <a:r>
              <a:rPr lang="en-US" sz="3200" dirty="0" smtClean="0"/>
              <a:t> </a:t>
            </a:r>
            <a:r>
              <a:rPr lang="en-US" sz="3200" dirty="0"/>
              <a:t>oscillations after injection for </a:t>
            </a:r>
            <a:r>
              <a:rPr lang="en-US" sz="3200" dirty="0" smtClean="0"/>
              <a:t>high intensity</a:t>
            </a:r>
            <a:endParaRPr lang="en-US" sz="32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5469308" y="1325606"/>
                <a:ext cx="3214746" cy="4667421"/>
              </a:xfrm>
            </p:spPr>
            <p:txBody>
              <a:bodyPr>
                <a:normAutofit/>
              </a:bodyPr>
              <a:lstStyle/>
              <a:p>
                <a:pPr marL="36576" indent="0">
                  <a:buNone/>
                </a:pPr>
                <a:endParaRPr lang="en-US" sz="2400" dirty="0" smtClean="0"/>
              </a:p>
              <a:p>
                <a:pPr marL="36576" indent="0">
                  <a:buNone/>
                </a:pPr>
                <a:endParaRPr lang="en-US" sz="2400" dirty="0"/>
              </a:p>
              <a:p>
                <a:pPr marL="36576" indent="0">
                  <a:buNone/>
                </a:pPr>
                <a:endParaRPr lang="en-US" sz="2400" dirty="0"/>
              </a:p>
              <a:p>
                <a:r>
                  <a:rPr lang="en-US" sz="2400" dirty="0"/>
                  <a:t>Intensity : </a:t>
                </a:r>
                <a14:m>
                  <m:oMath xmlns:m="http://schemas.openxmlformats.org/officeDocument/2006/math">
                    <m:r>
                      <a:rPr lang="fr-CH" sz="2400" i="1" dirty="0" smtClean="0">
                        <a:latin typeface="Cambria Math"/>
                      </a:rPr>
                      <m:t>8</m:t>
                    </m:r>
                    <m:r>
                      <a:rPr lang="fr-CH" sz="2400" i="1">
                        <a:latin typeface="Cambria Math"/>
                      </a:rPr>
                      <m:t>⋅</m:t>
                    </m:r>
                    <m:sSup>
                      <m:sSupPr>
                        <m:ctrlPr>
                          <a:rPr lang="fr-CH" sz="2400" i="1">
                            <a:latin typeface="Cambria Math"/>
                          </a:rPr>
                        </m:ctrlPr>
                      </m:sSupPr>
                      <m:e>
                        <m:r>
                          <a:rPr lang="fr-CH" sz="2400" i="1">
                            <a:latin typeface="Cambria Math"/>
                          </a:rPr>
                          <m:t>10</m:t>
                        </m:r>
                      </m:e>
                      <m:sup>
                        <m:r>
                          <a:rPr lang="fr-CH" sz="2400" i="1">
                            <a:latin typeface="Cambria Math"/>
                          </a:rPr>
                          <m:t>10</m:t>
                        </m:r>
                      </m:sup>
                    </m:sSup>
                  </m:oMath>
                </a14:m>
                <a:endParaRPr lang="en-US" sz="2400" dirty="0"/>
              </a:p>
              <a:p>
                <a:pPr marL="36576" indent="0">
                  <a:buNone/>
                </a:pPr>
                <a:endParaRPr lang="en-US" sz="2400" dirty="0"/>
              </a:p>
              <a:p>
                <a:r>
                  <a:rPr lang="en-US" sz="2400" dirty="0"/>
                  <a:t>Oscillation frequency : </a:t>
                </a:r>
                <a:r>
                  <a:rPr lang="en-US" sz="2400" dirty="0" smtClean="0"/>
                  <a:t>309.47 </a:t>
                </a:r>
                <a:r>
                  <a:rPr lang="en-US" sz="2400" dirty="0"/>
                  <a:t>Hz</a:t>
                </a:r>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5469308" y="1325606"/>
                <a:ext cx="3214746" cy="4667421"/>
              </a:xfrm>
              <a:blipFill rotWithShape="1">
                <a:blip r:embed="rId3"/>
                <a:stretch>
                  <a:fillRect l="-189" r="-5114"/>
                </a:stretch>
              </a:blipFill>
            </p:spPr>
            <p:txBody>
              <a:bodyPr/>
              <a:lstStyle/>
              <a:p>
                <a:r>
                  <a:rPr lang="en-GB">
                    <a:noFill/>
                  </a:rPr>
                  <a:t> </a:t>
                </a:r>
              </a:p>
            </p:txBody>
          </p:sp>
        </mc:Fallback>
      </mc:AlternateContent>
      <p:sp>
        <p:nvSpPr>
          <p:cNvPr id="4" name="Date Placeholder 3"/>
          <p:cNvSpPr>
            <a:spLocks noGrp="1"/>
          </p:cNvSpPr>
          <p:nvPr>
            <p:ph type="dt" sz="half" idx="2"/>
          </p:nvPr>
        </p:nvSpPr>
        <p:spPr/>
        <p:txBody>
          <a:bodyPr/>
          <a:lstStyle/>
          <a:p>
            <a:r>
              <a:rPr lang="en-US" dirty="0" smtClean="0"/>
              <a:t>27/3/2014</a:t>
            </a:r>
            <a:endParaRPr lang="en-US" dirty="0"/>
          </a:p>
        </p:txBody>
      </p:sp>
      <p:sp>
        <p:nvSpPr>
          <p:cNvPr id="5" name="Slide Number Placeholder 4"/>
          <p:cNvSpPr>
            <a:spLocks noGrp="1"/>
          </p:cNvSpPr>
          <p:nvPr>
            <p:ph type="sldNum" sz="quarter" idx="4"/>
          </p:nvPr>
        </p:nvSpPr>
        <p:spPr/>
        <p:txBody>
          <a:bodyPr/>
          <a:lstStyle/>
          <a:p>
            <a:fld id="{17918391-D411-FE40-AAD7-861AE5233E0E}" type="slidenum">
              <a:rPr lang="en-US" smtClean="0"/>
              <a:pPr/>
              <a:t>7</a:t>
            </a:fld>
            <a:endParaRPr lang="en-US" dirty="0"/>
          </a:p>
        </p:txBody>
      </p:sp>
    </p:spTree>
    <p:extLst>
      <p:ext uri="{BB962C8B-B14F-4D97-AF65-F5344CB8AC3E}">
        <p14:creationId xmlns:p14="http://schemas.microsoft.com/office/powerpoint/2010/main" val="1695116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MatlabFiles\MD_2013_02_04_analysis\analysis_plots\slopes_allMeasurments.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1000340"/>
            <a:ext cx="6510337" cy="499268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sz="3200" dirty="0" smtClean="0"/>
              <a:t>Summary of measurements for different injected </a:t>
            </a:r>
            <a:r>
              <a:rPr lang="en-US" sz="3200" dirty="0" err="1" smtClean="0"/>
              <a:t>emittances</a:t>
            </a:r>
            <a:endParaRPr lang="en-US" sz="3200" dirty="0"/>
          </a:p>
        </p:txBody>
      </p:sp>
      <p:sp>
        <p:nvSpPr>
          <p:cNvPr id="3" name="Content Placeholder 2"/>
          <p:cNvSpPr>
            <a:spLocks noGrp="1"/>
          </p:cNvSpPr>
          <p:nvPr>
            <p:ph idx="1"/>
          </p:nvPr>
        </p:nvSpPr>
        <p:spPr>
          <a:xfrm>
            <a:off x="6035040" y="1325606"/>
            <a:ext cx="2649014" cy="4667421"/>
          </a:xfrm>
        </p:spPr>
        <p:txBody>
          <a:bodyPr>
            <a:normAutofit fontScale="70000" lnSpcReduction="20000"/>
          </a:bodyPr>
          <a:lstStyle/>
          <a:p>
            <a:r>
              <a:rPr lang="en-US" dirty="0" smtClean="0"/>
              <a:t>Reference measurements from 02/04/2013 and 28/01/2013</a:t>
            </a:r>
            <a:br>
              <a:rPr lang="en-US" dirty="0" smtClean="0"/>
            </a:br>
            <a:r>
              <a:rPr lang="en-US" dirty="0" smtClean="0"/>
              <a:t>(T</a:t>
            </a:r>
            <a:r>
              <a:rPr lang="en-US" dirty="0" smtClean="0"/>
              <a:t>. Argyropoulos -  LIU-SPS BD WG meeting 07/02/2013) </a:t>
            </a:r>
          </a:p>
          <a:p>
            <a:pPr marL="36576" indent="0">
              <a:buNone/>
            </a:pPr>
            <a:endParaRPr lang="en-US" dirty="0" smtClean="0"/>
          </a:p>
          <a:p>
            <a:r>
              <a:rPr lang="en-US" dirty="0" smtClean="0"/>
              <a:t>Oscillation frequencies </a:t>
            </a:r>
            <a:r>
              <a:rPr lang="en-US" dirty="0" err="1" smtClean="0"/>
              <a:t>wrt</a:t>
            </a:r>
            <a:r>
              <a:rPr lang="en-US" dirty="0" smtClean="0"/>
              <a:t> intensity and slope values for different </a:t>
            </a:r>
            <a:r>
              <a:rPr lang="en-US" dirty="0" err="1" smtClean="0"/>
              <a:t>emittances</a:t>
            </a:r>
            <a:endParaRPr lang="en-US" dirty="0" smtClean="0"/>
          </a:p>
          <a:p>
            <a:endParaRPr lang="en-US" dirty="0"/>
          </a:p>
        </p:txBody>
      </p:sp>
      <p:sp>
        <p:nvSpPr>
          <p:cNvPr id="4" name="Date Placeholder 3"/>
          <p:cNvSpPr>
            <a:spLocks noGrp="1"/>
          </p:cNvSpPr>
          <p:nvPr>
            <p:ph type="dt" sz="half" idx="2"/>
          </p:nvPr>
        </p:nvSpPr>
        <p:spPr/>
        <p:txBody>
          <a:bodyPr/>
          <a:lstStyle/>
          <a:p>
            <a:r>
              <a:rPr lang="en-US" dirty="0" smtClean="0"/>
              <a:t>27/3/2014</a:t>
            </a:r>
            <a:endParaRPr lang="en-US" dirty="0"/>
          </a:p>
        </p:txBody>
      </p:sp>
      <p:sp>
        <p:nvSpPr>
          <p:cNvPr id="5" name="Slide Number Placeholder 4"/>
          <p:cNvSpPr>
            <a:spLocks noGrp="1"/>
          </p:cNvSpPr>
          <p:nvPr>
            <p:ph type="sldNum" sz="quarter" idx="4"/>
          </p:nvPr>
        </p:nvSpPr>
        <p:spPr/>
        <p:txBody>
          <a:bodyPr/>
          <a:lstStyle/>
          <a:p>
            <a:fld id="{17918391-D411-FE40-AAD7-861AE5233E0E}" type="slidenum">
              <a:rPr lang="en-US" smtClean="0"/>
              <a:pPr/>
              <a:t>8</a:t>
            </a:fld>
            <a:endParaRPr lang="en-US" dirty="0"/>
          </a:p>
        </p:txBody>
      </p:sp>
    </p:spTree>
    <p:extLst>
      <p:ext uri="{BB962C8B-B14F-4D97-AF65-F5344CB8AC3E}">
        <p14:creationId xmlns:p14="http://schemas.microsoft.com/office/powerpoint/2010/main" val="3158491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Impedance </a:t>
            </a:r>
            <a:r>
              <a:rPr lang="en-US" sz="3200" dirty="0" smtClean="0"/>
              <a:t>model used in simulations</a:t>
            </a:r>
            <a:endParaRPr lang="en-US" sz="3200" dirty="0"/>
          </a:p>
        </p:txBody>
      </p:sp>
      <p:sp>
        <p:nvSpPr>
          <p:cNvPr id="4" name="Date Placeholder 3"/>
          <p:cNvSpPr>
            <a:spLocks noGrp="1"/>
          </p:cNvSpPr>
          <p:nvPr>
            <p:ph type="dt" sz="half" idx="2"/>
          </p:nvPr>
        </p:nvSpPr>
        <p:spPr/>
        <p:txBody>
          <a:bodyPr/>
          <a:lstStyle/>
          <a:p>
            <a:r>
              <a:rPr lang="en-US" dirty="0" smtClean="0"/>
              <a:t>27/3/2014</a:t>
            </a:r>
            <a:endParaRPr lang="en-US" dirty="0"/>
          </a:p>
        </p:txBody>
      </p:sp>
      <p:sp>
        <p:nvSpPr>
          <p:cNvPr id="5" name="Slide Number Placeholder 4"/>
          <p:cNvSpPr>
            <a:spLocks noGrp="1"/>
          </p:cNvSpPr>
          <p:nvPr>
            <p:ph type="sldNum" sz="quarter" idx="4"/>
          </p:nvPr>
        </p:nvSpPr>
        <p:spPr/>
        <p:txBody>
          <a:bodyPr/>
          <a:lstStyle/>
          <a:p>
            <a:fld id="{17918391-D411-FE40-AAD7-861AE5233E0E}" type="slidenum">
              <a:rPr lang="en-US" smtClean="0"/>
              <a:pPr/>
              <a:t>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7616896"/>
              </p:ext>
            </p:extLst>
          </p:nvPr>
        </p:nvGraphicFramePr>
        <p:xfrm>
          <a:off x="7030239" y="1737794"/>
          <a:ext cx="2007081" cy="2583180"/>
        </p:xfrm>
        <a:graphic>
          <a:graphicData uri="http://schemas.openxmlformats.org/drawingml/2006/table">
            <a:tbl>
              <a:tblPr firstRow="1" bandRow="1">
                <a:tableStyleId>{5C22544A-7EE6-4342-B048-85BDC9FD1C3A}</a:tableStyleId>
              </a:tblPr>
              <a:tblGrid>
                <a:gridCol w="528179"/>
                <a:gridCol w="704240"/>
                <a:gridCol w="774662"/>
              </a:tblGrid>
              <a:tr h="197441">
                <a:tc>
                  <a:txBody>
                    <a:bodyPr/>
                    <a:lstStyle/>
                    <a:p>
                      <a:pPr algn="ctr"/>
                      <a:r>
                        <a:rPr lang="en-GB" sz="1050" dirty="0" smtClean="0"/>
                        <a:t>f [GHz]</a:t>
                      </a:r>
                      <a:endParaRPr lang="en-GB" sz="1050" dirty="0"/>
                    </a:p>
                  </a:txBody>
                  <a:tcPr anchor="ctr"/>
                </a:tc>
                <a:tc>
                  <a:txBody>
                    <a:bodyPr/>
                    <a:lstStyle/>
                    <a:p>
                      <a:pPr algn="ctr"/>
                      <a:r>
                        <a:rPr lang="en-GB" sz="1050" dirty="0" smtClean="0"/>
                        <a:t>Z [k</a:t>
                      </a:r>
                      <a:r>
                        <a:rPr lang="el-GR" sz="1050" dirty="0" smtClean="0"/>
                        <a:t>Ω</a:t>
                      </a:r>
                      <a:r>
                        <a:rPr lang="en-GB" sz="1050" dirty="0" smtClean="0"/>
                        <a:t>]</a:t>
                      </a:r>
                      <a:endParaRPr lang="en-GB" sz="1050" dirty="0"/>
                    </a:p>
                  </a:txBody>
                  <a:tcPr anchor="ctr"/>
                </a:tc>
                <a:tc>
                  <a:txBody>
                    <a:bodyPr/>
                    <a:lstStyle/>
                    <a:p>
                      <a:pPr algn="ctr"/>
                      <a:r>
                        <a:rPr lang="en-GB" sz="1050" dirty="0" smtClean="0"/>
                        <a:t>Q</a:t>
                      </a:r>
                      <a:endParaRPr lang="en-GB" sz="1050" dirty="0"/>
                    </a:p>
                  </a:txBody>
                  <a:tcPr anchor="ctr"/>
                </a:tc>
              </a:tr>
              <a:tr h="120659">
                <a:tc>
                  <a:txBody>
                    <a:bodyPr/>
                    <a:lstStyle/>
                    <a:p>
                      <a:pPr algn="ctr"/>
                      <a:r>
                        <a:rPr lang="en-GB" sz="1050" dirty="0" smtClean="0">
                          <a:solidFill>
                            <a:schemeClr val="tx1"/>
                          </a:solidFill>
                        </a:rPr>
                        <a:t>0.044</a:t>
                      </a:r>
                    </a:p>
                  </a:txBody>
                  <a:tcPr anchor="ctr">
                    <a:solidFill>
                      <a:schemeClr val="accent1">
                        <a:lumMod val="20000"/>
                        <a:lumOff val="80000"/>
                      </a:schemeClr>
                    </a:solidFill>
                  </a:tcPr>
                </a:tc>
                <a:tc>
                  <a:txBody>
                    <a:bodyPr/>
                    <a:lstStyle/>
                    <a:p>
                      <a:pPr algn="ctr"/>
                      <a:r>
                        <a:rPr lang="en-GB" sz="1050" dirty="0" smtClean="0">
                          <a:solidFill>
                            <a:schemeClr val="tx1"/>
                          </a:solidFill>
                        </a:rPr>
                        <a:t>26</a:t>
                      </a:r>
                      <a:endParaRPr lang="en-GB" sz="1050" dirty="0">
                        <a:solidFill>
                          <a:schemeClr val="tx1"/>
                        </a:solidFill>
                      </a:endParaRPr>
                    </a:p>
                  </a:txBody>
                  <a:tcPr anchor="ctr">
                    <a:solidFill>
                      <a:schemeClr val="accent1">
                        <a:lumMod val="20000"/>
                        <a:lumOff val="80000"/>
                      </a:schemeClr>
                    </a:solidFill>
                  </a:tcPr>
                </a:tc>
                <a:tc>
                  <a:txBody>
                    <a:bodyPr/>
                    <a:lstStyle/>
                    <a:p>
                      <a:pPr algn="ctr"/>
                      <a:r>
                        <a:rPr lang="en-GB" sz="1050" dirty="0" smtClean="0">
                          <a:solidFill>
                            <a:schemeClr val="tx1"/>
                          </a:solidFill>
                        </a:rPr>
                        <a:t>10</a:t>
                      </a:r>
                      <a:endParaRPr lang="en-GB" sz="1050" dirty="0">
                        <a:solidFill>
                          <a:schemeClr val="tx1"/>
                        </a:solidFill>
                      </a:endParaRPr>
                    </a:p>
                  </a:txBody>
                  <a:tcPr anchor="ctr">
                    <a:solidFill>
                      <a:schemeClr val="accent1">
                        <a:lumMod val="20000"/>
                        <a:lumOff val="80000"/>
                      </a:schemeClr>
                    </a:solidFill>
                  </a:tcPr>
                </a:tc>
              </a:tr>
              <a:tr h="120659">
                <a:tc>
                  <a:txBody>
                    <a:bodyPr/>
                    <a:lstStyle/>
                    <a:p>
                      <a:pPr algn="ctr"/>
                      <a:r>
                        <a:rPr lang="en-GB" sz="1050" dirty="0" smtClean="0">
                          <a:solidFill>
                            <a:schemeClr val="tx1"/>
                          </a:solidFill>
                        </a:rPr>
                        <a:t>0.150</a:t>
                      </a:r>
                    </a:p>
                  </a:txBody>
                  <a:tcPr anchor="ctr">
                    <a:solidFill>
                      <a:schemeClr val="accent1">
                        <a:lumMod val="20000"/>
                        <a:lumOff val="80000"/>
                      </a:schemeClr>
                    </a:solidFill>
                  </a:tcPr>
                </a:tc>
                <a:tc>
                  <a:txBody>
                    <a:bodyPr/>
                    <a:lstStyle/>
                    <a:p>
                      <a:pPr algn="ctr"/>
                      <a:r>
                        <a:rPr lang="en-GB" sz="1050" dirty="0" smtClean="0">
                          <a:solidFill>
                            <a:schemeClr val="tx1"/>
                          </a:solidFill>
                        </a:rPr>
                        <a:t>1</a:t>
                      </a:r>
                      <a:endParaRPr lang="en-GB" sz="1050" dirty="0">
                        <a:solidFill>
                          <a:schemeClr val="tx1"/>
                        </a:solidFill>
                      </a:endParaRPr>
                    </a:p>
                  </a:txBody>
                  <a:tcPr anchor="ctr">
                    <a:solidFill>
                      <a:schemeClr val="accent1">
                        <a:lumMod val="20000"/>
                        <a:lumOff val="80000"/>
                      </a:schemeClr>
                    </a:solidFill>
                  </a:tcPr>
                </a:tc>
                <a:tc>
                  <a:txBody>
                    <a:bodyPr/>
                    <a:lstStyle/>
                    <a:p>
                      <a:pPr algn="ctr"/>
                      <a:r>
                        <a:rPr lang="en-GB" sz="1050" dirty="0" smtClean="0">
                          <a:solidFill>
                            <a:schemeClr val="tx1"/>
                          </a:solidFill>
                        </a:rPr>
                        <a:t>1</a:t>
                      </a:r>
                      <a:endParaRPr lang="en-GB" sz="1050" dirty="0">
                        <a:solidFill>
                          <a:schemeClr val="tx1"/>
                        </a:solidFill>
                      </a:endParaRPr>
                    </a:p>
                  </a:txBody>
                  <a:tcPr anchor="ctr">
                    <a:solidFill>
                      <a:schemeClr val="accent1">
                        <a:lumMod val="20000"/>
                        <a:lumOff val="80000"/>
                      </a:schemeClr>
                    </a:solidFill>
                  </a:tcPr>
                </a:tc>
              </a:tr>
              <a:tr h="120659">
                <a:tc>
                  <a:txBody>
                    <a:bodyPr/>
                    <a:lstStyle/>
                    <a:p>
                      <a:pPr algn="ctr"/>
                      <a:r>
                        <a:rPr lang="en-GB" sz="1050" dirty="0" smtClean="0">
                          <a:solidFill>
                            <a:schemeClr val="tx1"/>
                          </a:solidFill>
                        </a:rPr>
                        <a:t>0.310</a:t>
                      </a:r>
                    </a:p>
                  </a:txBody>
                  <a:tcPr anchor="ctr">
                    <a:solidFill>
                      <a:schemeClr val="accent1">
                        <a:lumMod val="20000"/>
                        <a:lumOff val="80000"/>
                      </a:schemeClr>
                    </a:solidFill>
                  </a:tcPr>
                </a:tc>
                <a:tc>
                  <a:txBody>
                    <a:bodyPr/>
                    <a:lstStyle/>
                    <a:p>
                      <a:pPr algn="ctr"/>
                      <a:r>
                        <a:rPr lang="en-GB" sz="1050" dirty="0" smtClean="0">
                          <a:solidFill>
                            <a:schemeClr val="tx1"/>
                          </a:solidFill>
                        </a:rPr>
                        <a:t>2</a:t>
                      </a:r>
                      <a:endParaRPr lang="en-GB" sz="1050" dirty="0">
                        <a:solidFill>
                          <a:schemeClr val="tx1"/>
                        </a:solidFill>
                      </a:endParaRPr>
                    </a:p>
                  </a:txBody>
                  <a:tcPr anchor="ctr">
                    <a:solidFill>
                      <a:schemeClr val="accent1">
                        <a:lumMod val="20000"/>
                        <a:lumOff val="80000"/>
                      </a:schemeClr>
                    </a:solidFill>
                  </a:tcPr>
                </a:tc>
                <a:tc>
                  <a:txBody>
                    <a:bodyPr/>
                    <a:lstStyle/>
                    <a:p>
                      <a:pPr algn="ctr"/>
                      <a:r>
                        <a:rPr lang="en-GB" sz="1050" dirty="0" smtClean="0">
                          <a:solidFill>
                            <a:schemeClr val="tx1"/>
                          </a:solidFill>
                        </a:rPr>
                        <a:t>5</a:t>
                      </a:r>
                      <a:endParaRPr lang="en-GB" sz="1050" dirty="0">
                        <a:solidFill>
                          <a:schemeClr val="tx1"/>
                        </a:solidFill>
                      </a:endParaRPr>
                    </a:p>
                  </a:txBody>
                  <a:tcPr anchor="ctr">
                    <a:solidFill>
                      <a:schemeClr val="accent1">
                        <a:lumMod val="20000"/>
                        <a:lumOff val="80000"/>
                      </a:schemeClr>
                    </a:solidFill>
                  </a:tcPr>
                </a:tc>
              </a:tr>
              <a:tr h="120659">
                <a:tc>
                  <a:txBody>
                    <a:bodyPr/>
                    <a:lstStyle/>
                    <a:p>
                      <a:pPr algn="ctr"/>
                      <a:r>
                        <a:rPr lang="en-GB" sz="1050" dirty="0" smtClean="0">
                          <a:solidFill>
                            <a:schemeClr val="tx1"/>
                          </a:solidFill>
                        </a:rPr>
                        <a:t>0.346</a:t>
                      </a:r>
                    </a:p>
                  </a:txBody>
                  <a:tcPr anchor="ctr">
                    <a:solidFill>
                      <a:schemeClr val="accent1">
                        <a:lumMod val="20000"/>
                        <a:lumOff val="80000"/>
                      </a:schemeClr>
                    </a:solidFill>
                  </a:tcPr>
                </a:tc>
                <a:tc>
                  <a:txBody>
                    <a:bodyPr/>
                    <a:lstStyle/>
                    <a:p>
                      <a:pPr algn="ctr"/>
                      <a:r>
                        <a:rPr lang="en-GB" sz="1050" dirty="0" smtClean="0">
                          <a:solidFill>
                            <a:schemeClr val="tx1"/>
                          </a:solidFill>
                        </a:rPr>
                        <a:t>1</a:t>
                      </a:r>
                      <a:endParaRPr lang="en-GB" sz="1050" dirty="0">
                        <a:solidFill>
                          <a:schemeClr val="tx1"/>
                        </a:solidFill>
                      </a:endParaRPr>
                    </a:p>
                  </a:txBody>
                  <a:tcPr anchor="ctr">
                    <a:solidFill>
                      <a:schemeClr val="accent1">
                        <a:lumMod val="20000"/>
                        <a:lumOff val="80000"/>
                      </a:schemeClr>
                    </a:solidFill>
                  </a:tcPr>
                </a:tc>
                <a:tc>
                  <a:txBody>
                    <a:bodyPr/>
                    <a:lstStyle/>
                    <a:p>
                      <a:pPr algn="ctr"/>
                      <a:r>
                        <a:rPr lang="en-GB" sz="1050" dirty="0" smtClean="0">
                          <a:solidFill>
                            <a:schemeClr val="tx1"/>
                          </a:solidFill>
                        </a:rPr>
                        <a:t>10</a:t>
                      </a:r>
                      <a:endParaRPr lang="en-GB" sz="1050" dirty="0">
                        <a:solidFill>
                          <a:schemeClr val="tx1"/>
                        </a:solidFill>
                      </a:endParaRPr>
                    </a:p>
                  </a:txBody>
                  <a:tcPr anchor="ctr">
                    <a:solidFill>
                      <a:schemeClr val="accent1">
                        <a:lumMod val="20000"/>
                        <a:lumOff val="80000"/>
                      </a:schemeClr>
                    </a:solidFill>
                  </a:tcPr>
                </a:tc>
              </a:tr>
              <a:tr h="120659">
                <a:tc>
                  <a:txBody>
                    <a:bodyPr/>
                    <a:lstStyle/>
                    <a:p>
                      <a:pPr algn="ctr"/>
                      <a:r>
                        <a:rPr lang="en-GB" sz="1050" dirty="0" smtClean="0"/>
                        <a:t>0.550</a:t>
                      </a:r>
                      <a:endParaRPr lang="en-GB" sz="1050" dirty="0"/>
                    </a:p>
                  </a:txBody>
                  <a:tcPr anchor="ctr">
                    <a:solidFill>
                      <a:schemeClr val="accent1">
                        <a:lumMod val="20000"/>
                        <a:lumOff val="80000"/>
                      </a:schemeClr>
                    </a:solidFill>
                  </a:tcPr>
                </a:tc>
                <a:tc>
                  <a:txBody>
                    <a:bodyPr/>
                    <a:lstStyle/>
                    <a:p>
                      <a:pPr algn="ctr"/>
                      <a:r>
                        <a:rPr lang="en-GB" sz="1050" dirty="0" smtClean="0"/>
                        <a:t>5</a:t>
                      </a:r>
                      <a:endParaRPr lang="en-GB" sz="1050" dirty="0"/>
                    </a:p>
                  </a:txBody>
                  <a:tcPr anchor="ctr">
                    <a:solidFill>
                      <a:schemeClr val="accent1">
                        <a:lumMod val="20000"/>
                        <a:lumOff val="80000"/>
                      </a:schemeClr>
                    </a:solidFill>
                  </a:tcPr>
                </a:tc>
                <a:tc>
                  <a:txBody>
                    <a:bodyPr/>
                    <a:lstStyle/>
                    <a:p>
                      <a:pPr algn="ctr"/>
                      <a:r>
                        <a:rPr lang="en-GB" sz="1050" dirty="0" smtClean="0"/>
                        <a:t>1</a:t>
                      </a:r>
                      <a:endParaRPr lang="en-GB" sz="1050" dirty="0"/>
                    </a:p>
                  </a:txBody>
                  <a:tcPr anchor="ctr">
                    <a:solidFill>
                      <a:schemeClr val="accent1">
                        <a:lumMod val="20000"/>
                        <a:lumOff val="80000"/>
                      </a:schemeClr>
                    </a:solidFill>
                  </a:tcPr>
                </a:tc>
              </a:tr>
              <a:tr h="197441">
                <a:tc>
                  <a:txBody>
                    <a:bodyPr/>
                    <a:lstStyle/>
                    <a:p>
                      <a:pPr algn="ctr"/>
                      <a:r>
                        <a:rPr lang="en-GB" sz="1050" dirty="0" smtClean="0"/>
                        <a:t>0.810</a:t>
                      </a:r>
                      <a:endParaRPr lang="en-GB" sz="1050" dirty="0"/>
                    </a:p>
                  </a:txBody>
                  <a:tcPr anchor="ctr">
                    <a:solidFill>
                      <a:schemeClr val="accent1">
                        <a:lumMod val="20000"/>
                        <a:lumOff val="80000"/>
                      </a:schemeClr>
                    </a:solidFill>
                  </a:tcPr>
                </a:tc>
                <a:tc>
                  <a:txBody>
                    <a:bodyPr/>
                    <a:lstStyle/>
                    <a:p>
                      <a:pPr algn="ctr"/>
                      <a:r>
                        <a:rPr lang="en-GB" sz="1050" dirty="0" smtClean="0"/>
                        <a:t>20.5</a:t>
                      </a:r>
                      <a:endParaRPr lang="en-GB" sz="1050" dirty="0"/>
                    </a:p>
                  </a:txBody>
                  <a:tcPr anchor="ctr">
                    <a:solidFill>
                      <a:schemeClr val="accent1">
                        <a:lumMod val="20000"/>
                        <a:lumOff val="80000"/>
                      </a:schemeClr>
                    </a:solidFill>
                  </a:tcPr>
                </a:tc>
                <a:tc>
                  <a:txBody>
                    <a:bodyPr/>
                    <a:lstStyle/>
                    <a:p>
                      <a:pPr algn="ctr"/>
                      <a:r>
                        <a:rPr lang="en-GB" sz="1050" dirty="0" smtClean="0"/>
                        <a:t>1</a:t>
                      </a:r>
                      <a:endParaRPr lang="en-GB" sz="1050" dirty="0"/>
                    </a:p>
                  </a:txBody>
                  <a:tcPr anchor="ctr">
                    <a:solidFill>
                      <a:schemeClr val="accent1">
                        <a:lumMod val="20000"/>
                        <a:lumOff val="80000"/>
                      </a:schemeClr>
                    </a:solidFill>
                  </a:tcPr>
                </a:tc>
              </a:tr>
              <a:tr h="197441">
                <a:tc>
                  <a:txBody>
                    <a:bodyPr/>
                    <a:lstStyle/>
                    <a:p>
                      <a:pPr algn="ctr"/>
                      <a:r>
                        <a:rPr lang="en-GB" sz="1050" dirty="0" smtClean="0"/>
                        <a:t>1.500</a:t>
                      </a:r>
                      <a:endParaRPr lang="en-GB" sz="1050" dirty="0"/>
                    </a:p>
                  </a:txBody>
                  <a:tcPr anchor="ctr">
                    <a:solidFill>
                      <a:schemeClr val="accent1">
                        <a:lumMod val="20000"/>
                        <a:lumOff val="80000"/>
                      </a:schemeClr>
                    </a:solidFill>
                  </a:tcPr>
                </a:tc>
                <a:tc>
                  <a:txBody>
                    <a:bodyPr/>
                    <a:lstStyle/>
                    <a:p>
                      <a:pPr algn="ctr"/>
                      <a:r>
                        <a:rPr lang="en-GB" sz="1050" dirty="0" smtClean="0"/>
                        <a:t>12</a:t>
                      </a:r>
                      <a:endParaRPr lang="en-GB" sz="1050" dirty="0"/>
                    </a:p>
                  </a:txBody>
                  <a:tcPr anchor="ctr">
                    <a:solidFill>
                      <a:schemeClr val="accent1">
                        <a:lumMod val="20000"/>
                        <a:lumOff val="80000"/>
                      </a:schemeClr>
                    </a:solidFill>
                  </a:tcPr>
                </a:tc>
                <a:tc>
                  <a:txBody>
                    <a:bodyPr/>
                    <a:lstStyle/>
                    <a:p>
                      <a:pPr algn="ctr"/>
                      <a:r>
                        <a:rPr lang="en-GB" sz="1050" dirty="0" smtClean="0"/>
                        <a:t>1</a:t>
                      </a:r>
                      <a:endParaRPr lang="en-GB" sz="1050" dirty="0"/>
                    </a:p>
                  </a:txBody>
                  <a:tcPr anchor="ctr">
                    <a:solidFill>
                      <a:schemeClr val="accent1">
                        <a:lumMod val="20000"/>
                        <a:lumOff val="80000"/>
                      </a:schemeClr>
                    </a:solidFill>
                  </a:tcPr>
                </a:tc>
              </a:tr>
              <a:tr h="197441">
                <a:tc>
                  <a:txBody>
                    <a:bodyPr/>
                    <a:lstStyle/>
                    <a:p>
                      <a:pPr algn="ctr"/>
                      <a:r>
                        <a:rPr lang="en-GB" sz="1050" dirty="0" smtClean="0">
                          <a:solidFill>
                            <a:schemeClr val="tx1"/>
                          </a:solidFill>
                        </a:rPr>
                        <a:t>3.000</a:t>
                      </a:r>
                    </a:p>
                  </a:txBody>
                  <a:tcPr anchor="ctr">
                    <a:solidFill>
                      <a:schemeClr val="accent1">
                        <a:lumMod val="20000"/>
                        <a:lumOff val="80000"/>
                      </a:schemeClr>
                    </a:solidFill>
                  </a:tcPr>
                </a:tc>
                <a:tc>
                  <a:txBody>
                    <a:bodyPr/>
                    <a:lstStyle/>
                    <a:p>
                      <a:pPr algn="ctr"/>
                      <a:r>
                        <a:rPr lang="en-GB" sz="1050" dirty="0" smtClean="0">
                          <a:solidFill>
                            <a:schemeClr val="tx1"/>
                          </a:solidFill>
                        </a:rPr>
                        <a:t>14.5</a:t>
                      </a:r>
                      <a:endParaRPr lang="en-GB" sz="1050" dirty="0">
                        <a:solidFill>
                          <a:schemeClr val="tx1"/>
                        </a:solidFill>
                      </a:endParaRPr>
                    </a:p>
                  </a:txBody>
                  <a:tcPr anchor="ctr">
                    <a:solidFill>
                      <a:schemeClr val="accent1">
                        <a:lumMod val="20000"/>
                        <a:lumOff val="80000"/>
                      </a:schemeClr>
                    </a:solidFill>
                  </a:tcPr>
                </a:tc>
                <a:tc>
                  <a:txBody>
                    <a:bodyPr/>
                    <a:lstStyle/>
                    <a:p>
                      <a:pPr algn="ctr"/>
                      <a:r>
                        <a:rPr lang="en-GB" sz="1050" dirty="0" smtClean="0">
                          <a:solidFill>
                            <a:schemeClr val="tx1"/>
                          </a:solidFill>
                        </a:rPr>
                        <a:t>1</a:t>
                      </a:r>
                      <a:endParaRPr lang="en-GB" sz="1050" dirty="0">
                        <a:solidFill>
                          <a:schemeClr val="tx1"/>
                        </a:solidFill>
                      </a:endParaRPr>
                    </a:p>
                  </a:txBody>
                  <a:tcPr anchor="ctr">
                    <a:solidFill>
                      <a:schemeClr val="accent1">
                        <a:lumMod val="20000"/>
                        <a:lumOff val="8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894807431"/>
              </p:ext>
            </p:extLst>
          </p:nvPr>
        </p:nvGraphicFramePr>
        <p:xfrm>
          <a:off x="2327080" y="1716180"/>
          <a:ext cx="2168720" cy="2465571"/>
        </p:xfrm>
        <a:graphic>
          <a:graphicData uri="http://schemas.openxmlformats.org/drawingml/2006/table">
            <a:tbl>
              <a:tblPr firstRow="1" bandRow="1">
                <a:tableStyleId>{5C22544A-7EE6-4342-B048-85BDC9FD1C3A}</a:tableStyleId>
              </a:tblPr>
              <a:tblGrid>
                <a:gridCol w="570716"/>
                <a:gridCol w="760955"/>
                <a:gridCol w="837049"/>
              </a:tblGrid>
              <a:tr h="265597">
                <a:tc>
                  <a:txBody>
                    <a:bodyPr/>
                    <a:lstStyle/>
                    <a:p>
                      <a:pPr algn="ctr"/>
                      <a:r>
                        <a:rPr lang="en-GB" sz="1050" dirty="0" smtClean="0"/>
                        <a:t>f [GHz]</a:t>
                      </a:r>
                      <a:endParaRPr lang="en-GB" sz="1050" dirty="0"/>
                    </a:p>
                  </a:txBody>
                  <a:tcPr anchor="ctr"/>
                </a:tc>
                <a:tc>
                  <a:txBody>
                    <a:bodyPr/>
                    <a:lstStyle/>
                    <a:p>
                      <a:pPr algn="ctr"/>
                      <a:r>
                        <a:rPr lang="en-GB" sz="1050" dirty="0" smtClean="0"/>
                        <a:t>Z [k</a:t>
                      </a:r>
                      <a:r>
                        <a:rPr lang="el-GR" sz="1050" dirty="0" smtClean="0"/>
                        <a:t>Ω</a:t>
                      </a:r>
                      <a:r>
                        <a:rPr lang="en-GB" sz="1050" dirty="0" smtClean="0"/>
                        <a:t>]</a:t>
                      </a:r>
                      <a:endParaRPr lang="en-GB" sz="1050" dirty="0"/>
                    </a:p>
                  </a:txBody>
                  <a:tcPr anchor="ctr"/>
                </a:tc>
                <a:tc>
                  <a:txBody>
                    <a:bodyPr/>
                    <a:lstStyle/>
                    <a:p>
                      <a:pPr algn="ctr"/>
                      <a:r>
                        <a:rPr lang="en-GB" sz="1050" dirty="0" smtClean="0"/>
                        <a:t>Q</a:t>
                      </a:r>
                      <a:endParaRPr lang="en-GB" sz="1050" dirty="0"/>
                    </a:p>
                  </a:txBody>
                  <a:tcPr anchor="ctr"/>
                </a:tc>
              </a:tr>
              <a:tr h="200922">
                <a:tc>
                  <a:txBody>
                    <a:bodyPr/>
                    <a:lstStyle/>
                    <a:p>
                      <a:pPr algn="ctr"/>
                      <a:r>
                        <a:rPr lang="en-GB" sz="1050" dirty="0" smtClean="0">
                          <a:solidFill>
                            <a:schemeClr val="tx1"/>
                          </a:solidFill>
                        </a:rPr>
                        <a:t>1.210</a:t>
                      </a:r>
                    </a:p>
                  </a:txBody>
                  <a:tcPr anchor="ctr">
                    <a:solidFill>
                      <a:schemeClr val="accent1">
                        <a:lumMod val="20000"/>
                        <a:lumOff val="80000"/>
                      </a:schemeClr>
                    </a:solidFill>
                  </a:tcPr>
                </a:tc>
                <a:tc>
                  <a:txBody>
                    <a:bodyPr/>
                    <a:lstStyle/>
                    <a:p>
                      <a:pPr algn="ctr"/>
                      <a:r>
                        <a:rPr lang="en-GB" sz="1050" dirty="0" smtClean="0">
                          <a:solidFill>
                            <a:schemeClr val="tx1"/>
                          </a:solidFill>
                        </a:rPr>
                        <a:t>633</a:t>
                      </a:r>
                      <a:endParaRPr lang="en-GB" sz="1050" dirty="0">
                        <a:solidFill>
                          <a:schemeClr val="tx1"/>
                        </a:solidFill>
                      </a:endParaRPr>
                    </a:p>
                  </a:txBody>
                  <a:tcPr anchor="ctr">
                    <a:solidFill>
                      <a:schemeClr val="accent1">
                        <a:lumMod val="20000"/>
                        <a:lumOff val="80000"/>
                      </a:schemeClr>
                    </a:solidFill>
                  </a:tcPr>
                </a:tc>
                <a:tc>
                  <a:txBody>
                    <a:bodyPr/>
                    <a:lstStyle/>
                    <a:p>
                      <a:pPr algn="ctr"/>
                      <a:r>
                        <a:rPr lang="en-GB" sz="1050" dirty="0" smtClean="0">
                          <a:solidFill>
                            <a:schemeClr val="tx1"/>
                          </a:solidFill>
                        </a:rPr>
                        <a:t>315</a:t>
                      </a:r>
                      <a:endParaRPr lang="en-GB" sz="1050" dirty="0">
                        <a:solidFill>
                          <a:schemeClr val="tx1"/>
                        </a:solidFill>
                      </a:endParaRPr>
                    </a:p>
                  </a:txBody>
                  <a:tcPr anchor="ctr">
                    <a:solidFill>
                      <a:schemeClr val="accent1">
                        <a:lumMod val="20000"/>
                        <a:lumOff val="80000"/>
                      </a:schemeClr>
                    </a:solidFill>
                  </a:tcPr>
                </a:tc>
              </a:tr>
              <a:tr h="200922">
                <a:tc>
                  <a:txBody>
                    <a:bodyPr/>
                    <a:lstStyle/>
                    <a:p>
                      <a:pPr algn="ctr"/>
                      <a:r>
                        <a:rPr lang="en-GB" sz="1050" dirty="0" smtClean="0">
                          <a:solidFill>
                            <a:schemeClr val="tx1"/>
                          </a:solidFill>
                        </a:rPr>
                        <a:t>1.280</a:t>
                      </a:r>
                    </a:p>
                  </a:txBody>
                  <a:tcPr anchor="ctr">
                    <a:solidFill>
                      <a:schemeClr val="accent1">
                        <a:lumMod val="20000"/>
                        <a:lumOff val="80000"/>
                      </a:schemeClr>
                    </a:solidFill>
                  </a:tcPr>
                </a:tc>
                <a:tc>
                  <a:txBody>
                    <a:bodyPr/>
                    <a:lstStyle/>
                    <a:p>
                      <a:pPr algn="ctr"/>
                      <a:r>
                        <a:rPr lang="en-GB" sz="1050" dirty="0" smtClean="0">
                          <a:solidFill>
                            <a:schemeClr val="tx1"/>
                          </a:solidFill>
                        </a:rPr>
                        <a:t>499</a:t>
                      </a:r>
                      <a:endParaRPr lang="en-GB" sz="1050" dirty="0">
                        <a:solidFill>
                          <a:schemeClr val="tx1"/>
                        </a:solidFill>
                      </a:endParaRPr>
                    </a:p>
                  </a:txBody>
                  <a:tcPr anchor="ctr">
                    <a:solidFill>
                      <a:schemeClr val="accent1">
                        <a:lumMod val="20000"/>
                        <a:lumOff val="80000"/>
                      </a:schemeClr>
                    </a:solidFill>
                  </a:tcPr>
                </a:tc>
                <a:tc>
                  <a:txBody>
                    <a:bodyPr/>
                    <a:lstStyle/>
                    <a:p>
                      <a:pPr algn="ctr"/>
                      <a:r>
                        <a:rPr lang="en-GB" sz="1050" dirty="0" smtClean="0">
                          <a:solidFill>
                            <a:schemeClr val="tx1"/>
                          </a:solidFill>
                        </a:rPr>
                        <a:t>200 </a:t>
                      </a:r>
                      <a:endParaRPr lang="en-GB" sz="1050" dirty="0">
                        <a:solidFill>
                          <a:schemeClr val="tx1"/>
                        </a:solidFill>
                      </a:endParaRPr>
                    </a:p>
                  </a:txBody>
                  <a:tcPr anchor="ctr">
                    <a:solidFill>
                      <a:schemeClr val="accent1">
                        <a:lumMod val="20000"/>
                        <a:lumOff val="80000"/>
                      </a:schemeClr>
                    </a:solidFill>
                  </a:tcPr>
                </a:tc>
              </a:tr>
              <a:tr h="200922">
                <a:tc>
                  <a:txBody>
                    <a:bodyPr/>
                    <a:lstStyle/>
                    <a:p>
                      <a:pPr algn="ctr"/>
                      <a:r>
                        <a:rPr lang="en-GB" sz="1050" dirty="0" smtClean="0">
                          <a:solidFill>
                            <a:schemeClr val="tx1"/>
                          </a:solidFill>
                        </a:rPr>
                        <a:t>1.410</a:t>
                      </a:r>
                    </a:p>
                  </a:txBody>
                  <a:tcPr anchor="ctr">
                    <a:solidFill>
                      <a:schemeClr val="accent1">
                        <a:lumMod val="20000"/>
                        <a:lumOff val="80000"/>
                      </a:schemeClr>
                    </a:solidFill>
                  </a:tcPr>
                </a:tc>
                <a:tc>
                  <a:txBody>
                    <a:bodyPr/>
                    <a:lstStyle/>
                    <a:p>
                      <a:pPr algn="ctr"/>
                      <a:r>
                        <a:rPr lang="en-GB" sz="1050" dirty="0" smtClean="0">
                          <a:solidFill>
                            <a:schemeClr val="tx1"/>
                          </a:solidFill>
                        </a:rPr>
                        <a:t>722</a:t>
                      </a:r>
                      <a:endParaRPr lang="en-GB" sz="1050" dirty="0">
                        <a:solidFill>
                          <a:schemeClr val="tx1"/>
                        </a:solidFill>
                      </a:endParaRPr>
                    </a:p>
                  </a:txBody>
                  <a:tcPr anchor="ctr">
                    <a:solidFill>
                      <a:schemeClr val="accent1">
                        <a:lumMod val="20000"/>
                        <a:lumOff val="80000"/>
                      </a:schemeClr>
                    </a:solidFill>
                  </a:tcPr>
                </a:tc>
                <a:tc>
                  <a:txBody>
                    <a:bodyPr/>
                    <a:lstStyle/>
                    <a:p>
                      <a:pPr algn="ctr"/>
                      <a:r>
                        <a:rPr lang="en-GB" sz="1050" dirty="0" smtClean="0">
                          <a:solidFill>
                            <a:schemeClr val="tx1"/>
                          </a:solidFill>
                        </a:rPr>
                        <a:t>134 </a:t>
                      </a:r>
                      <a:endParaRPr lang="en-GB" sz="1050" dirty="0">
                        <a:solidFill>
                          <a:schemeClr val="tx1"/>
                        </a:solidFill>
                      </a:endParaRPr>
                    </a:p>
                  </a:txBody>
                  <a:tcPr anchor="ctr">
                    <a:solidFill>
                      <a:schemeClr val="accent1">
                        <a:lumMod val="20000"/>
                        <a:lumOff val="80000"/>
                      </a:schemeClr>
                    </a:solidFill>
                  </a:tcPr>
                </a:tc>
              </a:tr>
              <a:tr h="200922">
                <a:tc>
                  <a:txBody>
                    <a:bodyPr/>
                    <a:lstStyle/>
                    <a:p>
                      <a:pPr algn="ctr"/>
                      <a:r>
                        <a:rPr lang="en-GB" sz="1050" dirty="0" smtClean="0">
                          <a:solidFill>
                            <a:schemeClr val="tx1"/>
                          </a:solidFill>
                        </a:rPr>
                        <a:t>1.410</a:t>
                      </a:r>
                    </a:p>
                  </a:txBody>
                  <a:tcPr anchor="ctr">
                    <a:solidFill>
                      <a:schemeClr val="accent1">
                        <a:lumMod val="20000"/>
                        <a:lumOff val="80000"/>
                      </a:schemeClr>
                    </a:solidFill>
                  </a:tcPr>
                </a:tc>
                <a:tc>
                  <a:txBody>
                    <a:bodyPr/>
                    <a:lstStyle/>
                    <a:p>
                      <a:pPr algn="ctr"/>
                      <a:r>
                        <a:rPr lang="en-GB" sz="1050" dirty="0" smtClean="0">
                          <a:solidFill>
                            <a:schemeClr val="tx1"/>
                          </a:solidFill>
                        </a:rPr>
                        <a:t>160</a:t>
                      </a:r>
                      <a:endParaRPr lang="en-GB" sz="1050" dirty="0">
                        <a:solidFill>
                          <a:schemeClr val="tx1"/>
                        </a:solidFill>
                      </a:endParaRPr>
                    </a:p>
                  </a:txBody>
                  <a:tcPr anchor="ctr">
                    <a:solidFill>
                      <a:schemeClr val="accent1">
                        <a:lumMod val="20000"/>
                        <a:lumOff val="80000"/>
                      </a:schemeClr>
                    </a:solidFill>
                  </a:tcPr>
                </a:tc>
                <a:tc>
                  <a:txBody>
                    <a:bodyPr/>
                    <a:lstStyle/>
                    <a:p>
                      <a:pPr algn="ctr"/>
                      <a:r>
                        <a:rPr lang="en-GB" sz="1050" dirty="0" smtClean="0">
                          <a:solidFill>
                            <a:schemeClr val="tx1"/>
                          </a:solidFill>
                        </a:rPr>
                        <a:t>268</a:t>
                      </a:r>
                      <a:endParaRPr lang="en-GB" sz="1050" dirty="0">
                        <a:solidFill>
                          <a:schemeClr val="tx1"/>
                        </a:solidFill>
                      </a:endParaRPr>
                    </a:p>
                  </a:txBody>
                  <a:tcPr anchor="ctr">
                    <a:solidFill>
                      <a:schemeClr val="accent1">
                        <a:lumMod val="20000"/>
                        <a:lumOff val="80000"/>
                      </a:schemeClr>
                    </a:solidFill>
                  </a:tcPr>
                </a:tc>
              </a:tr>
              <a:tr h="200922">
                <a:tc>
                  <a:txBody>
                    <a:bodyPr/>
                    <a:lstStyle/>
                    <a:p>
                      <a:pPr algn="ctr"/>
                      <a:r>
                        <a:rPr lang="en-GB" sz="1050" dirty="0" smtClean="0">
                          <a:solidFill>
                            <a:schemeClr val="tx1"/>
                          </a:solidFill>
                        </a:rPr>
                        <a:t>1.410</a:t>
                      </a:r>
                    </a:p>
                  </a:txBody>
                  <a:tcPr anchor="ctr">
                    <a:solidFill>
                      <a:schemeClr val="accent1">
                        <a:lumMod val="20000"/>
                        <a:lumOff val="80000"/>
                      </a:schemeClr>
                    </a:solidFill>
                  </a:tcPr>
                </a:tc>
                <a:tc>
                  <a:txBody>
                    <a:bodyPr/>
                    <a:lstStyle/>
                    <a:p>
                      <a:pPr algn="ctr"/>
                      <a:r>
                        <a:rPr lang="en-GB" sz="1050" dirty="0" smtClean="0">
                          <a:solidFill>
                            <a:schemeClr val="tx1"/>
                          </a:solidFill>
                        </a:rPr>
                        <a:t>133</a:t>
                      </a:r>
                      <a:endParaRPr lang="en-GB" sz="1050" dirty="0">
                        <a:solidFill>
                          <a:schemeClr val="tx1"/>
                        </a:solidFill>
                      </a:endParaRPr>
                    </a:p>
                  </a:txBody>
                  <a:tcPr anchor="ctr">
                    <a:solidFill>
                      <a:schemeClr val="accent1">
                        <a:lumMod val="20000"/>
                        <a:lumOff val="80000"/>
                      </a:schemeClr>
                    </a:solidFill>
                  </a:tcPr>
                </a:tc>
                <a:tc>
                  <a:txBody>
                    <a:bodyPr/>
                    <a:lstStyle/>
                    <a:p>
                      <a:pPr algn="ctr"/>
                      <a:r>
                        <a:rPr lang="en-GB" sz="1050" smtClean="0">
                          <a:solidFill>
                            <a:schemeClr val="tx1"/>
                          </a:solidFill>
                        </a:rPr>
                        <a:t>143 </a:t>
                      </a:r>
                      <a:endParaRPr lang="en-GB" sz="1050" dirty="0">
                        <a:solidFill>
                          <a:schemeClr val="tx1"/>
                        </a:solidFill>
                      </a:endParaRPr>
                    </a:p>
                  </a:txBody>
                  <a:tcPr anchor="ctr">
                    <a:solidFill>
                      <a:schemeClr val="accent1">
                        <a:lumMod val="20000"/>
                        <a:lumOff val="80000"/>
                      </a:schemeClr>
                    </a:solidFill>
                  </a:tcPr>
                </a:tc>
              </a:tr>
              <a:tr h="265597">
                <a:tc>
                  <a:txBody>
                    <a:bodyPr/>
                    <a:lstStyle/>
                    <a:p>
                      <a:pPr algn="ctr"/>
                      <a:r>
                        <a:rPr lang="en-GB" sz="1050" dirty="0" smtClean="0">
                          <a:solidFill>
                            <a:schemeClr val="tx1"/>
                          </a:solidFill>
                        </a:rPr>
                        <a:t>1.410</a:t>
                      </a:r>
                    </a:p>
                  </a:txBody>
                  <a:tcPr anchor="ctr">
                    <a:solidFill>
                      <a:schemeClr val="accent1">
                        <a:lumMod val="20000"/>
                        <a:lumOff val="80000"/>
                      </a:schemeClr>
                    </a:solidFill>
                  </a:tcPr>
                </a:tc>
                <a:tc>
                  <a:txBody>
                    <a:bodyPr/>
                    <a:lstStyle/>
                    <a:p>
                      <a:pPr algn="ctr"/>
                      <a:r>
                        <a:rPr lang="en-GB" sz="1050" dirty="0" smtClean="0">
                          <a:solidFill>
                            <a:schemeClr val="tx1"/>
                          </a:solidFill>
                        </a:rPr>
                        <a:t>30</a:t>
                      </a:r>
                      <a:endParaRPr lang="en-GB" sz="1050" dirty="0">
                        <a:solidFill>
                          <a:schemeClr val="tx1"/>
                        </a:solidFill>
                      </a:endParaRPr>
                    </a:p>
                  </a:txBody>
                  <a:tcPr anchor="ctr">
                    <a:solidFill>
                      <a:schemeClr val="accent1">
                        <a:lumMod val="20000"/>
                        <a:lumOff val="80000"/>
                      </a:schemeClr>
                    </a:solidFill>
                  </a:tcPr>
                </a:tc>
                <a:tc>
                  <a:txBody>
                    <a:bodyPr/>
                    <a:lstStyle/>
                    <a:p>
                      <a:pPr algn="ctr"/>
                      <a:r>
                        <a:rPr lang="en-GB" sz="1050" dirty="0" smtClean="0">
                          <a:solidFill>
                            <a:schemeClr val="tx1"/>
                          </a:solidFill>
                        </a:rPr>
                        <a:t>285</a:t>
                      </a:r>
                      <a:endParaRPr lang="en-GB" sz="1050" dirty="0">
                        <a:solidFill>
                          <a:schemeClr val="tx1"/>
                        </a:solidFill>
                      </a:endParaRPr>
                    </a:p>
                  </a:txBody>
                  <a:tcPr anchor="ctr">
                    <a:solidFill>
                      <a:schemeClr val="accent1">
                        <a:lumMod val="20000"/>
                        <a:lumOff val="80000"/>
                      </a:schemeClr>
                    </a:solidFill>
                  </a:tcPr>
                </a:tc>
              </a:tr>
              <a:tr h="265597">
                <a:tc>
                  <a:txBody>
                    <a:bodyPr/>
                    <a:lstStyle/>
                    <a:p>
                      <a:pPr algn="ctr"/>
                      <a:r>
                        <a:rPr lang="en-GB" sz="1050" dirty="0" smtClean="0">
                          <a:solidFill>
                            <a:schemeClr val="tx1"/>
                          </a:solidFill>
                        </a:rPr>
                        <a:t>1.410</a:t>
                      </a:r>
                    </a:p>
                  </a:txBody>
                  <a:tcPr anchor="ctr">
                    <a:solidFill>
                      <a:schemeClr val="accent1">
                        <a:lumMod val="20000"/>
                        <a:lumOff val="80000"/>
                      </a:schemeClr>
                    </a:solidFill>
                  </a:tcPr>
                </a:tc>
                <a:tc>
                  <a:txBody>
                    <a:bodyPr/>
                    <a:lstStyle/>
                    <a:p>
                      <a:pPr algn="ctr"/>
                      <a:r>
                        <a:rPr lang="en-GB" sz="1050" dirty="0" smtClean="0">
                          <a:solidFill>
                            <a:schemeClr val="tx1"/>
                          </a:solidFill>
                        </a:rPr>
                        <a:t>449</a:t>
                      </a:r>
                      <a:endParaRPr lang="en-GB" sz="1050" dirty="0">
                        <a:solidFill>
                          <a:schemeClr val="tx1"/>
                        </a:solidFill>
                      </a:endParaRPr>
                    </a:p>
                  </a:txBody>
                  <a:tcPr anchor="ctr">
                    <a:solidFill>
                      <a:schemeClr val="accent1">
                        <a:lumMod val="20000"/>
                        <a:lumOff val="80000"/>
                      </a:schemeClr>
                    </a:solidFill>
                  </a:tcPr>
                </a:tc>
                <a:tc>
                  <a:txBody>
                    <a:bodyPr/>
                    <a:lstStyle/>
                    <a:p>
                      <a:pPr algn="ctr"/>
                      <a:r>
                        <a:rPr lang="en-GB" sz="1050" dirty="0" smtClean="0">
                          <a:solidFill>
                            <a:schemeClr val="tx1"/>
                          </a:solidFill>
                        </a:rPr>
                        <a:t>242 </a:t>
                      </a:r>
                      <a:endParaRPr lang="en-GB" sz="1050" dirty="0">
                        <a:solidFill>
                          <a:schemeClr val="tx1"/>
                        </a:solidFill>
                      </a:endParaRPr>
                    </a:p>
                  </a:txBody>
                  <a:tcPr anchor="ctr">
                    <a:solidFill>
                      <a:schemeClr val="accent1">
                        <a:lumMod val="20000"/>
                        <a:lumOff val="80000"/>
                      </a:schemeClr>
                    </a:solidFill>
                  </a:tcPr>
                </a:tc>
              </a:tr>
              <a:tr h="265597">
                <a:tc>
                  <a:txBody>
                    <a:bodyPr/>
                    <a:lstStyle/>
                    <a:p>
                      <a:pPr algn="ctr"/>
                      <a:r>
                        <a:rPr lang="en-GB" sz="1050" dirty="0" smtClean="0">
                          <a:solidFill>
                            <a:schemeClr val="tx1"/>
                          </a:solidFill>
                        </a:rPr>
                        <a:t>1.410</a:t>
                      </a:r>
                    </a:p>
                  </a:txBody>
                  <a:tcPr anchor="ctr">
                    <a:solidFill>
                      <a:schemeClr val="accent1">
                        <a:lumMod val="20000"/>
                        <a:lumOff val="80000"/>
                      </a:schemeClr>
                    </a:solidFill>
                  </a:tcPr>
                </a:tc>
                <a:tc>
                  <a:txBody>
                    <a:bodyPr/>
                    <a:lstStyle/>
                    <a:p>
                      <a:pPr algn="ctr"/>
                      <a:r>
                        <a:rPr lang="en-GB" sz="1050" dirty="0" smtClean="0">
                          <a:solidFill>
                            <a:schemeClr val="tx1"/>
                          </a:solidFill>
                        </a:rPr>
                        <a:t>377</a:t>
                      </a:r>
                      <a:endParaRPr lang="en-GB" sz="1050" dirty="0">
                        <a:solidFill>
                          <a:schemeClr val="tx1"/>
                        </a:solidFill>
                      </a:endParaRPr>
                    </a:p>
                  </a:txBody>
                  <a:tcPr anchor="ctr">
                    <a:solidFill>
                      <a:schemeClr val="accent1">
                        <a:lumMod val="20000"/>
                        <a:lumOff val="80000"/>
                      </a:schemeClr>
                    </a:solidFill>
                  </a:tcPr>
                </a:tc>
                <a:tc>
                  <a:txBody>
                    <a:bodyPr/>
                    <a:lstStyle/>
                    <a:p>
                      <a:pPr algn="ctr"/>
                      <a:r>
                        <a:rPr lang="en-GB" sz="1050" dirty="0" smtClean="0">
                          <a:solidFill>
                            <a:schemeClr val="tx1"/>
                          </a:solidFill>
                        </a:rPr>
                        <a:t>1828</a:t>
                      </a:r>
                      <a:endParaRPr lang="en-GB" sz="1050" dirty="0">
                        <a:solidFill>
                          <a:schemeClr val="tx1"/>
                        </a:solidFill>
                      </a:endParaRPr>
                    </a:p>
                  </a:txBody>
                  <a:tcPr anchor="ctr">
                    <a:solidFill>
                      <a:schemeClr val="accent1">
                        <a:lumMod val="20000"/>
                        <a:lumOff val="80000"/>
                      </a:schemeClr>
                    </a:solidFill>
                  </a:tcPr>
                </a:tc>
              </a:tr>
            </a:tbl>
          </a:graphicData>
        </a:graphic>
      </p:graphicFrame>
      <p:sp>
        <p:nvSpPr>
          <p:cNvPr id="11" name="TextBox 10"/>
          <p:cNvSpPr txBox="1"/>
          <p:nvPr/>
        </p:nvSpPr>
        <p:spPr>
          <a:xfrm>
            <a:off x="2961201" y="1250758"/>
            <a:ext cx="1005403" cy="369332"/>
          </a:xfrm>
          <a:prstGeom prst="rect">
            <a:avLst/>
          </a:prstGeom>
          <a:noFill/>
        </p:spPr>
        <p:txBody>
          <a:bodyPr wrap="none" rtlCol="0">
            <a:spAutoFit/>
          </a:bodyPr>
          <a:lstStyle/>
          <a:p>
            <a:r>
              <a:rPr lang="en-US" dirty="0" smtClean="0"/>
              <a:t>Flanges</a:t>
            </a:r>
            <a:endParaRPr lang="en-US" dirty="0"/>
          </a:p>
        </p:txBody>
      </p:sp>
      <p:sp>
        <p:nvSpPr>
          <p:cNvPr id="12" name="TextBox 11"/>
          <p:cNvSpPr txBox="1"/>
          <p:nvPr/>
        </p:nvSpPr>
        <p:spPr>
          <a:xfrm>
            <a:off x="5228091" y="1257991"/>
            <a:ext cx="800219" cy="369332"/>
          </a:xfrm>
          <a:prstGeom prst="rect">
            <a:avLst/>
          </a:prstGeom>
          <a:noFill/>
        </p:spPr>
        <p:txBody>
          <a:bodyPr wrap="none" rtlCol="0">
            <a:spAutoFit/>
          </a:bodyPr>
          <a:lstStyle/>
          <a:p>
            <a:r>
              <a:rPr lang="en-US" dirty="0" smtClean="0"/>
              <a:t>BPMs</a:t>
            </a:r>
            <a:endParaRPr lang="en-US" dirty="0"/>
          </a:p>
        </p:txBody>
      </p:sp>
      <p:sp>
        <p:nvSpPr>
          <p:cNvPr id="13" name="TextBox 12"/>
          <p:cNvSpPr txBox="1"/>
          <p:nvPr/>
        </p:nvSpPr>
        <p:spPr>
          <a:xfrm>
            <a:off x="7615557" y="1311718"/>
            <a:ext cx="941283" cy="369332"/>
          </a:xfrm>
          <a:prstGeom prst="rect">
            <a:avLst/>
          </a:prstGeom>
          <a:noFill/>
        </p:spPr>
        <p:txBody>
          <a:bodyPr wrap="none" rtlCol="0">
            <a:spAutoFit/>
          </a:bodyPr>
          <a:lstStyle/>
          <a:p>
            <a:r>
              <a:rPr lang="en-US" dirty="0" smtClean="0"/>
              <a:t>Kickers</a:t>
            </a:r>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347595027"/>
              </p:ext>
            </p:extLst>
          </p:nvPr>
        </p:nvGraphicFramePr>
        <p:xfrm>
          <a:off x="4656710" y="1726770"/>
          <a:ext cx="2140331" cy="3268980"/>
        </p:xfrm>
        <a:graphic>
          <a:graphicData uri="http://schemas.openxmlformats.org/drawingml/2006/table">
            <a:tbl>
              <a:tblPr firstRow="1" bandRow="1">
                <a:tableStyleId>{5C22544A-7EE6-4342-B048-85BDC9FD1C3A}</a:tableStyleId>
              </a:tblPr>
              <a:tblGrid>
                <a:gridCol w="563245"/>
                <a:gridCol w="750993"/>
                <a:gridCol w="826093"/>
              </a:tblGrid>
              <a:tr h="197512">
                <a:tc>
                  <a:txBody>
                    <a:bodyPr/>
                    <a:lstStyle/>
                    <a:p>
                      <a:pPr algn="ctr"/>
                      <a:r>
                        <a:rPr lang="en-GB" sz="900" dirty="0" smtClean="0"/>
                        <a:t>f [GHz]</a:t>
                      </a:r>
                      <a:endParaRPr lang="en-GB" sz="900" dirty="0"/>
                    </a:p>
                  </a:txBody>
                  <a:tcPr anchor="ctr"/>
                </a:tc>
                <a:tc>
                  <a:txBody>
                    <a:bodyPr/>
                    <a:lstStyle/>
                    <a:p>
                      <a:pPr algn="ctr"/>
                      <a:r>
                        <a:rPr lang="en-GB" sz="900" dirty="0" smtClean="0"/>
                        <a:t>Z [k</a:t>
                      </a:r>
                      <a:r>
                        <a:rPr lang="el-GR" sz="900" dirty="0" smtClean="0"/>
                        <a:t>Ω</a:t>
                      </a:r>
                      <a:r>
                        <a:rPr lang="en-GB" sz="900" dirty="0" smtClean="0"/>
                        <a:t>]</a:t>
                      </a:r>
                      <a:endParaRPr lang="en-GB" sz="900" dirty="0"/>
                    </a:p>
                  </a:txBody>
                  <a:tcPr anchor="ctr"/>
                </a:tc>
                <a:tc>
                  <a:txBody>
                    <a:bodyPr/>
                    <a:lstStyle/>
                    <a:p>
                      <a:pPr algn="ctr"/>
                      <a:r>
                        <a:rPr lang="en-GB" sz="1050" dirty="0" smtClean="0"/>
                        <a:t>Q</a:t>
                      </a:r>
                      <a:endParaRPr lang="en-GB" sz="1050" dirty="0"/>
                    </a:p>
                  </a:txBody>
                  <a:tcPr anchor="ctr"/>
                </a:tc>
              </a:tr>
              <a:tr h="197512">
                <a:tc>
                  <a:txBody>
                    <a:bodyPr/>
                    <a:lstStyle/>
                    <a:p>
                      <a:pPr algn="ctr"/>
                      <a:r>
                        <a:rPr lang="en-GB" sz="1050" dirty="0" smtClean="0"/>
                        <a:t>0.885</a:t>
                      </a:r>
                      <a:endParaRPr lang="en-GB" sz="1050" dirty="0">
                        <a:solidFill>
                          <a:schemeClr val="tx1"/>
                        </a:solidFill>
                      </a:endParaRPr>
                    </a:p>
                  </a:txBody>
                  <a:tcPr anchor="ctr"/>
                </a:tc>
                <a:tc>
                  <a:txBody>
                    <a:bodyPr/>
                    <a:lstStyle/>
                    <a:p>
                      <a:pPr algn="ctr"/>
                      <a:r>
                        <a:rPr lang="en-GB" sz="1050" dirty="0" smtClean="0"/>
                        <a:t>14.6</a:t>
                      </a:r>
                      <a:endParaRPr lang="en-GB" sz="1050" dirty="0">
                        <a:solidFill>
                          <a:schemeClr val="tx1"/>
                        </a:solidFill>
                      </a:endParaRPr>
                    </a:p>
                  </a:txBody>
                  <a:tcPr anchor="ctr"/>
                </a:tc>
                <a:tc>
                  <a:txBody>
                    <a:bodyPr/>
                    <a:lstStyle/>
                    <a:p>
                      <a:pPr algn="ctr"/>
                      <a:r>
                        <a:rPr lang="en-GB" sz="1050" dirty="0" smtClean="0"/>
                        <a:t>482</a:t>
                      </a:r>
                      <a:endParaRPr lang="en-GB" sz="1050" dirty="0">
                        <a:solidFill>
                          <a:schemeClr val="tx1"/>
                        </a:solidFill>
                      </a:endParaRPr>
                    </a:p>
                  </a:txBody>
                  <a:tcPr anchor="ctr"/>
                </a:tc>
              </a:tr>
              <a:tr h="197512">
                <a:tc>
                  <a:txBody>
                    <a:bodyPr/>
                    <a:lstStyle/>
                    <a:p>
                      <a:pPr algn="ctr"/>
                      <a:r>
                        <a:rPr lang="en-GB" sz="1050" dirty="0" smtClean="0"/>
                        <a:t>0.892</a:t>
                      </a:r>
                      <a:endParaRPr lang="en-GB" sz="1050" dirty="0">
                        <a:solidFill>
                          <a:schemeClr val="tx1"/>
                        </a:solidFill>
                      </a:endParaRPr>
                    </a:p>
                  </a:txBody>
                  <a:tcPr anchor="ctr"/>
                </a:tc>
                <a:tc>
                  <a:txBody>
                    <a:bodyPr/>
                    <a:lstStyle/>
                    <a:p>
                      <a:pPr algn="ctr"/>
                      <a:r>
                        <a:rPr lang="en-GB" sz="1050" dirty="0" smtClean="0"/>
                        <a:t>19.8</a:t>
                      </a:r>
                      <a:endParaRPr lang="en-GB" sz="1050" dirty="0">
                        <a:solidFill>
                          <a:schemeClr val="tx1"/>
                        </a:solidFill>
                      </a:endParaRPr>
                    </a:p>
                  </a:txBody>
                  <a:tcPr anchor="ctr"/>
                </a:tc>
                <a:tc>
                  <a:txBody>
                    <a:bodyPr/>
                    <a:lstStyle/>
                    <a:p>
                      <a:pPr algn="ctr"/>
                      <a:r>
                        <a:rPr lang="en-GB" sz="1050" dirty="0" smtClean="0"/>
                        <a:t>493</a:t>
                      </a:r>
                      <a:endParaRPr lang="en-GB" sz="1050" dirty="0">
                        <a:solidFill>
                          <a:schemeClr val="tx1"/>
                        </a:solidFill>
                      </a:endParaRPr>
                    </a:p>
                  </a:txBody>
                  <a:tcPr anchor="ctr"/>
                </a:tc>
              </a:tr>
              <a:tr h="197512">
                <a:tc>
                  <a:txBody>
                    <a:bodyPr/>
                    <a:lstStyle/>
                    <a:p>
                      <a:pPr algn="ctr"/>
                      <a:r>
                        <a:rPr lang="en-GB" sz="1050" dirty="0" smtClean="0"/>
                        <a:t>1.052</a:t>
                      </a:r>
                      <a:endParaRPr lang="en-GB" sz="1050" dirty="0">
                        <a:solidFill>
                          <a:schemeClr val="tx1"/>
                        </a:solidFill>
                      </a:endParaRPr>
                    </a:p>
                  </a:txBody>
                  <a:tcPr anchor="ctr"/>
                </a:tc>
                <a:tc>
                  <a:txBody>
                    <a:bodyPr/>
                    <a:lstStyle/>
                    <a:p>
                      <a:pPr algn="ctr"/>
                      <a:r>
                        <a:rPr lang="en-GB" sz="1050" dirty="0" smtClean="0"/>
                        <a:t>159.7</a:t>
                      </a:r>
                      <a:endParaRPr lang="en-GB" sz="1050" dirty="0">
                        <a:solidFill>
                          <a:schemeClr val="tx1"/>
                        </a:solidFill>
                      </a:endParaRPr>
                    </a:p>
                  </a:txBody>
                  <a:tcPr anchor="ctr"/>
                </a:tc>
                <a:tc>
                  <a:txBody>
                    <a:bodyPr/>
                    <a:lstStyle/>
                    <a:p>
                      <a:pPr algn="ctr"/>
                      <a:r>
                        <a:rPr lang="en-GB" sz="1050" dirty="0" smtClean="0"/>
                        <a:t>773</a:t>
                      </a:r>
                      <a:endParaRPr lang="en-GB" sz="1050" dirty="0">
                        <a:solidFill>
                          <a:schemeClr val="tx1"/>
                        </a:solidFill>
                      </a:endParaRPr>
                    </a:p>
                  </a:txBody>
                  <a:tcPr anchor="ctr"/>
                </a:tc>
              </a:tr>
              <a:tr h="197512">
                <a:tc>
                  <a:txBody>
                    <a:bodyPr/>
                    <a:lstStyle/>
                    <a:p>
                      <a:pPr algn="ctr"/>
                      <a:r>
                        <a:rPr lang="en-GB" sz="1050" dirty="0" smtClean="0"/>
                        <a:t>1.062</a:t>
                      </a:r>
                      <a:endParaRPr lang="en-GB" sz="1050" dirty="0">
                        <a:solidFill>
                          <a:schemeClr val="tx1"/>
                        </a:solidFill>
                      </a:endParaRPr>
                    </a:p>
                  </a:txBody>
                  <a:tcPr anchor="ctr"/>
                </a:tc>
                <a:tc>
                  <a:txBody>
                    <a:bodyPr/>
                    <a:lstStyle/>
                    <a:p>
                      <a:pPr algn="ctr"/>
                      <a:r>
                        <a:rPr lang="en-GB" sz="1050" dirty="0" smtClean="0"/>
                        <a:t>190.3</a:t>
                      </a:r>
                      <a:endParaRPr lang="en-GB" sz="1050" dirty="0">
                        <a:solidFill>
                          <a:schemeClr val="tx1"/>
                        </a:solidFill>
                      </a:endParaRPr>
                    </a:p>
                  </a:txBody>
                  <a:tcPr anchor="ctr"/>
                </a:tc>
                <a:tc>
                  <a:txBody>
                    <a:bodyPr/>
                    <a:lstStyle/>
                    <a:p>
                      <a:pPr algn="ctr"/>
                      <a:r>
                        <a:rPr lang="en-GB" sz="1050" dirty="0" smtClean="0"/>
                        <a:t>773</a:t>
                      </a:r>
                      <a:endParaRPr lang="en-GB" sz="1050" dirty="0">
                        <a:solidFill>
                          <a:schemeClr val="tx1"/>
                        </a:solidFill>
                      </a:endParaRPr>
                    </a:p>
                  </a:txBody>
                  <a:tcPr anchor="ctr"/>
                </a:tc>
              </a:tr>
              <a:tr h="197512">
                <a:tc>
                  <a:txBody>
                    <a:bodyPr/>
                    <a:lstStyle/>
                    <a:p>
                      <a:pPr algn="ctr"/>
                      <a:r>
                        <a:rPr lang="en-GB" sz="1050" dirty="0" smtClean="0"/>
                        <a:t>1.069</a:t>
                      </a:r>
                      <a:endParaRPr lang="en-GB" sz="1050" dirty="0">
                        <a:solidFill>
                          <a:schemeClr val="tx1"/>
                        </a:solidFill>
                      </a:endParaRPr>
                    </a:p>
                  </a:txBody>
                  <a:tcPr anchor="ctr"/>
                </a:tc>
                <a:tc>
                  <a:txBody>
                    <a:bodyPr/>
                    <a:lstStyle/>
                    <a:p>
                      <a:pPr algn="ctr"/>
                      <a:r>
                        <a:rPr lang="en-GB" sz="1050" dirty="0" smtClean="0"/>
                        <a:t>45.4</a:t>
                      </a:r>
                      <a:endParaRPr lang="en-GB" sz="1050" dirty="0">
                        <a:solidFill>
                          <a:schemeClr val="tx1"/>
                        </a:solidFill>
                      </a:endParaRPr>
                    </a:p>
                  </a:txBody>
                  <a:tcPr anchor="ctr"/>
                </a:tc>
                <a:tc>
                  <a:txBody>
                    <a:bodyPr/>
                    <a:lstStyle/>
                    <a:p>
                      <a:pPr algn="ctr"/>
                      <a:r>
                        <a:rPr lang="en-GB" sz="1050" dirty="0" smtClean="0"/>
                        <a:t>654</a:t>
                      </a:r>
                      <a:endParaRPr lang="en-GB" sz="1050" dirty="0">
                        <a:solidFill>
                          <a:schemeClr val="tx1"/>
                        </a:solidFill>
                      </a:endParaRPr>
                    </a:p>
                  </a:txBody>
                  <a:tcPr anchor="ctr"/>
                </a:tc>
              </a:tr>
              <a:tr h="197512">
                <a:tc>
                  <a:txBody>
                    <a:bodyPr/>
                    <a:lstStyle/>
                    <a:p>
                      <a:pPr algn="ctr"/>
                      <a:r>
                        <a:rPr lang="en-GB" sz="1050" dirty="0" smtClean="0"/>
                        <a:t>1.092</a:t>
                      </a:r>
                      <a:endParaRPr lang="en-GB" sz="1050" dirty="0" smtClean="0">
                        <a:solidFill>
                          <a:schemeClr val="tx1"/>
                        </a:solidFill>
                      </a:endParaRPr>
                    </a:p>
                  </a:txBody>
                  <a:tcPr anchor="ctr"/>
                </a:tc>
                <a:tc>
                  <a:txBody>
                    <a:bodyPr/>
                    <a:lstStyle/>
                    <a:p>
                      <a:pPr algn="ctr"/>
                      <a:r>
                        <a:rPr lang="en-GB" sz="1050" dirty="0" smtClean="0"/>
                        <a:t>57</a:t>
                      </a:r>
                      <a:endParaRPr lang="en-GB" sz="1050" dirty="0">
                        <a:solidFill>
                          <a:schemeClr val="tx1"/>
                        </a:solidFill>
                      </a:endParaRPr>
                    </a:p>
                  </a:txBody>
                  <a:tcPr anchor="ctr"/>
                </a:tc>
                <a:tc>
                  <a:txBody>
                    <a:bodyPr/>
                    <a:lstStyle/>
                    <a:p>
                      <a:pPr algn="ctr"/>
                      <a:r>
                        <a:rPr lang="en-GB" sz="1050" dirty="0" smtClean="0"/>
                        <a:t>667</a:t>
                      </a:r>
                      <a:endParaRPr lang="en-GB" sz="1050" dirty="0">
                        <a:solidFill>
                          <a:schemeClr val="tx1"/>
                        </a:solidFill>
                      </a:endParaRPr>
                    </a:p>
                  </a:txBody>
                  <a:tcPr anchor="ctr"/>
                </a:tc>
              </a:tr>
              <a:tr h="197512">
                <a:tc>
                  <a:txBody>
                    <a:bodyPr/>
                    <a:lstStyle/>
                    <a:p>
                      <a:pPr algn="ctr"/>
                      <a:r>
                        <a:rPr lang="en-GB" sz="1050" dirty="0" smtClean="0"/>
                        <a:t>1.185</a:t>
                      </a:r>
                      <a:endParaRPr lang="en-GB" sz="1050" dirty="0" smtClean="0">
                        <a:solidFill>
                          <a:schemeClr val="tx1"/>
                        </a:solidFill>
                      </a:endParaRPr>
                    </a:p>
                  </a:txBody>
                  <a:tcPr anchor="ctr"/>
                </a:tc>
                <a:tc>
                  <a:txBody>
                    <a:bodyPr/>
                    <a:lstStyle/>
                    <a:p>
                      <a:pPr algn="ctr"/>
                      <a:r>
                        <a:rPr lang="en-GB" sz="1050" dirty="0" smtClean="0"/>
                        <a:t>11.6</a:t>
                      </a:r>
                      <a:endParaRPr lang="en-GB" sz="1050" dirty="0">
                        <a:solidFill>
                          <a:schemeClr val="tx1"/>
                        </a:solidFill>
                      </a:endParaRPr>
                    </a:p>
                  </a:txBody>
                  <a:tcPr anchor="ctr"/>
                </a:tc>
                <a:tc>
                  <a:txBody>
                    <a:bodyPr/>
                    <a:lstStyle/>
                    <a:p>
                      <a:pPr algn="ctr"/>
                      <a:r>
                        <a:rPr lang="en-GB" sz="1050" dirty="0" smtClean="0"/>
                        <a:t>610</a:t>
                      </a:r>
                      <a:endParaRPr lang="en-GB" sz="1050" dirty="0">
                        <a:solidFill>
                          <a:schemeClr val="tx1"/>
                        </a:solidFill>
                      </a:endParaRPr>
                    </a:p>
                  </a:txBody>
                  <a:tcPr anchor="ctr"/>
                </a:tc>
              </a:tr>
              <a:tr h="197512">
                <a:tc>
                  <a:txBody>
                    <a:bodyPr/>
                    <a:lstStyle/>
                    <a:p>
                      <a:pPr algn="ctr"/>
                      <a:r>
                        <a:rPr lang="en-GB" sz="1050" dirty="0" smtClean="0"/>
                        <a:t>1.215</a:t>
                      </a:r>
                      <a:endParaRPr lang="en-GB" sz="1050" dirty="0" smtClean="0">
                        <a:solidFill>
                          <a:schemeClr val="tx1"/>
                        </a:solidFill>
                      </a:endParaRPr>
                    </a:p>
                  </a:txBody>
                  <a:tcPr anchor="ctr"/>
                </a:tc>
                <a:tc>
                  <a:txBody>
                    <a:bodyPr/>
                    <a:lstStyle/>
                    <a:p>
                      <a:pPr algn="ctr"/>
                      <a:r>
                        <a:rPr lang="en-GB" sz="1050" dirty="0" smtClean="0"/>
                        <a:t>1.2</a:t>
                      </a:r>
                      <a:endParaRPr lang="en-GB" sz="1050" dirty="0">
                        <a:solidFill>
                          <a:schemeClr val="tx1"/>
                        </a:solidFill>
                      </a:endParaRPr>
                    </a:p>
                  </a:txBody>
                  <a:tcPr anchor="ctr"/>
                </a:tc>
                <a:tc>
                  <a:txBody>
                    <a:bodyPr/>
                    <a:lstStyle/>
                    <a:p>
                      <a:pPr algn="ctr"/>
                      <a:r>
                        <a:rPr lang="en-GB" sz="1050" dirty="0" smtClean="0"/>
                        <a:t>624</a:t>
                      </a:r>
                      <a:endParaRPr lang="en-GB" sz="1050" dirty="0">
                        <a:solidFill>
                          <a:schemeClr val="tx1"/>
                        </a:solidFill>
                      </a:endParaRPr>
                    </a:p>
                  </a:txBody>
                  <a:tcPr anchor="ctr"/>
                </a:tc>
              </a:tr>
              <a:tr h="197512">
                <a:tc>
                  <a:txBody>
                    <a:bodyPr/>
                    <a:lstStyle/>
                    <a:p>
                      <a:pPr algn="ctr"/>
                      <a:r>
                        <a:rPr lang="en-GB" sz="1050" dirty="0" smtClean="0"/>
                        <a:t>1.598</a:t>
                      </a:r>
                      <a:endParaRPr lang="en-GB" sz="1050" dirty="0" smtClean="0">
                        <a:solidFill>
                          <a:schemeClr val="tx1"/>
                        </a:solidFill>
                      </a:endParaRPr>
                    </a:p>
                  </a:txBody>
                  <a:tcPr anchor="ctr"/>
                </a:tc>
                <a:tc>
                  <a:txBody>
                    <a:bodyPr/>
                    <a:lstStyle/>
                    <a:p>
                      <a:pPr algn="ctr"/>
                      <a:r>
                        <a:rPr lang="en-GB" sz="1050" dirty="0" smtClean="0"/>
                        <a:t>42.6</a:t>
                      </a:r>
                      <a:endParaRPr lang="en-GB" sz="1050" dirty="0">
                        <a:solidFill>
                          <a:schemeClr val="tx1"/>
                        </a:solidFill>
                      </a:endParaRPr>
                    </a:p>
                  </a:txBody>
                  <a:tcPr anchor="ctr"/>
                </a:tc>
                <a:tc>
                  <a:txBody>
                    <a:bodyPr/>
                    <a:lstStyle/>
                    <a:p>
                      <a:pPr algn="ctr"/>
                      <a:r>
                        <a:rPr lang="en-GB" sz="1050" dirty="0" smtClean="0"/>
                        <a:t>672</a:t>
                      </a:r>
                      <a:endParaRPr lang="en-GB" sz="1050" dirty="0">
                        <a:solidFill>
                          <a:schemeClr val="tx1"/>
                        </a:solidFill>
                      </a:endParaRPr>
                    </a:p>
                  </a:txBody>
                  <a:tcPr anchor="ctr"/>
                </a:tc>
              </a:tr>
              <a:tr h="197512">
                <a:tc>
                  <a:txBody>
                    <a:bodyPr/>
                    <a:lstStyle/>
                    <a:p>
                      <a:pPr algn="ctr"/>
                      <a:r>
                        <a:rPr lang="en-GB" sz="1050" dirty="0" smtClean="0"/>
                        <a:t>1.613</a:t>
                      </a:r>
                      <a:endParaRPr lang="en-GB" sz="1050" dirty="0" smtClean="0">
                        <a:solidFill>
                          <a:schemeClr val="tx1"/>
                        </a:solidFill>
                      </a:endParaRPr>
                    </a:p>
                  </a:txBody>
                  <a:tcPr anchor="ctr"/>
                </a:tc>
                <a:tc>
                  <a:txBody>
                    <a:bodyPr/>
                    <a:lstStyle/>
                    <a:p>
                      <a:pPr algn="ctr"/>
                      <a:r>
                        <a:rPr lang="en-GB" sz="1050" dirty="0" smtClean="0"/>
                        <a:t>597.5</a:t>
                      </a:r>
                      <a:endParaRPr lang="en-GB" sz="1050" dirty="0">
                        <a:solidFill>
                          <a:schemeClr val="tx1"/>
                        </a:solidFill>
                      </a:endParaRPr>
                    </a:p>
                  </a:txBody>
                  <a:tcPr anchor="ctr"/>
                </a:tc>
                <a:tc>
                  <a:txBody>
                    <a:bodyPr/>
                    <a:lstStyle/>
                    <a:p>
                      <a:pPr algn="ctr"/>
                      <a:r>
                        <a:rPr lang="en-GB" sz="1050" dirty="0" smtClean="0"/>
                        <a:t>686</a:t>
                      </a:r>
                      <a:endParaRPr lang="en-GB" sz="1050" dirty="0">
                        <a:solidFill>
                          <a:schemeClr val="tx1"/>
                        </a:solidFill>
                      </a:endParaRPr>
                    </a:p>
                  </a:txBody>
                  <a:tcPr anchor="ctr"/>
                </a:tc>
              </a:tr>
              <a:tr h="197512">
                <a:tc>
                  <a:txBody>
                    <a:bodyPr/>
                    <a:lstStyle/>
                    <a:p>
                      <a:pPr algn="ctr"/>
                      <a:r>
                        <a:rPr lang="en-GB" sz="1050" dirty="0" smtClean="0"/>
                        <a:t>1.859</a:t>
                      </a:r>
                      <a:endParaRPr lang="en-GB" sz="1050" dirty="0" smtClean="0">
                        <a:solidFill>
                          <a:schemeClr val="tx1"/>
                        </a:solidFill>
                      </a:endParaRPr>
                    </a:p>
                  </a:txBody>
                  <a:tcPr anchor="ctr"/>
                </a:tc>
                <a:tc>
                  <a:txBody>
                    <a:bodyPr/>
                    <a:lstStyle/>
                    <a:p>
                      <a:pPr algn="ctr"/>
                      <a:r>
                        <a:rPr lang="en-GB" sz="1050" dirty="0" smtClean="0"/>
                        <a:t>295.1</a:t>
                      </a:r>
                      <a:endParaRPr lang="en-GB" sz="1050" dirty="0">
                        <a:solidFill>
                          <a:schemeClr val="tx1"/>
                        </a:solidFill>
                      </a:endParaRPr>
                    </a:p>
                  </a:txBody>
                  <a:tcPr anchor="ctr"/>
                </a:tc>
                <a:tc>
                  <a:txBody>
                    <a:bodyPr/>
                    <a:lstStyle/>
                    <a:p>
                      <a:pPr algn="ctr"/>
                      <a:r>
                        <a:rPr lang="en-GB" sz="1050" dirty="0" smtClean="0"/>
                        <a:t>896</a:t>
                      </a:r>
                      <a:endParaRPr lang="en-GB" sz="1050" dirty="0">
                        <a:solidFill>
                          <a:schemeClr val="tx1"/>
                        </a:solidFill>
                      </a:endParaRPr>
                    </a:p>
                  </a:txBody>
                  <a:tcPr anchor="ctr"/>
                </a:tc>
              </a:tr>
              <a:tr h="197512">
                <a:tc>
                  <a:txBody>
                    <a:bodyPr/>
                    <a:lstStyle/>
                    <a:p>
                      <a:pPr algn="ctr"/>
                      <a:r>
                        <a:rPr lang="en-GB" sz="1050" dirty="0" smtClean="0"/>
                        <a:t>1.960</a:t>
                      </a:r>
                      <a:endParaRPr lang="en-GB" sz="1050" dirty="0" smtClean="0">
                        <a:solidFill>
                          <a:schemeClr val="tx1"/>
                        </a:solidFill>
                      </a:endParaRPr>
                    </a:p>
                  </a:txBody>
                  <a:tcPr anchor="ctr"/>
                </a:tc>
                <a:tc>
                  <a:txBody>
                    <a:bodyPr/>
                    <a:lstStyle/>
                    <a:p>
                      <a:pPr algn="ctr"/>
                      <a:r>
                        <a:rPr lang="en-GB" sz="1050" dirty="0" smtClean="0"/>
                        <a:t>72.1</a:t>
                      </a:r>
                      <a:endParaRPr lang="en-GB" sz="1050" dirty="0">
                        <a:solidFill>
                          <a:schemeClr val="tx1"/>
                        </a:solidFill>
                      </a:endParaRPr>
                    </a:p>
                  </a:txBody>
                  <a:tcPr anchor="ctr"/>
                </a:tc>
                <a:tc>
                  <a:txBody>
                    <a:bodyPr/>
                    <a:lstStyle/>
                    <a:p>
                      <a:pPr algn="ctr"/>
                      <a:r>
                        <a:rPr lang="en-GB" sz="1050" dirty="0" smtClean="0"/>
                        <a:t>1993</a:t>
                      </a:r>
                      <a:endParaRPr lang="en-GB" sz="1050" dirty="0">
                        <a:solidFill>
                          <a:schemeClr val="tx1"/>
                        </a:solidFill>
                      </a:endParaRPr>
                    </a:p>
                  </a:txBody>
                  <a:tcPr anchor="ct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764822100"/>
              </p:ext>
            </p:extLst>
          </p:nvPr>
        </p:nvGraphicFramePr>
        <p:xfrm>
          <a:off x="106680" y="1736070"/>
          <a:ext cx="2083962" cy="2057400"/>
        </p:xfrm>
        <a:graphic>
          <a:graphicData uri="http://schemas.openxmlformats.org/drawingml/2006/table">
            <a:tbl>
              <a:tblPr firstRow="1" bandRow="1">
                <a:tableStyleId>{5C22544A-7EE6-4342-B048-85BDC9FD1C3A}</a:tableStyleId>
              </a:tblPr>
              <a:tblGrid>
                <a:gridCol w="548411"/>
                <a:gridCol w="731215"/>
                <a:gridCol w="804336"/>
              </a:tblGrid>
              <a:tr h="265597">
                <a:tc>
                  <a:txBody>
                    <a:bodyPr/>
                    <a:lstStyle/>
                    <a:p>
                      <a:pPr algn="ctr"/>
                      <a:r>
                        <a:rPr lang="en-GB" sz="1050" dirty="0" smtClean="0"/>
                        <a:t>f [GHz]</a:t>
                      </a:r>
                      <a:endParaRPr lang="en-GB" sz="1050" dirty="0"/>
                    </a:p>
                  </a:txBody>
                  <a:tcPr anchor="ctr"/>
                </a:tc>
                <a:tc>
                  <a:txBody>
                    <a:bodyPr/>
                    <a:lstStyle/>
                    <a:p>
                      <a:pPr algn="ctr"/>
                      <a:r>
                        <a:rPr lang="en-GB" sz="1050" dirty="0" smtClean="0"/>
                        <a:t>Z [k</a:t>
                      </a:r>
                      <a:r>
                        <a:rPr lang="el-GR" sz="1050" dirty="0" smtClean="0"/>
                        <a:t>Ω</a:t>
                      </a:r>
                      <a:r>
                        <a:rPr lang="en-GB" sz="1050" dirty="0" smtClean="0"/>
                        <a:t>]</a:t>
                      </a:r>
                      <a:endParaRPr lang="en-GB" sz="1050" dirty="0"/>
                    </a:p>
                  </a:txBody>
                  <a:tcPr anchor="ctr"/>
                </a:tc>
                <a:tc>
                  <a:txBody>
                    <a:bodyPr/>
                    <a:lstStyle/>
                    <a:p>
                      <a:pPr algn="ctr"/>
                      <a:r>
                        <a:rPr lang="en-GB" sz="1050" dirty="0" smtClean="0"/>
                        <a:t>Q</a:t>
                      </a:r>
                      <a:endParaRPr lang="en-GB" sz="1050" dirty="0"/>
                    </a:p>
                  </a:txBody>
                  <a:tcPr anchor="ctr"/>
                </a:tc>
              </a:tr>
              <a:tr h="200922">
                <a:tc>
                  <a:txBody>
                    <a:bodyPr/>
                    <a:lstStyle/>
                    <a:p>
                      <a:pPr algn="ctr"/>
                      <a:r>
                        <a:rPr lang="fr-CH" sz="1050" dirty="0" smtClean="0">
                          <a:solidFill>
                            <a:schemeClr val="tx1"/>
                          </a:solidFill>
                        </a:rPr>
                        <a:t>0,200222</a:t>
                      </a:r>
                      <a:endParaRPr lang="en-GB" sz="1050" dirty="0" smtClean="0">
                        <a:solidFill>
                          <a:schemeClr val="tx1"/>
                        </a:solidFill>
                      </a:endParaRPr>
                    </a:p>
                  </a:txBody>
                  <a:tcPr anchor="ctr">
                    <a:solidFill>
                      <a:schemeClr val="accent1">
                        <a:lumMod val="20000"/>
                        <a:lumOff val="80000"/>
                      </a:schemeClr>
                    </a:solidFill>
                  </a:tcPr>
                </a:tc>
                <a:tc>
                  <a:txBody>
                    <a:bodyPr/>
                    <a:lstStyle/>
                    <a:p>
                      <a:pPr algn="ctr"/>
                      <a:r>
                        <a:rPr lang="fr-CH" sz="1050" dirty="0" smtClean="0">
                          <a:solidFill>
                            <a:schemeClr val="tx1"/>
                          </a:solidFill>
                        </a:rPr>
                        <a:t>2860</a:t>
                      </a:r>
                      <a:endParaRPr lang="en-GB" sz="1050" dirty="0">
                        <a:solidFill>
                          <a:schemeClr val="tx1"/>
                        </a:solidFill>
                      </a:endParaRPr>
                    </a:p>
                  </a:txBody>
                  <a:tcPr anchor="ctr">
                    <a:solidFill>
                      <a:schemeClr val="accent1">
                        <a:lumMod val="20000"/>
                        <a:lumOff val="80000"/>
                      </a:schemeClr>
                    </a:solidFill>
                  </a:tcPr>
                </a:tc>
                <a:tc>
                  <a:txBody>
                    <a:bodyPr/>
                    <a:lstStyle/>
                    <a:p>
                      <a:pPr algn="ctr"/>
                      <a:r>
                        <a:rPr lang="fr-CH" sz="1050" dirty="0" smtClean="0">
                          <a:solidFill>
                            <a:schemeClr val="tx1"/>
                          </a:solidFill>
                        </a:rPr>
                        <a:t>195</a:t>
                      </a:r>
                      <a:endParaRPr lang="en-GB" sz="1050" dirty="0">
                        <a:solidFill>
                          <a:schemeClr val="tx1"/>
                        </a:solidFill>
                      </a:endParaRPr>
                    </a:p>
                  </a:txBody>
                  <a:tcPr anchor="ctr">
                    <a:solidFill>
                      <a:schemeClr val="accent1">
                        <a:lumMod val="20000"/>
                        <a:lumOff val="80000"/>
                      </a:schemeClr>
                    </a:solidFill>
                  </a:tcPr>
                </a:tc>
              </a:tr>
              <a:tr h="2009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H" sz="1050" dirty="0" smtClean="0">
                          <a:solidFill>
                            <a:schemeClr val="tx1"/>
                          </a:solidFill>
                        </a:rPr>
                        <a:t>0,200222</a:t>
                      </a:r>
                      <a:endParaRPr lang="en-GB" sz="1050" dirty="0" smtClean="0">
                        <a:solidFill>
                          <a:schemeClr val="tx1"/>
                        </a:solidFill>
                      </a:endParaRPr>
                    </a:p>
                    <a:p>
                      <a:pPr algn="ctr"/>
                      <a:endParaRPr lang="en-GB" sz="1050" dirty="0" smtClean="0">
                        <a:solidFill>
                          <a:schemeClr val="tx1"/>
                        </a:solidFill>
                      </a:endParaRPr>
                    </a:p>
                  </a:txBody>
                  <a:tcPr anchor="ctr">
                    <a:solidFill>
                      <a:schemeClr val="accent1">
                        <a:lumMod val="20000"/>
                        <a:lumOff val="80000"/>
                      </a:schemeClr>
                    </a:solidFill>
                  </a:tcPr>
                </a:tc>
                <a:tc>
                  <a:txBody>
                    <a:bodyPr/>
                    <a:lstStyle/>
                    <a:p>
                      <a:pPr algn="ctr"/>
                      <a:r>
                        <a:rPr lang="fr-CH" sz="1050" dirty="0" smtClean="0">
                          <a:solidFill>
                            <a:schemeClr val="tx1"/>
                          </a:solidFill>
                        </a:rPr>
                        <a:t>1840</a:t>
                      </a:r>
                      <a:endParaRPr lang="en-GB" sz="1050" dirty="0">
                        <a:solidFill>
                          <a:schemeClr val="tx1"/>
                        </a:solidFill>
                      </a:endParaRPr>
                    </a:p>
                  </a:txBody>
                  <a:tcPr anchor="ctr">
                    <a:solidFill>
                      <a:schemeClr val="accent1">
                        <a:lumMod val="20000"/>
                        <a:lumOff val="80000"/>
                      </a:schemeClr>
                    </a:solidFill>
                  </a:tcPr>
                </a:tc>
                <a:tc>
                  <a:txBody>
                    <a:bodyPr/>
                    <a:lstStyle/>
                    <a:p>
                      <a:pPr algn="ctr"/>
                      <a:r>
                        <a:rPr lang="fr-CH" sz="1050" dirty="0" smtClean="0">
                          <a:solidFill>
                            <a:schemeClr val="tx1"/>
                          </a:solidFill>
                        </a:rPr>
                        <a:t>156</a:t>
                      </a:r>
                      <a:endParaRPr lang="en-GB" sz="1050" dirty="0">
                        <a:solidFill>
                          <a:schemeClr val="tx1"/>
                        </a:solidFill>
                      </a:endParaRPr>
                    </a:p>
                  </a:txBody>
                  <a:tcPr anchor="ctr">
                    <a:solidFill>
                      <a:schemeClr val="accent1">
                        <a:lumMod val="20000"/>
                        <a:lumOff val="80000"/>
                      </a:schemeClr>
                    </a:solidFill>
                  </a:tcPr>
                </a:tc>
              </a:tr>
              <a:tr h="200922">
                <a:tc>
                  <a:txBody>
                    <a:bodyPr/>
                    <a:lstStyle/>
                    <a:p>
                      <a:pPr algn="ctr"/>
                      <a:r>
                        <a:rPr lang="fr-CH" sz="1050" dirty="0" smtClean="0">
                          <a:solidFill>
                            <a:schemeClr val="tx1"/>
                          </a:solidFill>
                        </a:rPr>
                        <a:t>0,629</a:t>
                      </a:r>
                      <a:endParaRPr lang="en-GB" sz="1050" dirty="0" smtClean="0">
                        <a:solidFill>
                          <a:schemeClr val="tx1"/>
                        </a:solidFill>
                      </a:endParaRPr>
                    </a:p>
                  </a:txBody>
                  <a:tcPr anchor="ctr">
                    <a:solidFill>
                      <a:schemeClr val="accent1">
                        <a:lumMod val="20000"/>
                        <a:lumOff val="80000"/>
                      </a:schemeClr>
                    </a:solidFill>
                  </a:tcPr>
                </a:tc>
                <a:tc>
                  <a:txBody>
                    <a:bodyPr/>
                    <a:lstStyle/>
                    <a:p>
                      <a:pPr algn="ctr"/>
                      <a:r>
                        <a:rPr lang="fr-CH" sz="1050" dirty="0" smtClean="0">
                          <a:solidFill>
                            <a:schemeClr val="tx1"/>
                          </a:solidFill>
                        </a:rPr>
                        <a:t>388</a:t>
                      </a:r>
                      <a:endParaRPr lang="en-GB" sz="1050" dirty="0">
                        <a:solidFill>
                          <a:schemeClr val="tx1"/>
                        </a:solidFill>
                      </a:endParaRPr>
                    </a:p>
                  </a:txBody>
                  <a:tcPr anchor="ctr">
                    <a:solidFill>
                      <a:schemeClr val="accent1">
                        <a:lumMod val="20000"/>
                        <a:lumOff val="80000"/>
                      </a:schemeClr>
                    </a:solidFill>
                  </a:tcPr>
                </a:tc>
                <a:tc>
                  <a:txBody>
                    <a:bodyPr/>
                    <a:lstStyle/>
                    <a:p>
                      <a:pPr algn="ctr"/>
                      <a:r>
                        <a:rPr lang="fr-CH" sz="1050" dirty="0" smtClean="0">
                          <a:solidFill>
                            <a:schemeClr val="tx1"/>
                          </a:solidFill>
                        </a:rPr>
                        <a:t>500</a:t>
                      </a:r>
                      <a:endParaRPr lang="en-GB" sz="1050" dirty="0">
                        <a:solidFill>
                          <a:schemeClr val="tx1"/>
                        </a:solidFill>
                      </a:endParaRPr>
                    </a:p>
                  </a:txBody>
                  <a:tcPr anchor="ctr">
                    <a:solidFill>
                      <a:schemeClr val="accent1">
                        <a:lumMod val="20000"/>
                        <a:lumOff val="80000"/>
                      </a:schemeClr>
                    </a:solidFill>
                  </a:tcPr>
                </a:tc>
              </a:tr>
              <a:tr h="200922">
                <a:tc>
                  <a:txBody>
                    <a:bodyPr/>
                    <a:lstStyle/>
                    <a:p>
                      <a:pPr algn="ctr"/>
                      <a:r>
                        <a:rPr lang="fr-CH" sz="1050" dirty="0" smtClean="0">
                          <a:solidFill>
                            <a:schemeClr val="tx1"/>
                          </a:solidFill>
                        </a:rPr>
                        <a:t>0,800888</a:t>
                      </a:r>
                      <a:endParaRPr lang="en-GB" sz="1050" dirty="0" smtClean="0">
                        <a:solidFill>
                          <a:schemeClr val="tx1"/>
                        </a:solidFill>
                      </a:endParaRPr>
                    </a:p>
                  </a:txBody>
                  <a:tcPr anchor="ctr">
                    <a:solidFill>
                      <a:schemeClr val="accent1">
                        <a:lumMod val="20000"/>
                        <a:lumOff val="80000"/>
                      </a:schemeClr>
                    </a:solidFill>
                  </a:tcPr>
                </a:tc>
                <a:tc>
                  <a:txBody>
                    <a:bodyPr/>
                    <a:lstStyle/>
                    <a:p>
                      <a:pPr algn="ctr"/>
                      <a:r>
                        <a:rPr lang="fr-CH" sz="1050" dirty="0" smtClean="0">
                          <a:solidFill>
                            <a:schemeClr val="tx1"/>
                          </a:solidFill>
                        </a:rPr>
                        <a:t>1940</a:t>
                      </a:r>
                      <a:endParaRPr lang="en-GB" sz="1050" dirty="0">
                        <a:solidFill>
                          <a:schemeClr val="tx1"/>
                        </a:solidFill>
                      </a:endParaRPr>
                    </a:p>
                  </a:txBody>
                  <a:tcPr anchor="ctr">
                    <a:solidFill>
                      <a:schemeClr val="accent1">
                        <a:lumMod val="20000"/>
                        <a:lumOff val="80000"/>
                      </a:schemeClr>
                    </a:solidFill>
                  </a:tcPr>
                </a:tc>
                <a:tc>
                  <a:txBody>
                    <a:bodyPr/>
                    <a:lstStyle/>
                    <a:p>
                      <a:pPr algn="ctr"/>
                      <a:r>
                        <a:rPr lang="fr-CH" sz="1050" dirty="0" smtClean="0">
                          <a:solidFill>
                            <a:schemeClr val="tx1"/>
                          </a:solidFill>
                        </a:rPr>
                        <a:t>390</a:t>
                      </a:r>
                      <a:endParaRPr lang="en-GB" sz="1050" dirty="0">
                        <a:solidFill>
                          <a:schemeClr val="tx1"/>
                        </a:solidFill>
                      </a:endParaRPr>
                    </a:p>
                  </a:txBody>
                  <a:tcPr anchor="ctr">
                    <a:solidFill>
                      <a:schemeClr val="accent1">
                        <a:lumMod val="20000"/>
                        <a:lumOff val="80000"/>
                      </a:schemeClr>
                    </a:solidFill>
                  </a:tcPr>
                </a:tc>
              </a:tr>
            </a:tbl>
          </a:graphicData>
        </a:graphic>
      </p:graphicFrame>
      <p:sp>
        <p:nvSpPr>
          <p:cNvPr id="17" name="TextBox 16"/>
          <p:cNvSpPr txBox="1"/>
          <p:nvPr/>
        </p:nvSpPr>
        <p:spPr>
          <a:xfrm>
            <a:off x="781881" y="1250758"/>
            <a:ext cx="1005403" cy="369332"/>
          </a:xfrm>
          <a:prstGeom prst="rect">
            <a:avLst/>
          </a:prstGeom>
          <a:noFill/>
        </p:spPr>
        <p:txBody>
          <a:bodyPr wrap="none" rtlCol="0">
            <a:spAutoFit/>
          </a:bodyPr>
          <a:lstStyle/>
          <a:p>
            <a:r>
              <a:rPr lang="en-US" dirty="0" smtClean="0"/>
              <a:t>Cavities</a:t>
            </a:r>
            <a:endParaRPr lang="en-US" dirty="0"/>
          </a:p>
        </p:txBody>
      </p:sp>
      <mc:AlternateContent xmlns:mc="http://schemas.openxmlformats.org/markup-compatibility/2006" xmlns:a14="http://schemas.microsoft.com/office/drawing/2010/main">
        <mc:Choice Requires="a14">
          <p:sp>
            <p:nvSpPr>
              <p:cNvPr id="18" name="TextBox 17"/>
              <p:cNvSpPr txBox="1"/>
              <p:nvPr/>
            </p:nvSpPr>
            <p:spPr>
              <a:xfrm>
                <a:off x="407562" y="4784810"/>
                <a:ext cx="4389120" cy="635239"/>
              </a:xfrm>
              <a:prstGeom prst="rect">
                <a:avLst/>
              </a:prstGeom>
              <a:noFill/>
            </p:spPr>
            <p:txBody>
              <a:bodyPr wrap="square" rtlCol="0">
                <a:spAutoFit/>
              </a:bodyPr>
              <a:lstStyle/>
              <a:p>
                <a:r>
                  <a:rPr lang="en-US" dirty="0" smtClean="0"/>
                  <a:t>Only resonators </a:t>
                </a:r>
                <a14:m>
                  <m:oMath xmlns:m="http://schemas.openxmlformats.org/officeDocument/2006/math">
                    <m:r>
                      <a:rPr lang="en-US" b="0" i="1" smtClean="0">
                        <a:latin typeface="Cambria Math"/>
                      </a:rPr>
                      <m:t>𝑍</m:t>
                    </m:r>
                    <m:d>
                      <m:dPr>
                        <m:ctrlPr>
                          <a:rPr lang="en-US" b="0" i="1" smtClean="0">
                            <a:latin typeface="Cambria Math"/>
                          </a:rPr>
                        </m:ctrlPr>
                      </m:dPr>
                      <m:e>
                        <m:r>
                          <a:rPr lang="en-US" b="0" i="1" smtClean="0">
                            <a:latin typeface="Cambria Math"/>
                          </a:rPr>
                          <m:t>𝑓</m:t>
                        </m:r>
                      </m:e>
                    </m:d>
                    <m:r>
                      <a:rPr lang="en-US" b="0" i="1" smtClean="0">
                        <a:latin typeface="Cambria Math"/>
                      </a:rPr>
                      <m:t>=</m:t>
                    </m:r>
                    <m:f>
                      <m:fPr>
                        <m:ctrlPr>
                          <a:rPr lang="en-US" b="0" i="1" smtClean="0">
                            <a:latin typeface="Cambria Math"/>
                          </a:rPr>
                        </m:ctrlPr>
                      </m:fPr>
                      <m:num>
                        <m:sSub>
                          <m:sSubPr>
                            <m:ctrlPr>
                              <a:rPr lang="en-US" b="0" i="1" smtClean="0">
                                <a:latin typeface="Cambria Math"/>
                              </a:rPr>
                            </m:ctrlPr>
                          </m:sSubPr>
                          <m:e>
                            <m:r>
                              <a:rPr lang="en-US" b="0" i="1" smtClean="0">
                                <a:latin typeface="Cambria Math"/>
                              </a:rPr>
                              <m:t>𝑅</m:t>
                            </m:r>
                          </m:e>
                          <m:sub>
                            <m:r>
                              <a:rPr lang="en-US" b="0" i="1" smtClean="0">
                                <a:latin typeface="Cambria Math"/>
                              </a:rPr>
                              <m:t>𝑠</m:t>
                            </m:r>
                          </m:sub>
                        </m:sSub>
                      </m:num>
                      <m:den>
                        <m:r>
                          <a:rPr lang="en-US" b="0" i="1" smtClean="0">
                            <a:latin typeface="Cambria Math"/>
                          </a:rPr>
                          <m:t>1+</m:t>
                        </m:r>
                        <m:r>
                          <a:rPr lang="en-US" b="0" i="1" smtClean="0">
                            <a:latin typeface="Cambria Math"/>
                          </a:rPr>
                          <m:t>𝑗</m:t>
                        </m:r>
                        <m:r>
                          <a:rPr lang="en-US" b="0" i="1" smtClean="0">
                            <a:latin typeface="Cambria Math"/>
                          </a:rPr>
                          <m:t> </m:t>
                        </m:r>
                        <m:r>
                          <a:rPr lang="en-US" b="0" i="1" smtClean="0">
                            <a:latin typeface="Cambria Math"/>
                          </a:rPr>
                          <m:t>𝑄</m:t>
                        </m:r>
                        <m:r>
                          <a:rPr lang="en-US" b="0" i="1" smtClean="0">
                            <a:latin typeface="Cambria Math"/>
                          </a:rPr>
                          <m:t> </m:t>
                        </m:r>
                        <m:d>
                          <m:dPr>
                            <m:ctrlPr>
                              <a:rPr lang="en-US" b="0" i="1" smtClean="0">
                                <a:latin typeface="Cambria Math"/>
                              </a:rPr>
                            </m:ctrlPr>
                          </m:dPr>
                          <m:e>
                            <m:f>
                              <m:fPr>
                                <m:ctrlPr>
                                  <a:rPr lang="en-US" b="0" i="1" smtClean="0">
                                    <a:latin typeface="Cambria Math"/>
                                  </a:rPr>
                                </m:ctrlPr>
                              </m:fPr>
                              <m:num>
                                <m:r>
                                  <a:rPr lang="en-US" b="0" i="1" smtClean="0">
                                    <a:latin typeface="Cambria Math"/>
                                  </a:rPr>
                                  <m:t>𝑓</m:t>
                                </m:r>
                              </m:num>
                              <m:den>
                                <m:sSub>
                                  <m:sSubPr>
                                    <m:ctrlPr>
                                      <a:rPr lang="en-US" b="0" i="1" smtClean="0">
                                        <a:latin typeface="Cambria Math"/>
                                      </a:rPr>
                                    </m:ctrlPr>
                                  </m:sSubPr>
                                  <m:e>
                                    <m:r>
                                      <a:rPr lang="en-US" b="0" i="1" smtClean="0">
                                        <a:latin typeface="Cambria Math"/>
                                      </a:rPr>
                                      <m:t>𝑓</m:t>
                                    </m:r>
                                  </m:e>
                                  <m:sub>
                                    <m:r>
                                      <a:rPr lang="en-US" b="0" i="1" smtClean="0">
                                        <a:latin typeface="Cambria Math"/>
                                      </a:rPr>
                                      <m:t>𝑟</m:t>
                                    </m:r>
                                  </m:sub>
                                </m:sSub>
                              </m:den>
                            </m:f>
                            <m:r>
                              <a:rPr lang="en-US" b="0" i="1" smtClean="0">
                                <a:latin typeface="Cambria Math"/>
                              </a:rPr>
                              <m:t> −</m:t>
                            </m:r>
                            <m:f>
                              <m:fPr>
                                <m:ctrlPr>
                                  <a:rPr lang="en-US" b="0" i="1" smtClean="0">
                                    <a:latin typeface="Cambria Math"/>
                                  </a:rPr>
                                </m:ctrlPr>
                              </m:fPr>
                              <m:num>
                                <m:sSub>
                                  <m:sSubPr>
                                    <m:ctrlPr>
                                      <a:rPr lang="en-US" b="0" i="1" smtClean="0">
                                        <a:latin typeface="Cambria Math"/>
                                      </a:rPr>
                                    </m:ctrlPr>
                                  </m:sSubPr>
                                  <m:e>
                                    <m:r>
                                      <a:rPr lang="en-US" b="0" i="1" smtClean="0">
                                        <a:latin typeface="Cambria Math"/>
                                      </a:rPr>
                                      <m:t>𝑓</m:t>
                                    </m:r>
                                  </m:e>
                                  <m:sub>
                                    <m:r>
                                      <a:rPr lang="en-US" b="0" i="1" smtClean="0">
                                        <a:latin typeface="Cambria Math"/>
                                      </a:rPr>
                                      <m:t>𝑟</m:t>
                                    </m:r>
                                  </m:sub>
                                </m:sSub>
                              </m:num>
                              <m:den>
                                <m:r>
                                  <a:rPr lang="en-US" b="0" i="1" smtClean="0">
                                    <a:latin typeface="Cambria Math"/>
                                  </a:rPr>
                                  <m:t>𝑓</m:t>
                                </m:r>
                              </m:den>
                            </m:f>
                          </m:e>
                        </m:d>
                      </m:den>
                    </m:f>
                  </m:oMath>
                </a14:m>
                <a:endParaRPr lang="en-US" dirty="0"/>
              </a:p>
            </p:txBody>
          </p:sp>
        </mc:Choice>
        <mc:Fallback xmlns="">
          <p:sp>
            <p:nvSpPr>
              <p:cNvPr id="18" name="TextBox 17"/>
              <p:cNvSpPr txBox="1">
                <a:spLocks noRot="1" noChangeAspect="1" noMove="1" noResize="1" noEditPoints="1" noAdjustHandles="1" noChangeArrowheads="1" noChangeShapeType="1" noTextEdit="1"/>
              </p:cNvSpPr>
              <p:nvPr/>
            </p:nvSpPr>
            <p:spPr>
              <a:xfrm>
                <a:off x="407562" y="4784810"/>
                <a:ext cx="4389120" cy="635239"/>
              </a:xfrm>
              <a:prstGeom prst="rect">
                <a:avLst/>
              </a:prstGeom>
              <a:blipFill rotWithShape="1">
                <a:blip r:embed="rId2"/>
                <a:stretch>
                  <a:fillRect l="-1250" b="-2885"/>
                </a:stretch>
              </a:blipFill>
            </p:spPr>
            <p:txBody>
              <a:bodyPr/>
              <a:lstStyle/>
              <a:p>
                <a:r>
                  <a:rPr lang="en-GB">
                    <a:noFill/>
                  </a:rPr>
                  <a:t> </a:t>
                </a:r>
              </a:p>
            </p:txBody>
          </p:sp>
        </mc:Fallback>
      </mc:AlternateContent>
    </p:spTree>
    <p:extLst>
      <p:ext uri="{BB962C8B-B14F-4D97-AF65-F5344CB8AC3E}">
        <p14:creationId xmlns:p14="http://schemas.microsoft.com/office/powerpoint/2010/main" val="1202168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SPSu">
  <a:themeElements>
    <a:clrScheme name="CERN 1">
      <a:dk1>
        <a:srgbClr val="0055A0"/>
      </a:dk1>
      <a:lt1>
        <a:sysClr val="window" lastClr="FFFFFF"/>
      </a:lt1>
      <a:dk2>
        <a:srgbClr val="0055A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SPSu</Template>
  <TotalTime>551</TotalTime>
  <Words>739</Words>
  <Application>Microsoft Office PowerPoint</Application>
  <PresentationFormat>On-screen Show (4:3)</PresentationFormat>
  <Paragraphs>244</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SPSu</vt:lpstr>
      <vt:lpstr>Simulations of the synchrotron frequency shift</vt:lpstr>
      <vt:lpstr>Outline</vt:lpstr>
      <vt:lpstr>Introduction</vt:lpstr>
      <vt:lpstr>Method of measurement</vt:lpstr>
      <vt:lpstr>Measurements - Example of injected bunch profile and fit</vt:lpstr>
      <vt:lpstr>Measurements - Quadrupolar oscillations after injection for low intensity</vt:lpstr>
      <vt:lpstr>Measurements -  Quadrupolar oscillations after injection for high intensity</vt:lpstr>
      <vt:lpstr>Summary of measurements for different injected emittances</vt:lpstr>
      <vt:lpstr>Impedance model used in simulations</vt:lpstr>
      <vt:lpstr>Simulations: input distribution</vt:lpstr>
      <vt:lpstr>Slopes as a function of bunch length</vt:lpstr>
      <vt:lpstr>Simulations – input distribution (2)</vt:lpstr>
      <vt:lpstr>Simulations – missing impedance estimation</vt:lpstr>
      <vt:lpstr>Simulations – missing impedance estimation</vt:lpstr>
      <vt:lpstr>Conclusion</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Simulations of the synchrotron frequency shift</dc:title>
  <dc:creator>Alexandre Lasheen</dc:creator>
  <cp:lastModifiedBy>Alexandre Lasheen</cp:lastModifiedBy>
  <cp:revision>69</cp:revision>
  <cp:lastPrinted>2014-03-27T14:25:30Z</cp:lastPrinted>
  <dcterms:created xsi:type="dcterms:W3CDTF">2014-03-26T16:08:03Z</dcterms:created>
  <dcterms:modified xsi:type="dcterms:W3CDTF">2014-03-27T14:27:32Z</dcterms:modified>
</cp:coreProperties>
</file>