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10" r:id="rId3"/>
    <p:sldId id="258" r:id="rId4"/>
    <p:sldId id="345" r:id="rId5"/>
    <p:sldId id="346" r:id="rId6"/>
    <p:sldId id="348" r:id="rId7"/>
    <p:sldId id="347" r:id="rId8"/>
    <p:sldId id="356" r:id="rId9"/>
    <p:sldId id="349" r:id="rId10"/>
    <p:sldId id="351" r:id="rId11"/>
    <p:sldId id="355" r:id="rId12"/>
    <p:sldId id="357" r:id="rId13"/>
    <p:sldId id="358" r:id="rId14"/>
    <p:sldId id="350" r:id="rId15"/>
    <p:sldId id="359" r:id="rId16"/>
    <p:sldId id="360" r:id="rId17"/>
    <p:sldId id="361" r:id="rId18"/>
    <p:sldId id="353" r:id="rId19"/>
    <p:sldId id="362" r:id="rId20"/>
    <p:sldId id="371" r:id="rId21"/>
    <p:sldId id="372" r:id="rId22"/>
    <p:sldId id="364" r:id="rId23"/>
    <p:sldId id="365" r:id="rId24"/>
    <p:sldId id="367" r:id="rId25"/>
    <p:sldId id="369" r:id="rId26"/>
    <p:sldId id="366" r:id="rId27"/>
    <p:sldId id="368" r:id="rId28"/>
    <p:sldId id="373" r:id="rId29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1" autoAdjust="0"/>
  </p:normalViewPr>
  <p:slideViewPr>
    <p:cSldViewPr>
      <p:cViewPr varScale="1">
        <p:scale>
          <a:sx n="132" d="100"/>
          <a:sy n="132" d="100"/>
        </p:scale>
        <p:origin x="-10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3313" cy="340210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96" y="0"/>
            <a:ext cx="4303313" cy="340210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fld id="{451A9DD5-DECA-4D81-9060-56BABD3819F6}" type="datetimeFigureOut">
              <a:rPr lang="en-GB" smtClean="0"/>
              <a:t>27/03/2014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6378"/>
            <a:ext cx="4303313" cy="340210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96" y="6456378"/>
            <a:ext cx="4303313" cy="340210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fld id="{F401E868-2E41-422D-8722-5E3B4575B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896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1" cy="339884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302231" cy="339884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fld id="{7537079A-3411-48BB-BDC9-13CABEB89461}" type="datetimeFigureOut">
              <a:rPr lang="en-GB" smtClean="0"/>
              <a:t>27/03/2014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09588"/>
            <a:ext cx="339725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4" rIns="91430" bIns="457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30" tIns="45714" rIns="91430" bIns="457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456612"/>
            <a:ext cx="4302231" cy="339884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700" y="6456612"/>
            <a:ext cx="4302231" cy="339884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fld id="{A986A80C-8127-4A15-98F1-007D1B3C8F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19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383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259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259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259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259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490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259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259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490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2597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259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490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2597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2597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4905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2597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2597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4905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585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585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490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259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259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259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259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6A80C-8127-4A15-98F1-007D1B3C8FF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259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27/03/2014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143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27/03/2014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06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27/03/2014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90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27/03/2014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77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27/03/2014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060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27/03/2014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47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27/03/2014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31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27/03/2014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42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27/03/2014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99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27/03/2014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78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D592-45FA-4CC0-A2F2-980045C86B79}" type="datetimeFigureOut">
              <a:rPr lang="en-GB" smtClean="0"/>
              <a:t>27/03/2014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172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ED592-45FA-4CC0-A2F2-980045C86B79}" type="datetimeFigureOut">
              <a:rPr lang="en-GB" smtClean="0"/>
              <a:t>27/03/2014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9AC03-54E3-4DAB-B1BA-105F4D2C7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85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SPS Longitudinal Impedance</a:t>
            </a:r>
            <a:br>
              <a:rPr lang="en-GB" dirty="0" smtClean="0"/>
            </a:br>
            <a:r>
              <a:rPr lang="en-GB" dirty="0" smtClean="0"/>
              <a:t>Simulations &amp; Measurements</a:t>
            </a:r>
            <a:br>
              <a:rPr lang="en-GB" dirty="0" smtClean="0"/>
            </a:br>
            <a:r>
              <a:rPr lang="en-GB" dirty="0" smtClean="0"/>
              <a:t>Update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25144"/>
            <a:ext cx="9144000" cy="936104"/>
          </a:xfrm>
        </p:spPr>
        <p:txBody>
          <a:bodyPr>
            <a:no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Benoit Salvant, Carlo Zannini, Thomas Bohl, Helga Timko, </a:t>
            </a:r>
          </a:p>
          <a:p>
            <a:r>
              <a:rPr lang="en-GB" sz="1600" dirty="0" smtClean="0">
                <a:solidFill>
                  <a:schemeClr val="tx1"/>
                </a:solidFill>
              </a:rPr>
              <a:t>Fritz Caspers, Elena  </a:t>
            </a:r>
            <a:r>
              <a:rPr lang="en-GB" sz="1600" dirty="0" err="1" smtClean="0">
                <a:solidFill>
                  <a:schemeClr val="tx1"/>
                </a:solidFill>
              </a:rPr>
              <a:t>Shaposhnikova</a:t>
            </a:r>
            <a:r>
              <a:rPr lang="en-GB" sz="1600" dirty="0" smtClean="0">
                <a:solidFill>
                  <a:schemeClr val="tx1"/>
                </a:solidFill>
              </a:rPr>
              <a:t> and Jose E. Varela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353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Acknowledgements: Jose A. Ferreira (TE-VSC_IVM),</a:t>
            </a:r>
          </a:p>
          <a:p>
            <a:pPr algn="ctr"/>
            <a:r>
              <a:rPr lang="en-GB" dirty="0" smtClean="0"/>
              <a:t> Sebastien Calvo and Antoine Boucherie (BE-RF-PM)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63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cern.ch\dfs\Users\j\jvarelac\Desktop\kicker Long Impedance\totalSPSimpedan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54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Total 2013 SPS Longitudinal Impedance Model (I)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308304" y="537321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Blue – Re(Z)</a:t>
            </a:r>
          </a:p>
          <a:p>
            <a:r>
              <a:rPr lang="en-GB" sz="1200" dirty="0" smtClean="0">
                <a:solidFill>
                  <a:srgbClr val="FF0000"/>
                </a:solidFill>
              </a:rPr>
              <a:t>Red – </a:t>
            </a:r>
            <a:r>
              <a:rPr lang="en-GB" sz="1200" dirty="0" err="1" smtClean="0">
                <a:solidFill>
                  <a:srgbClr val="FF0000"/>
                </a:solidFill>
              </a:rPr>
              <a:t>Im</a:t>
            </a:r>
            <a:r>
              <a:rPr lang="en-GB" sz="1200" dirty="0" smtClean="0">
                <a:solidFill>
                  <a:srgbClr val="FF0000"/>
                </a:solidFill>
              </a:rPr>
              <a:t>(Z)</a:t>
            </a:r>
          </a:p>
        </p:txBody>
      </p:sp>
      <p:sp>
        <p:nvSpPr>
          <p:cNvPr id="6" name="Oval 5"/>
          <p:cNvSpPr/>
          <p:nvPr/>
        </p:nvSpPr>
        <p:spPr>
          <a:xfrm>
            <a:off x="1614065" y="1215872"/>
            <a:ext cx="360040" cy="2664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347864" y="2467189"/>
            <a:ext cx="360040" cy="14041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148064" y="2537577"/>
            <a:ext cx="360040" cy="14041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974105" y="1340768"/>
            <a:ext cx="145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200MHz TWC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527884" y="2097857"/>
            <a:ext cx="145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800MHz TWC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508104" y="2708920"/>
            <a:ext cx="88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</a:t>
            </a:r>
            <a:r>
              <a:rPr lang="en-GB" dirty="0" smtClean="0"/>
              <a:t>langes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72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cern.ch\dfs\Users\j\jvarelac\Desktop\kicker Long Impedance\totalSPSimpedanceLogy_Flange_BP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0688"/>
            <a:ext cx="914511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Total 2013 SPS Longitudinal Impedance Model (II)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763688" y="1056102"/>
            <a:ext cx="9669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200MHz TWC</a:t>
            </a:r>
            <a:endParaRPr lang="en-GB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3569115" y="1409498"/>
            <a:ext cx="9669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800MHz TWC</a:t>
            </a:r>
            <a:endParaRPr lang="en-GB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7236296" y="1040166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</a:rPr>
              <a:t>Blue – Flanges</a:t>
            </a:r>
          </a:p>
          <a:p>
            <a:r>
              <a:rPr lang="en-GB" sz="1400" dirty="0" smtClean="0">
                <a:solidFill>
                  <a:srgbClr val="FF0000"/>
                </a:solidFill>
              </a:rPr>
              <a:t>Red – BPMs</a:t>
            </a:r>
          </a:p>
          <a:p>
            <a:r>
              <a:rPr lang="en-GB" sz="1400" dirty="0" smtClean="0"/>
              <a:t>Black – Total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105287" y="2204864"/>
            <a:ext cx="12506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630MHz TWC HOM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49865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2013 SPS Longitudinal Impedance Model</a:t>
            </a:r>
            <a:br>
              <a:rPr lang="en-GB" sz="3600" dirty="0" smtClean="0"/>
            </a:br>
            <a:r>
              <a:rPr lang="en-GB" sz="3600" dirty="0" smtClean="0"/>
              <a:t>Main Resonant Impedance Sources</a:t>
            </a:r>
            <a:endParaRPr lang="en-GB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890479"/>
              </p:ext>
            </p:extLst>
          </p:nvPr>
        </p:nvGraphicFramePr>
        <p:xfrm>
          <a:off x="755576" y="1484784"/>
          <a:ext cx="7524327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010"/>
                <a:gridCol w="944532"/>
                <a:gridCol w="944532"/>
                <a:gridCol w="1259376"/>
                <a:gridCol w="1223270"/>
                <a:gridCol w="1043607"/>
              </a:tblGrid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Element</a:t>
                      </a:r>
                      <a:endParaRPr lang="en-GB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Number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f [MHz]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Z [k</a:t>
                      </a:r>
                      <a:r>
                        <a:rPr lang="el-GR" sz="1400" b="1" dirty="0" smtClean="0"/>
                        <a:t>Ω</a:t>
                      </a:r>
                      <a:r>
                        <a:rPr lang="en-GB" sz="1400" b="1" dirty="0" smtClean="0"/>
                        <a:t>]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Q</a:t>
                      </a:r>
                      <a:endParaRPr lang="en-GB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R/Q [</a:t>
                      </a:r>
                      <a:r>
                        <a:rPr lang="el-GR" sz="1800" b="1" dirty="0" smtClean="0"/>
                        <a:t>Ω</a:t>
                      </a:r>
                      <a:r>
                        <a:rPr lang="en-GB" sz="1800" b="1" dirty="0" smtClean="0"/>
                        <a:t>]</a:t>
                      </a:r>
                      <a:endParaRPr lang="en-GB" sz="1800" b="1" dirty="0"/>
                    </a:p>
                  </a:txBody>
                  <a:tcPr anchor="ctr"/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Serigraphy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2400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200 TWC – 54 cell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2760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18400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200 TWC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– 43 cell</a:t>
                      </a:r>
                      <a:endParaRPr lang="en-GB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1752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14600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TWC - HOM</a:t>
                      </a:r>
                      <a:endParaRPr lang="en-GB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630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388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780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800 TWC 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800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1938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6460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Kickers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810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20.5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20500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Vac. Flanges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129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1200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630 + 500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250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4500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Vac. Flanges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1400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1875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9300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Kickers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1500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12000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Vac. Flanges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1600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630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395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1600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BPM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- H</a:t>
                      </a:r>
                      <a:endParaRPr lang="en-GB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106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1600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597.5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686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871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Kickers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3000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14.5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14500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8371" y="591966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Approximate values.</a:t>
            </a:r>
          </a:p>
          <a:p>
            <a:pPr algn="ctr"/>
            <a:r>
              <a:rPr lang="en-GB" sz="1200" dirty="0" smtClean="0">
                <a:solidFill>
                  <a:srgbClr val="FF0000"/>
                </a:solidFill>
              </a:rPr>
              <a:t>Highlighted in red biggest impedance contributors</a:t>
            </a:r>
            <a:r>
              <a:rPr lang="en-GB" sz="1200" dirty="0" smtClean="0"/>
              <a:t>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27663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2013 SPS Longitudinal Impedance Model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>Included </a:t>
            </a:r>
            <a:r>
              <a:rPr lang="en-GB" sz="3600" dirty="0" smtClean="0"/>
              <a:t> </a:t>
            </a:r>
            <a:r>
              <a:rPr lang="en-GB" sz="3600" dirty="0" err="1" smtClean="0"/>
              <a:t>Im</a:t>
            </a:r>
            <a:r>
              <a:rPr lang="en-GB" sz="3600" dirty="0" smtClean="0"/>
              <a:t>( Z )/n Contribution</a:t>
            </a:r>
            <a:endParaRPr lang="en-GB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784802"/>
              </p:ext>
            </p:extLst>
          </p:nvPr>
        </p:nvGraphicFramePr>
        <p:xfrm>
          <a:off x="755576" y="1268760"/>
          <a:ext cx="7524327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010"/>
                <a:gridCol w="944532"/>
                <a:gridCol w="944532"/>
                <a:gridCol w="1259376"/>
                <a:gridCol w="935238"/>
                <a:gridCol w="1331639"/>
              </a:tblGrid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Element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Number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Source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err="1" smtClean="0"/>
                        <a:t>Im</a:t>
                      </a:r>
                      <a:r>
                        <a:rPr lang="en-GB" sz="1050" dirty="0" smtClean="0"/>
                        <a:t>( Z )/n [</a:t>
                      </a:r>
                      <a:r>
                        <a:rPr lang="el-GR" sz="1050" dirty="0" smtClean="0"/>
                        <a:t>Ω</a:t>
                      </a:r>
                      <a:r>
                        <a:rPr lang="en-GB" sz="1050" dirty="0" smtClean="0"/>
                        <a:t>]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 smtClean="0"/>
                        <a:t>Fmax</a:t>
                      </a:r>
                      <a:r>
                        <a:rPr lang="en-GB" sz="1200" dirty="0" smtClean="0"/>
                        <a:t> [MHz]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 smtClean="0"/>
                        <a:t>Im</a:t>
                      </a:r>
                      <a:r>
                        <a:rPr lang="en-GB" sz="1200" dirty="0" smtClean="0"/>
                        <a:t>( Z )/n [</a:t>
                      </a:r>
                      <a:r>
                        <a:rPr lang="el-GR" sz="1200" dirty="0" smtClean="0"/>
                        <a:t>Ω</a:t>
                      </a:r>
                      <a:r>
                        <a:rPr lang="en-GB" sz="1200" dirty="0" smtClean="0"/>
                        <a:t>]</a:t>
                      </a:r>
                    </a:p>
                    <a:p>
                      <a:pPr algn="ctr"/>
                      <a:r>
                        <a:rPr lang="en-GB" sz="1200" dirty="0" smtClean="0"/>
                        <a:t>Included</a:t>
                      </a:r>
                      <a:r>
                        <a:rPr lang="en-GB" sz="1200" baseline="0" dirty="0" smtClean="0"/>
                        <a:t> in the Model</a:t>
                      </a:r>
                      <a:endParaRPr lang="en-GB" sz="1200" dirty="0"/>
                    </a:p>
                  </a:txBody>
                  <a:tcPr anchor="ctr"/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200 TWC – 54 cell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200 TWC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– 43 cell</a:t>
                      </a: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TWC - HOM</a:t>
                      </a: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200 ?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0.055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800 TWC 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Kickers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Vac. Flanges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589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Carlo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0.954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300 – 400 ?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0.532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BPM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- H</a:t>
                      </a: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106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Benoit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0.106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300 – 400 ?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0.063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BPM - V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0.048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\\cern.ch\dfs\Users\j\jvarelac\Desktop\kicker Long Impedance\resistWall_imZ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9" y="4105246"/>
            <a:ext cx="4202361" cy="270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614" y="5032340"/>
            <a:ext cx="11160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Calculated by Carlo</a:t>
            </a:r>
            <a:endParaRPr lang="en-GB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4509120"/>
            <a:ext cx="3888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Im</a:t>
            </a:r>
            <a:r>
              <a:rPr lang="en-GB" dirty="0" smtClean="0"/>
              <a:t>(Z)/n included in the 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0.65 </a:t>
            </a:r>
            <a:r>
              <a:rPr lang="el-GR" dirty="0" smtClean="0"/>
              <a:t>Ω</a:t>
            </a:r>
            <a:r>
              <a:rPr lang="en-GB" dirty="0" smtClean="0"/>
              <a:t> + TWC cavities + Kickers</a:t>
            </a:r>
          </a:p>
          <a:p>
            <a:endParaRPr lang="en-GB" dirty="0"/>
          </a:p>
          <a:p>
            <a:r>
              <a:rPr lang="en-GB" dirty="0" smtClean="0"/>
              <a:t>Non-included ‘known’ contributions: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0.5 + Resistive Wall – Space Charge</a:t>
            </a:r>
          </a:p>
          <a:p>
            <a:r>
              <a:rPr lang="en-GB" dirty="0" smtClean="0"/>
              <a:t>            ± Low Freq. Enamelled Flange 	Resonance </a:t>
            </a:r>
          </a:p>
        </p:txBody>
      </p:sp>
    </p:spTree>
    <p:extLst>
      <p:ext uri="{BB962C8B-B14F-4D97-AF65-F5344CB8AC3E}">
        <p14:creationId xmlns:p14="http://schemas.microsoft.com/office/powerpoint/2010/main" val="20855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24536"/>
          </a:xfrm>
        </p:spPr>
        <p:txBody>
          <a:bodyPr>
            <a:normAutofit/>
          </a:bodyPr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SPS Longitudinal Impedance Model 2013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SPS Longitudinal Impedance Model- Update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Flanges</a:t>
            </a:r>
          </a:p>
          <a:p>
            <a:pPr lvl="1"/>
            <a:r>
              <a:rPr lang="en-GB" dirty="0" smtClean="0"/>
              <a:t>Cavities</a:t>
            </a:r>
          </a:p>
          <a:p>
            <a:r>
              <a:rPr lang="en-GB" dirty="0" smtClean="0"/>
              <a:t>Next Steps</a:t>
            </a:r>
          </a:p>
          <a:p>
            <a:r>
              <a:rPr lang="en-GB" dirty="0" smtClean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31028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806447"/>
              </p:ext>
            </p:extLst>
          </p:nvPr>
        </p:nvGraphicFramePr>
        <p:xfrm>
          <a:off x="0" y="681824"/>
          <a:ext cx="6288227" cy="6056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027"/>
                <a:gridCol w="735018"/>
                <a:gridCol w="630015"/>
                <a:gridCol w="789615"/>
                <a:gridCol w="638482"/>
                <a:gridCol w="116840"/>
                <a:gridCol w="663981"/>
                <a:gridCol w="116840"/>
                <a:gridCol w="727272"/>
                <a:gridCol w="820137"/>
              </a:tblGrid>
              <a:tr h="39104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Step Type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Enamel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Num. of Steps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First</a:t>
                      </a:r>
                      <a:r>
                        <a:rPr lang="en-GB" sz="1200" baseline="0" dirty="0" smtClean="0"/>
                        <a:t> Order Approx. </a:t>
                      </a:r>
                      <a:endParaRPr lang="en-GB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 err="1" smtClean="0"/>
                        <a:t>Im</a:t>
                      </a:r>
                      <a:r>
                        <a:rPr lang="en-GB" sz="1200" dirty="0" smtClean="0"/>
                        <a:t>(Z)/n slope [</a:t>
                      </a:r>
                      <a:r>
                        <a:rPr lang="el-GR" sz="1200" dirty="0" smtClean="0"/>
                        <a:t>Ω</a:t>
                      </a:r>
                      <a:r>
                        <a:rPr lang="en-GB" sz="1200" dirty="0" smtClean="0"/>
                        <a:t>/GHz]</a:t>
                      </a:r>
                      <a:endParaRPr lang="en-GB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Total</a:t>
                      </a:r>
                      <a:r>
                        <a:rPr lang="en-GB" sz="1200" baseline="0" dirty="0" smtClean="0"/>
                        <a:t> Slope </a:t>
                      </a:r>
                      <a:r>
                        <a:rPr lang="en-GB" sz="1200" dirty="0" smtClean="0"/>
                        <a:t>[</a:t>
                      </a:r>
                      <a:r>
                        <a:rPr lang="el-GR" sz="1200" dirty="0" smtClean="0"/>
                        <a:t>Ω</a:t>
                      </a:r>
                      <a:r>
                        <a:rPr lang="en-GB" sz="1200" dirty="0" smtClean="0"/>
                        <a:t>/GHz]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Total </a:t>
                      </a:r>
                      <a:r>
                        <a:rPr lang="en-GB" sz="1200" dirty="0" err="1" smtClean="0"/>
                        <a:t>Im</a:t>
                      </a:r>
                      <a:r>
                        <a:rPr lang="en-GB" sz="1200" dirty="0" smtClean="0"/>
                        <a:t>(Z)/n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Slope Up to [MHz]</a:t>
                      </a:r>
                    </a:p>
                  </a:txBody>
                  <a:tcPr anchor="ctr"/>
                </a:tc>
              </a:tr>
              <a:tr h="197728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!!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Simulations by Carlo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6208"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QD - QD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277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10.25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840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0.0365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6208"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101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1035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0.0449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620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BPV – QD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970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0.0418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7032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VVSA - QD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620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156 - QD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20.5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390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0.0169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6208"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QF - 156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128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40.5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1701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0.0738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6208"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3483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0.1511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6208"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MBA - 156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1505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0.0653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6208"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387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0.0168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620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156 – QF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40.5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2349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0.1019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620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156 - MBA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4902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0.2127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620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BPH - QF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3256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0.1413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6208"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bellow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QF-QF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357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0.0155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6208"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MBA-QF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620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268 - 156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357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0.0155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620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MBB – 156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704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0.0305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6208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Steps Included Above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759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First Order Approx.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rgbClr val="FF0000"/>
                          </a:solidFill>
                        </a:rPr>
                        <a:t>0.9645</a:t>
                      </a:r>
                      <a:endParaRPr lang="en-GB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6208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Total Step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Count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855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Missing Steps in the Approx. = 118 (14%) 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548680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Im</a:t>
            </a:r>
            <a:r>
              <a:rPr lang="en-GB" dirty="0" smtClean="0"/>
              <a:t>(Z)/n Steps - Contribution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300192" y="1772816"/>
            <a:ext cx="28438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*</a:t>
            </a:r>
            <a:r>
              <a:rPr lang="en-GB" dirty="0" smtClean="0"/>
              <a:t> We know that the enamelled flanges have low frequency resonances.</a:t>
            </a:r>
          </a:p>
          <a:p>
            <a:pPr marL="285750" indent="-285750">
              <a:buFont typeface="Arial" charset="0"/>
              <a:buChar char="•"/>
            </a:pPr>
            <a:endParaRPr lang="en-GB" dirty="0" smtClean="0"/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25MHz measured by Fritz in the tunnel (</a:t>
            </a:r>
            <a:r>
              <a:rPr lang="en-GB" sz="1600" dirty="0" smtClean="0"/>
              <a:t>next slides</a:t>
            </a:r>
            <a:r>
              <a:rPr lang="en-GB" dirty="0" smtClean="0"/>
              <a:t>).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5MHz measured on a QD-QD flange in the lab.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!!</a:t>
            </a:r>
            <a:r>
              <a:rPr lang="en-GB" dirty="0" smtClean="0"/>
              <a:t> Several step types have been assumed to be identical.</a:t>
            </a:r>
          </a:p>
          <a:p>
            <a:pPr marL="285750" indent="-285750">
              <a:buFont typeface="Arial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436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936104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Im</a:t>
            </a:r>
            <a:r>
              <a:rPr lang="en-GB" dirty="0"/>
              <a:t>(Z)/n Steps </a:t>
            </a:r>
            <a:r>
              <a:rPr lang="en-GB" dirty="0" smtClean="0"/>
              <a:t>- Fritz Measurements (I)</a:t>
            </a:r>
            <a:br>
              <a:rPr lang="en-GB" dirty="0" smtClean="0"/>
            </a:br>
            <a:r>
              <a:rPr lang="en-GB" sz="2400" dirty="0" smtClean="0"/>
              <a:t>LIU-SPS BD meeting 25-04-2013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3528" y="1373560"/>
            <a:ext cx="5328592" cy="903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Measurement on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ENAMELLED </a:t>
            </a:r>
            <a:r>
              <a:rPr lang="en-GB" dirty="0" smtClean="0"/>
              <a:t>flange BPH 31998</a:t>
            </a:r>
          </a:p>
        </p:txBody>
      </p:sp>
      <p:pic>
        <p:nvPicPr>
          <p:cNvPr id="7" name="Picture 4" descr="C:\temp\SPS Flanges\VVSB31997.Left.Imaginary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1545"/>
            <a:ext cx="6208606" cy="465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federman\AppData\Local\Microsoft\Windows\Temporary Internet Files\Content.Outlook\6HGC5QI0\VVSB31997 Left Measurement 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8" r="27664"/>
          <a:stretch/>
        </p:blipFill>
        <p:spPr bwMode="auto">
          <a:xfrm>
            <a:off x="6084168" y="1124744"/>
            <a:ext cx="275588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44208" y="5445224"/>
            <a:ext cx="2565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Imaginary Part of the reflection coefficient</a:t>
            </a:r>
            <a:endParaRPr lang="en-GB" dirty="0"/>
          </a:p>
        </p:txBody>
      </p:sp>
      <p:sp>
        <p:nvSpPr>
          <p:cNvPr id="8" name="Right Arrow 7"/>
          <p:cNvSpPr/>
          <p:nvPr/>
        </p:nvSpPr>
        <p:spPr>
          <a:xfrm flipH="1">
            <a:off x="6084168" y="5624373"/>
            <a:ext cx="360040" cy="288032"/>
          </a:xfrm>
          <a:prstGeom prst="rightArrow">
            <a:avLst>
              <a:gd name="adj1" fmla="val 50000"/>
              <a:gd name="adj2" fmla="val 774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03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temp\SPS Flanges\VVSB31997.Right.Imaginary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1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936104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Im</a:t>
            </a:r>
            <a:r>
              <a:rPr lang="en-GB" dirty="0"/>
              <a:t>(Z)/n Steps </a:t>
            </a:r>
            <a:r>
              <a:rPr lang="en-GB" dirty="0" smtClean="0"/>
              <a:t>- Fritz Measurements (II)</a:t>
            </a:r>
            <a:br>
              <a:rPr lang="en-GB" dirty="0" smtClean="0"/>
            </a:br>
            <a:r>
              <a:rPr lang="en-GB" sz="2400" dirty="0" smtClean="0"/>
              <a:t>LIU-SPS BD meeting 25-04-2013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3528" y="1373560"/>
            <a:ext cx="5328592" cy="903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Measurement on a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NON-ENAMELLED </a:t>
            </a:r>
            <a:r>
              <a:rPr lang="en-GB" dirty="0" smtClean="0"/>
              <a:t>flange LOE 32002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56176" y="5445224"/>
            <a:ext cx="2853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Imaginary Part of the reflection coefficient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29173"/>
            <a:ext cx="2822625" cy="339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 flipH="1">
            <a:off x="5969180" y="5624373"/>
            <a:ext cx="360040" cy="288032"/>
          </a:xfrm>
          <a:prstGeom prst="rightArrow">
            <a:avLst>
              <a:gd name="adj1" fmla="val 50000"/>
              <a:gd name="adj2" fmla="val 774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34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en-GB" sz="3600" dirty="0" err="1"/>
              <a:t>Im</a:t>
            </a:r>
            <a:r>
              <a:rPr lang="en-GB" sz="3600" dirty="0"/>
              <a:t>(Z)/n </a:t>
            </a:r>
            <a:r>
              <a:rPr lang="en-GB" sz="3600" dirty="0" smtClean="0"/>
              <a:t>Steps - </a:t>
            </a:r>
            <a:r>
              <a:rPr lang="en-GB" sz="3600" dirty="0"/>
              <a:t>Fritz Measurements (and </a:t>
            </a:r>
            <a:r>
              <a:rPr lang="en-GB" sz="3600" dirty="0" smtClean="0"/>
              <a:t>III) </a:t>
            </a:r>
            <a:endParaRPr lang="en-GB" sz="3600" dirty="0"/>
          </a:p>
        </p:txBody>
      </p:sp>
      <p:pic>
        <p:nvPicPr>
          <p:cNvPr id="1026" name="Picture 2" descr="\\cern.ch\dfs\Users\j\jvarelac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6408711" cy="609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275856" y="3739216"/>
            <a:ext cx="576064" cy="91392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6372200" y="3739216"/>
            <a:ext cx="504056" cy="9859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097477" y="5805264"/>
            <a:ext cx="576064" cy="43204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6160697"/>
            <a:ext cx="1919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Enamelled Flange</a:t>
            </a:r>
          </a:p>
          <a:p>
            <a:pPr algn="ctr"/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25MHz Resonance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1403" y="2492896"/>
            <a:ext cx="2301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Non-Enamelled Flange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804248" y="2862228"/>
            <a:ext cx="216024" cy="8769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72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24536"/>
          </a:xfrm>
        </p:spPr>
        <p:txBody>
          <a:bodyPr>
            <a:normAutofit/>
          </a:bodyPr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SPS Longitudinal Impedance Model 2013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SPS Longitudinal Impedance Model- Update</a:t>
            </a:r>
          </a:p>
          <a:p>
            <a:pPr lvl="1"/>
            <a:r>
              <a:rPr lang="en-GB" dirty="0"/>
              <a:t>Flanges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Cavities</a:t>
            </a:r>
          </a:p>
          <a:p>
            <a:r>
              <a:rPr lang="en-GB" dirty="0" smtClean="0"/>
              <a:t>Next Steps</a:t>
            </a:r>
          </a:p>
          <a:p>
            <a:r>
              <a:rPr lang="en-GB" dirty="0" smtClean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49760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2453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Introduction</a:t>
            </a:r>
          </a:p>
          <a:p>
            <a:r>
              <a:rPr lang="en-GB" dirty="0" smtClean="0"/>
              <a:t>SPS Longitudinal Impedance Model 2013</a:t>
            </a:r>
          </a:p>
          <a:p>
            <a:r>
              <a:rPr lang="en-GB" dirty="0" smtClean="0"/>
              <a:t>SPS Longitudinal Impedance Model - Update</a:t>
            </a:r>
          </a:p>
          <a:p>
            <a:pPr lvl="1"/>
            <a:r>
              <a:rPr lang="en-GB" dirty="0" smtClean="0"/>
              <a:t>Flanges</a:t>
            </a:r>
          </a:p>
          <a:p>
            <a:pPr lvl="1"/>
            <a:r>
              <a:rPr lang="en-GB" dirty="0" smtClean="0"/>
              <a:t>Cavities</a:t>
            </a:r>
          </a:p>
          <a:p>
            <a:r>
              <a:rPr lang="en-GB" dirty="0" smtClean="0"/>
              <a:t>Next Steps</a:t>
            </a:r>
          </a:p>
          <a:p>
            <a:r>
              <a:rPr lang="en-GB" dirty="0" smtClean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42059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Travelling Wave Cavity Impedance Model (I)</a:t>
            </a:r>
            <a:endParaRPr lang="en-GB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54410"/>
              </p:ext>
            </p:extLst>
          </p:nvPr>
        </p:nvGraphicFramePr>
        <p:xfrm>
          <a:off x="720081" y="1268760"/>
          <a:ext cx="7524327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010"/>
                <a:gridCol w="944532"/>
                <a:gridCol w="944532"/>
                <a:gridCol w="1259376"/>
                <a:gridCol w="1385314"/>
                <a:gridCol w="881563"/>
              </a:tblGrid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Element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f [GHz]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a (</a:t>
                      </a:r>
                      <a:r>
                        <a:rPr lang="el-GR" sz="1100" dirty="0" smtClean="0"/>
                        <a:t>μ</a:t>
                      </a:r>
                      <a:r>
                        <a:rPr lang="de-CH" sz="1100" dirty="0" smtClean="0"/>
                        <a:t>s</a:t>
                      </a:r>
                      <a:r>
                        <a:rPr lang="en-GB" sz="1100" dirty="0" smtClean="0"/>
                        <a:t>)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Z [k</a:t>
                      </a:r>
                      <a:r>
                        <a:rPr lang="el-GR" sz="1100" dirty="0" smtClean="0"/>
                        <a:t>Ω</a:t>
                      </a:r>
                      <a:r>
                        <a:rPr lang="en-GB" sz="1100" dirty="0" smtClean="0"/>
                        <a:t>]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Q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R/Q [</a:t>
                      </a:r>
                      <a:r>
                        <a:rPr lang="el-GR" sz="1400" dirty="0" smtClean="0"/>
                        <a:t>Ω</a:t>
                      </a:r>
                      <a:r>
                        <a:rPr lang="en-GB" sz="1400" dirty="0" smtClean="0"/>
                        <a:t>]</a:t>
                      </a:r>
                      <a:endParaRPr lang="en-GB" sz="1400" dirty="0"/>
                    </a:p>
                  </a:txBody>
                  <a:tcPr anchor="ctr"/>
                </a:tc>
              </a:tr>
              <a:tr h="1413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TWS -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cell</a:t>
                      </a:r>
                      <a:endParaRPr lang="en-GB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0.200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3.56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1752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G. Dome</a:t>
                      </a:r>
                    </a:p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SPS/ARF/77-11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200 TWS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54 cell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0.200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4.47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2760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800 TWS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0.800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2.07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1938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200 TWS HOM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0.629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388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780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3356992"/>
                <a:ext cx="5076056" cy="2952328"/>
              </a:xfrm>
            </p:spPr>
            <p:txBody>
              <a:bodyPr>
                <a:normAutofit fontScale="85000" lnSpcReduction="10000"/>
              </a:bodyPr>
              <a:lstStyle/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000" b="0" i="1" smtClean="0">
                          <a:latin typeface="Cambria Math"/>
                        </a:rPr>
                        <m:t>𝑍</m:t>
                      </m:r>
                      <m:d>
                        <m:dPr>
                          <m:ctrlPr>
                            <a:rPr lang="de-CH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CH" sz="2000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de-CH" sz="2000" b="0" i="1" smtClean="0">
                          <a:latin typeface="Cambria Math"/>
                        </a:rPr>
                        <m:t>=</m:t>
                      </m:r>
                      <m:r>
                        <a:rPr lang="de-CH" sz="2000" b="0" i="1" smtClean="0">
                          <a:latin typeface="Cambria Math"/>
                        </a:rPr>
                        <m:t>𝑅</m:t>
                      </m:r>
                      <m:r>
                        <a:rPr lang="de-CH" sz="20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de-CH" sz="20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CH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CH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CH" sz="20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de-CH" sz="2000">
                                          <a:latin typeface="Cambria Math"/>
                                        </a:rPr>
                                        <m:t>sin</m:t>
                                      </m:r>
                                      <m:d>
                                        <m:dPr>
                                          <m:ctrlPr>
                                            <a:rPr lang="de-CH" sz="200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de-CH" sz="200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de-CH" sz="2000" i="1">
                                                  <a:latin typeface="Cambria Math"/>
                                                </a:rPr>
                                                <m:t>𝑎</m:t>
                                              </m:r>
                                              <m:r>
                                                <a:rPr lang="de-CH" sz="2000" i="1">
                                                  <a:latin typeface="Cambria Math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de-CH" sz="2000" i="1"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de-CH" sz="2000" i="1"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de-CH" sz="20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de-CH" sz="2000" i="1">
                                                      <a:latin typeface="Cambria Math"/>
                                                    </a:rPr>
                                                    <m:t>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CH" sz="2000" i="1">
                                                      <a:latin typeface="Cambria Math"/>
                                                    </a:rPr>
                                                    <m:t>𝑟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de-CH" sz="2000" i="1">
                                                  <a:latin typeface="Cambria Math"/>
                                                </a:rPr>
                                                <m:t>)</m:t>
                                              </m:r>
                                            </m:num>
                                            <m:den>
                                              <m:r>
                                                <a:rPr lang="de-CH" sz="200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num>
                                    <m:den>
                                      <m:f>
                                        <m:fPr>
                                          <m:ctrlPr>
                                            <a:rPr lang="de-CH" sz="20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CH" sz="2000" i="1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  <m:r>
                                            <a:rPr lang="de-CH" sz="2000" i="1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de-CH" sz="2000" i="1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  <m:r>
                                            <a:rPr lang="de-CH" sz="20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de-CH" sz="2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CH" sz="2000" i="1"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de-CH" sz="2000" i="1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  <m:r>
                                            <a:rPr lang="de-CH" sz="2000" i="1"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num>
                                        <m:den>
                                          <m:r>
                                            <a:rPr lang="de-CH" sz="20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de-CH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CH" sz="20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de-CH" sz="2000" b="0" i="1" smtClean="0"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de-CH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CH" sz="2000" b="0" i="1" smtClean="0">
                                  <a:latin typeface="Cambria Math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de-CH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CH" sz="2000" i="1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de-CH" sz="20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CH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CH" sz="2000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de-CH" sz="2000" i="1"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de-CH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de-CH" sz="2000" b="0" i="0" smtClean="0">
                                  <a:latin typeface="Cambria Math"/>
                                </a:rPr>
                                <m:t>sin</m:t>
                              </m:r>
                              <m:r>
                                <a:rPr lang="de-CH" sz="2000" b="0" i="1" smtClean="0">
                                  <a:latin typeface="Cambria Math"/>
                                </a:rPr>
                                <m:t>⁡(</m:t>
                              </m:r>
                              <m:r>
                                <a:rPr lang="de-CH" sz="2000" i="1">
                                  <a:latin typeface="Cambria Math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de-CH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CH" sz="2000" i="1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de-CH" sz="20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CH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CH" sz="2000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de-CH" sz="2000" i="1"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de-CH" sz="2000" b="0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CH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CH" sz="20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de-CH" sz="2000" b="0" i="1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de-CH" sz="20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de-CH" sz="2000" b="0" i="1" smtClean="0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de-CH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CH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CH" sz="2000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de-CH" sz="2000" i="1"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de-CH" sz="2000" b="0" i="1" smtClean="0">
                                      <a:latin typeface="Cambria Math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de-CH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de-CH" sz="2000" b="0" dirty="0" smtClean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de-CH" sz="2000" b="0" i="1" smtClean="0">
                        <a:latin typeface="Cambria Math"/>
                      </a:rPr>
                      <m:t>𝑊</m:t>
                    </m:r>
                    <m:d>
                      <m:dPr>
                        <m:ctrlPr>
                          <a:rPr lang="de-CH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CH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de-CH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CH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CH" sz="2000" b="0" i="1" smtClean="0">
                            <a:latin typeface="Cambria Math"/>
                          </a:rPr>
                          <m:t>2</m:t>
                        </m:r>
                        <m:r>
                          <a:rPr lang="de-CH" sz="2000" b="0" i="1" smtClean="0">
                            <a:latin typeface="Cambria Math"/>
                          </a:rPr>
                          <m:t>𝑅</m:t>
                        </m:r>
                      </m:num>
                      <m:den>
                        <m:acc>
                          <m:accPr>
                            <m:chr m:val="̃"/>
                            <m:ctrlPr>
                              <a:rPr lang="de-CH" sz="20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CH" sz="2000" b="0" i="1" smtClean="0"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den>
                    </m:f>
                    <m:d>
                      <m:dPr>
                        <m:ctrlPr>
                          <a:rPr lang="de-CH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CH" sz="2000" b="0" i="1" smtClean="0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de-CH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de-CH" sz="2000" b="0" i="1" smtClean="0"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acc>
                              <m:accPr>
                                <m:chr m:val="̃"/>
                                <m:ctrlPr>
                                  <a:rPr lang="de-CH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de-CH" sz="2000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</m:den>
                        </m:f>
                      </m:e>
                    </m:d>
                    <m:r>
                      <m:rPr>
                        <m:sty m:val="p"/>
                      </m:rPr>
                      <a:rPr lang="de-CH" sz="2000" b="0" i="0" smtClean="0">
                        <a:latin typeface="Cambria Math"/>
                      </a:rPr>
                      <m:t>cos</m:t>
                    </m:r>
                    <m:d>
                      <m:dPr>
                        <m:ctrlPr>
                          <a:rPr lang="de-CH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CH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CH" sz="2000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de-CH" sz="2000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de-CH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de-CH" sz="2000" b="0" dirty="0" smtClean="0"/>
                  <a:t>,  wher</a:t>
                </a:r>
                <a:r>
                  <a:rPr lang="de-CH" sz="2000" dirty="0" smtClean="0"/>
                  <a:t>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CH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CH" sz="2000" b="0" i="1" smtClean="0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de-CH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CH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CH" sz="20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de-CH" sz="2000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  <a:ea typeface="Cambria Math"/>
                          </a:rPr>
                          <m:t>π</m:t>
                        </m:r>
                      </m:den>
                    </m:f>
                  </m:oMath>
                </a14:m>
                <a:r>
                  <a:rPr lang="de-CH" sz="2000" b="0" dirty="0" smtClean="0"/>
                  <a:t>.</a:t>
                </a:r>
              </a:p>
              <a:p>
                <a:pPr lvl="1"/>
                <a:endParaRPr lang="de-CH" sz="2000" b="0" dirty="0" smtClean="0"/>
              </a:p>
              <a:p>
                <a:pPr lvl="1"/>
                <a:endParaRPr lang="de-CH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3356992"/>
                <a:ext cx="5076056" cy="295232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0" y="836712"/>
            <a:ext cx="9153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Current TWC impedance model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698351" y="3140968"/>
            <a:ext cx="4445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Problem with this is that the </a:t>
            </a:r>
            <a:r>
              <a:rPr lang="en-GB" b="1" dirty="0" smtClean="0">
                <a:solidFill>
                  <a:srgbClr val="FF0000"/>
                </a:solidFill>
              </a:rPr>
              <a:t>group velocity is frequency dependant</a:t>
            </a:r>
            <a:r>
              <a:rPr lang="en-GB" dirty="0" smtClean="0"/>
              <a:t> and not symmetric (with respect to the cavity’s </a:t>
            </a:r>
            <a:r>
              <a:rPr lang="en-GB" dirty="0" err="1" smtClean="0"/>
              <a:t>center</a:t>
            </a:r>
            <a:r>
              <a:rPr lang="en-GB" dirty="0" smtClean="0"/>
              <a:t> frequency).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191424" y="4653136"/>
            <a:ext cx="145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  <a:r>
              <a:rPr lang="en-GB" dirty="0" smtClean="0"/>
              <a:t> = </a:t>
            </a:r>
            <a:r>
              <a:rPr lang="en-GB" dirty="0" err="1" smtClean="0"/>
              <a:t>L</a:t>
            </a:r>
            <a:r>
              <a:rPr lang="en-GB" sz="1400" dirty="0" err="1" smtClean="0"/>
              <a:t>cav</a:t>
            </a:r>
            <a:r>
              <a:rPr lang="en-GB" dirty="0" smtClean="0"/>
              <a:t>/</a:t>
            </a:r>
            <a:r>
              <a:rPr lang="en-GB" dirty="0" smtClean="0">
                <a:solidFill>
                  <a:srgbClr val="FF0000"/>
                </a:solidFill>
              </a:rPr>
              <a:t>v</a:t>
            </a:r>
            <a:r>
              <a:rPr lang="en-GB" sz="1200" dirty="0" smtClean="0">
                <a:solidFill>
                  <a:srgbClr val="FF0000"/>
                </a:solidFill>
              </a:rPr>
              <a:t>g</a:t>
            </a:r>
            <a:r>
              <a:rPr lang="en-GB" dirty="0" smtClean="0">
                <a:solidFill>
                  <a:srgbClr val="FF0000"/>
                </a:solidFill>
              </a:rPr>
              <a:t>(w)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13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cern.ch\dfs\Users\j\jvarelac\Desktop\Untitl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1424421"/>
            <a:ext cx="10153128" cy="54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Travelling Wave Cavity Impedance Model (and II)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971436"/>
            <a:ext cx="9153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G. Dome’s equations when the frequency dependent group velocity is taken into account.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83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cern.ch\dfs\Users\j\jvarelac\Desktop\fund19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923" y="2852936"/>
            <a:ext cx="6015043" cy="425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200MHz Cavity – Standing Wave (I)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1154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 Bead-Pull measurement set-up has been built to characterize the SPS cavities.</a:t>
            </a:r>
          </a:p>
        </p:txBody>
      </p:sp>
      <p:pic>
        <p:nvPicPr>
          <p:cNvPr id="2050" name="Picture 2" descr="\\cern.ch\dfs\Users\j\jvarelac\Desktop\20140311_1645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856" y="1556792"/>
            <a:ext cx="3830648" cy="287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21872" y="4966717"/>
            <a:ext cx="36866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Comparison between simulated and measured field profiles (Cavity in Standing Wave mode).</a:t>
            </a:r>
          </a:p>
          <a:p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Blue – Mean field profile (10 traces)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Red – Error bars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Black - Simulation</a:t>
            </a:r>
            <a:endParaRPr lang="en-GB" sz="1400" dirty="0"/>
          </a:p>
        </p:txBody>
      </p:sp>
      <p:sp>
        <p:nvSpPr>
          <p:cNvPr id="3" name="Left Brace 2"/>
          <p:cNvSpPr/>
          <p:nvPr/>
        </p:nvSpPr>
        <p:spPr>
          <a:xfrm>
            <a:off x="5724128" y="6093296"/>
            <a:ext cx="144016" cy="576064"/>
          </a:xfrm>
          <a:prstGeom prst="leftBrac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314589"/>
              </p:ext>
            </p:extLst>
          </p:nvPr>
        </p:nvGraphicFramePr>
        <p:xfrm>
          <a:off x="107504" y="1556792"/>
          <a:ext cx="5112568" cy="119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1440160"/>
                <a:gridCol w="1314146"/>
                <a:gridCol w="1278142"/>
              </a:tblGrid>
              <a:tr h="37084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Resonant</a:t>
                      </a:r>
                      <a:r>
                        <a:rPr lang="en-GB" sz="1200" baseline="0" dirty="0" smtClean="0"/>
                        <a:t> freq. [MHz]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Q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R/Q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Simulation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199.872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Q</a:t>
                      </a:r>
                      <a:r>
                        <a:rPr lang="en-GB" sz="800" dirty="0" smtClean="0"/>
                        <a:t>0</a:t>
                      </a:r>
                      <a:r>
                        <a:rPr lang="en-GB" sz="1200" dirty="0" smtClean="0"/>
                        <a:t> = </a:t>
                      </a:r>
                      <a:r>
                        <a:rPr lang="en-GB" sz="1200" dirty="0" smtClean="0"/>
                        <a:t>20770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508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Measurement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198.716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Q</a:t>
                      </a:r>
                      <a:r>
                        <a:rPr lang="en-GB" sz="800" dirty="0" smtClean="0"/>
                        <a:t>L</a:t>
                      </a:r>
                      <a:r>
                        <a:rPr lang="en-GB" sz="1200" dirty="0" smtClean="0"/>
                        <a:t> = </a:t>
                      </a:r>
                      <a:r>
                        <a:rPr lang="en-GB" sz="1200" dirty="0" smtClean="0"/>
                        <a:t>14950 ± 0.1</a:t>
                      </a:r>
                      <a:r>
                        <a:rPr lang="en-GB" sz="1200" dirty="0" smtClean="0"/>
                        <a:t>%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542 ± 1%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48063" y="4566607"/>
            <a:ext cx="2608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PRELIMINARY RESULTS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3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\\cern.ch\dfs\Users\j\jvarelac\Desktop\Untitl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9" y="1285949"/>
            <a:ext cx="9120873" cy="559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200MHz Cavity – Standing Wave (and II)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283968" y="3225552"/>
            <a:ext cx="45365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Fundamental pass-band R over Q comparison.</a:t>
            </a:r>
          </a:p>
          <a:p>
            <a:pPr algn="ctr"/>
            <a:r>
              <a:rPr lang="en-GB" sz="1600" dirty="0" smtClean="0"/>
              <a:t> Simulation results have been displaced -1MHz.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80112" y="5081901"/>
            <a:ext cx="2608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PRELIMINARY RESULTS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2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24536"/>
          </a:xfrm>
        </p:spPr>
        <p:txBody>
          <a:bodyPr>
            <a:normAutofit/>
          </a:bodyPr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SPS Longitudinal Impedance Model 2013</a:t>
            </a:r>
          </a:p>
          <a:p>
            <a:r>
              <a:rPr lang="en-GB" dirty="0" smtClean="0"/>
              <a:t>SPS Longitudinal Impedance Model- Update</a:t>
            </a:r>
          </a:p>
          <a:p>
            <a:pPr lvl="1"/>
            <a:r>
              <a:rPr lang="en-GB" dirty="0"/>
              <a:t>Flanges</a:t>
            </a:r>
          </a:p>
          <a:p>
            <a:pPr lvl="1"/>
            <a:r>
              <a:rPr lang="en-GB" dirty="0" smtClean="0"/>
              <a:t>Cavities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On-going efforts</a:t>
            </a:r>
          </a:p>
          <a:p>
            <a:r>
              <a:rPr lang="en-GB" dirty="0" smtClean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70904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500" dirty="0" smtClean="0"/>
              <a:t>Damping Resistor Influence Assessment</a:t>
            </a:r>
            <a:endParaRPr lang="en-GB" sz="35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113562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All the SPS cavity-like transitions were filled with damping resistors by G. </a:t>
            </a:r>
            <a:r>
              <a:rPr lang="en-GB" dirty="0" err="1" smtClean="0"/>
              <a:t>Dôme</a:t>
            </a:r>
            <a:r>
              <a:rPr lang="en-GB" dirty="0" smtClean="0"/>
              <a:t> back in 1973.</a:t>
            </a:r>
          </a:p>
          <a:p>
            <a:pPr algn="ctr"/>
            <a:endParaRPr lang="en-GB" sz="1100" dirty="0"/>
          </a:p>
          <a:p>
            <a:pPr algn="ctr"/>
            <a:r>
              <a:rPr lang="en-GB" dirty="0" smtClean="0"/>
              <a:t>Simulating the effect of the damping resistors is tricky. So far, their effect has not been simulated reliably.</a:t>
            </a:r>
          </a:p>
          <a:p>
            <a:pPr algn="ctr"/>
            <a:endParaRPr lang="en-GB" sz="1100" dirty="0"/>
          </a:p>
          <a:p>
            <a:pPr algn="ctr"/>
            <a:r>
              <a:rPr lang="en-GB" b="1" dirty="0" smtClean="0"/>
              <a:t>First measurements</a:t>
            </a:r>
            <a:r>
              <a:rPr lang="en-GB" dirty="0" smtClean="0"/>
              <a:t> show that damping resistors can reduce up to 10 times the unloaded Q of a cavity.</a:t>
            </a:r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dirty="0" smtClean="0"/>
              <a:t>Additional measurements under preparation.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524847"/>
              </p:ext>
            </p:extLst>
          </p:nvPr>
        </p:nvGraphicFramePr>
        <p:xfrm>
          <a:off x="0" y="4270216"/>
          <a:ext cx="9144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020"/>
                <a:gridCol w="2125034"/>
                <a:gridCol w="2125034"/>
                <a:gridCol w="1875030"/>
                <a:gridCol w="1768882"/>
              </a:tblGrid>
              <a:tr h="219223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MBA-MBA Enamelled Flange 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Non-Enamelled Cavity 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**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219223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NO</a:t>
                      </a:r>
                      <a:r>
                        <a:rPr lang="en-GB" baseline="0" dirty="0" smtClean="0"/>
                        <a:t> Resistor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WITH Resistor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NO</a:t>
                      </a:r>
                      <a:r>
                        <a:rPr lang="en-GB" baseline="0" dirty="0" smtClean="0"/>
                        <a:t> Resistor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WITH Resistor</a:t>
                      </a:r>
                      <a:endParaRPr lang="en-GB" dirty="0" smtClean="0"/>
                    </a:p>
                  </a:txBody>
                  <a:tcPr anchor="ctr"/>
                </a:tc>
              </a:tr>
              <a:tr h="32557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 [GHz]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1.49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1.49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1.417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1.411</a:t>
                      </a:r>
                    </a:p>
                  </a:txBody>
                  <a:tcPr anchor="ctr"/>
                </a:tc>
              </a:tr>
              <a:tr h="21922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Q</a:t>
                      </a:r>
                      <a:r>
                        <a:rPr lang="en-GB" baseline="-25000" dirty="0" smtClean="0"/>
                        <a:t>0</a:t>
                      </a:r>
                      <a:endParaRPr lang="en-GB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340 ± 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5%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270 ± 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9%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1930 ± 1%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186 ± 1%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21904" y="5805264"/>
            <a:ext cx="630019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* </a:t>
            </a:r>
            <a:r>
              <a:rPr lang="en-GB" sz="1400" dirty="0" smtClean="0"/>
              <a:t>The enamel coating makes the flanges OPEN resonators:</a:t>
            </a:r>
          </a:p>
          <a:p>
            <a:r>
              <a:rPr lang="en-GB" sz="1400" dirty="0" smtClean="0"/>
              <a:t>	→ Low Q due to radiation </a:t>
            </a:r>
            <a:r>
              <a:rPr lang="en-GB" sz="1400" dirty="0"/>
              <a:t>losses </a:t>
            </a:r>
            <a:endParaRPr lang="en-GB" sz="1400" dirty="0" smtClean="0"/>
          </a:p>
          <a:p>
            <a:r>
              <a:rPr lang="en-GB" sz="1400" dirty="0" smtClean="0"/>
              <a:t>	→ High scatter in measurements due to the impact of surrounding area.</a:t>
            </a:r>
          </a:p>
          <a:p>
            <a:pPr marL="285750" indent="-285750">
              <a:buFont typeface="Arial" charset="0"/>
              <a:buChar char="•"/>
            </a:pPr>
            <a:endParaRPr lang="en-GB" sz="600" dirty="0"/>
          </a:p>
          <a:p>
            <a:r>
              <a:rPr lang="en-GB" sz="1400" dirty="0" smtClean="0">
                <a:solidFill>
                  <a:srgbClr val="FF0000"/>
                </a:solidFill>
              </a:rPr>
              <a:t>**</a:t>
            </a:r>
            <a:r>
              <a:rPr lang="en-GB" sz="1400" dirty="0" smtClean="0"/>
              <a:t> These measurements were made on a set-up that is not present in the SPS ring.</a:t>
            </a:r>
          </a:p>
        </p:txBody>
      </p:sp>
      <p:pic>
        <p:nvPicPr>
          <p:cNvPr id="14" name="Picture 5" descr="\\cern.ch\dfs\Users\j\jvarelac\Desktop\flangeMBA_Q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128" y="2669643"/>
            <a:ext cx="2160240" cy="14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6660232" y="3429000"/>
            <a:ext cx="21602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88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rgbClr val="FF0000"/>
                </a:solidFill>
              </a:rPr>
              <a:t>Preliminary</a:t>
            </a:r>
            <a:r>
              <a:rPr lang="en-GB" sz="3600" dirty="0" smtClean="0"/>
              <a:t> Longitudinal Impedance Simulations</a:t>
            </a:r>
            <a:endParaRPr lang="en-GB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681850"/>
              </p:ext>
            </p:extLst>
          </p:nvPr>
        </p:nvGraphicFramePr>
        <p:xfrm>
          <a:off x="485800" y="878965"/>
          <a:ext cx="8172399" cy="3053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8401"/>
                <a:gridCol w="853391"/>
                <a:gridCol w="848464"/>
                <a:gridCol w="595736"/>
                <a:gridCol w="916432"/>
                <a:gridCol w="659060"/>
                <a:gridCol w="656455"/>
                <a:gridCol w="754460"/>
              </a:tblGrid>
              <a:tr h="23116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Element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Resistor</a:t>
                      </a:r>
                      <a:r>
                        <a:rPr lang="en-GB" sz="105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GB" sz="105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Type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Num.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f [GHz]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Z [k</a:t>
                      </a:r>
                      <a:r>
                        <a:rPr lang="el-GR" sz="1050" dirty="0" smtClean="0"/>
                        <a:t>Ω</a:t>
                      </a:r>
                      <a:r>
                        <a:rPr lang="en-GB" sz="1050" dirty="0" smtClean="0"/>
                        <a:t>]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Q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R/Q [</a:t>
                      </a:r>
                      <a:r>
                        <a:rPr lang="el-GR" sz="1200" dirty="0" smtClean="0"/>
                        <a:t>Ω</a:t>
                      </a:r>
                      <a:r>
                        <a:rPr lang="en-GB" sz="1200" dirty="0" smtClean="0"/>
                        <a:t>]</a:t>
                      </a:r>
                      <a:endParaRPr lang="en-GB" sz="1200" dirty="0"/>
                    </a:p>
                  </a:txBody>
                  <a:tcPr anchor="ctr"/>
                </a:tc>
              </a:tr>
              <a:tr h="231169">
                <a:tc rowSpan="10"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Unshielded Pumping Ports</a:t>
                      </a:r>
                    </a:p>
                    <a:p>
                      <a:pPr algn="ctr"/>
                      <a:endParaRPr lang="en-GB" sz="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</a:rPr>
                        <a:t>!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="1" dirty="0" smtClean="0">
                          <a:solidFill>
                            <a:srgbClr val="FF0000"/>
                          </a:solidFill>
                        </a:rPr>
                        <a:t>Measurements under preparation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algn="ctr"/>
                      <a:endParaRPr lang="en-GB" sz="3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Damping Resistors have not been included in Simulations. This column states whether or not the flange </a:t>
                      </a:r>
                      <a:r>
                        <a:rPr lang="en-GB" sz="1200" baseline="0" dirty="0" smtClean="0">
                          <a:solidFill>
                            <a:srgbClr val="C00000"/>
                          </a:solidFill>
                        </a:rPr>
                        <a:t>SHOULD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have a damping resistor inside (and its type).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GB" sz="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solidFill>
                            <a:srgbClr val="C00000"/>
                          </a:solidFill>
                        </a:rPr>
                        <a:t>**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Inappropriate way of simulating the structure. Values have some error.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GB" sz="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solidFill>
                            <a:srgbClr val="C00000"/>
                          </a:solidFill>
                        </a:rPr>
                        <a:t>***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Inappropriate way of simulating the structure. Values may have a </a:t>
                      </a:r>
                      <a:r>
                        <a:rPr lang="en-GB" sz="1200" baseline="0" dirty="0" smtClean="0">
                          <a:solidFill>
                            <a:srgbClr val="FF0000"/>
                          </a:solidFill>
                        </a:rPr>
                        <a:t>VERY LARGE 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error.</a:t>
                      </a: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1169">
                <a:tc vMerge="1">
                  <a:txBody>
                    <a:bodyPr/>
                    <a:lstStyle/>
                    <a:p>
                      <a:pPr algn="ctr"/>
                      <a:endParaRPr lang="en-GB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11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1169">
                <a:tc vMerge="1">
                  <a:txBody>
                    <a:bodyPr/>
                    <a:lstStyle/>
                    <a:p>
                      <a:pPr algn="ctr"/>
                      <a:endParaRPr lang="en-GB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2*Long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MBA-QF </a:t>
                      </a:r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!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C00000"/>
                          </a:solidFill>
                        </a:rPr>
                        <a:t>1.397 **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C00000"/>
                          </a:solidFill>
                        </a:rPr>
                        <a:t>383</a:t>
                      </a:r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C00000"/>
                          </a:solidFill>
                        </a:rPr>
                        <a:t>2107</a:t>
                      </a:r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C00000"/>
                          </a:solidFill>
                        </a:rPr>
                        <a:t>182</a:t>
                      </a:r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1169">
                <a:tc vMerge="1">
                  <a:txBody>
                    <a:bodyPr/>
                    <a:lstStyle/>
                    <a:p>
                      <a:pPr algn="ctr"/>
                      <a:endParaRPr lang="en-GB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/>
                          </a:solidFill>
                        </a:rPr>
                        <a:t>1.560 ***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/>
                          </a:solidFill>
                        </a:rPr>
                        <a:t>2686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/>
                          </a:solidFill>
                        </a:rPr>
                        <a:t>2801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/>
                          </a:solidFill>
                        </a:rPr>
                        <a:t>958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231169">
                <a:tc vMerge="1">
                  <a:txBody>
                    <a:bodyPr/>
                    <a:lstStyle/>
                    <a:p>
                      <a:pPr algn="ctr"/>
                      <a:endParaRPr lang="en-GB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/>
                          </a:solidFill>
                        </a:rPr>
                        <a:t>1.987 ***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/>
                          </a:solidFill>
                        </a:rPr>
                        <a:t>381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/>
                          </a:solidFill>
                        </a:rPr>
                        <a:t>3718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/>
                          </a:solidFill>
                        </a:rPr>
                        <a:t>102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231169">
                <a:tc vMerge="1">
                  <a:txBody>
                    <a:bodyPr/>
                    <a:lstStyle/>
                    <a:p>
                      <a:pPr algn="ctr"/>
                      <a:endParaRPr lang="en-GB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/>
                          </a:solidFill>
                        </a:rPr>
                        <a:t>2.000 ***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/>
                          </a:solidFill>
                        </a:rPr>
                        <a:t>1972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/>
                          </a:solidFill>
                        </a:rPr>
                        <a:t>3045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/>
                          </a:solidFill>
                        </a:rPr>
                        <a:t>648</a:t>
                      </a:r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231169">
                <a:tc vMerge="1">
                  <a:txBody>
                    <a:bodyPr/>
                    <a:lstStyle/>
                    <a:p>
                      <a:pPr algn="ctr"/>
                      <a:endParaRPr lang="en-GB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1169">
                <a:tc vMerge="1">
                  <a:txBody>
                    <a:bodyPr/>
                    <a:lstStyle/>
                    <a:p>
                      <a:pPr algn="ctr"/>
                      <a:endParaRPr lang="en-GB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0354">
                <a:tc vMerge="1">
                  <a:txBody>
                    <a:bodyPr/>
                    <a:lstStyle/>
                    <a:p>
                      <a:pPr algn="ctr"/>
                      <a:endParaRPr lang="en-GB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470745"/>
              </p:ext>
            </p:extLst>
          </p:nvPr>
        </p:nvGraphicFramePr>
        <p:xfrm>
          <a:off x="485800" y="4077072"/>
          <a:ext cx="817239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8401"/>
                <a:gridCol w="853391"/>
                <a:gridCol w="722100"/>
                <a:gridCol w="722100"/>
                <a:gridCol w="787746"/>
                <a:gridCol w="787746"/>
                <a:gridCol w="656455"/>
                <a:gridCol w="754460"/>
              </a:tblGrid>
              <a:tr h="229706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Element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Resistor</a:t>
                      </a:r>
                      <a:endParaRPr lang="en-GB" sz="105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Type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Num.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f [GHz]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Z [k</a:t>
                      </a:r>
                      <a:r>
                        <a:rPr lang="el-GR" sz="1050" dirty="0" smtClean="0"/>
                        <a:t>Ω</a:t>
                      </a:r>
                      <a:r>
                        <a:rPr lang="en-GB" sz="1050" dirty="0" smtClean="0"/>
                        <a:t>]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Q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R/Q [</a:t>
                      </a:r>
                      <a:r>
                        <a:rPr lang="el-GR" sz="1200" dirty="0" smtClean="0"/>
                        <a:t>Ω</a:t>
                      </a:r>
                      <a:r>
                        <a:rPr lang="en-GB" sz="1200" dirty="0" smtClean="0"/>
                        <a:t>]</a:t>
                      </a:r>
                      <a:endParaRPr lang="en-GB" sz="1200" dirty="0"/>
                    </a:p>
                  </a:txBody>
                  <a:tcPr anchor="ctr"/>
                </a:tc>
              </a:tr>
              <a:tr h="229706">
                <a:tc rowSpan="8"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Vacuum</a:t>
                      </a:r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</a:rPr>
                        <a:t> Valves</a:t>
                      </a:r>
                      <a:endParaRPr lang="en-GB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!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 The inner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dimensions of the valves are unknown. </a:t>
                      </a:r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Measurements under preparation. Won’t be soon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200" baseline="30000" dirty="0" smtClean="0">
                          <a:solidFill>
                            <a:srgbClr val="FF0000"/>
                          </a:solidFill>
                        </a:rPr>
                        <a:t>1, 2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Two different simulations with ‘reasonable’ inner valve dimensions.</a:t>
                      </a:r>
                    </a:p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Minimum number of elements in the SPS. </a:t>
                      </a:r>
                      <a:r>
                        <a:rPr lang="en-GB" sz="1200" baseline="0" dirty="0" smtClean="0">
                          <a:solidFill>
                            <a:srgbClr val="C00000"/>
                          </a:solidFill>
                        </a:rPr>
                        <a:t>ONLY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Short Straight Sections layouts considered. </a:t>
                      </a:r>
                    </a:p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9706">
                <a:tc vMerge="1">
                  <a:txBody>
                    <a:bodyPr/>
                    <a:lstStyle/>
                    <a:p>
                      <a:pPr algn="ctr"/>
                      <a:endParaRPr lang="en-GB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VVSA</a:t>
                      </a:r>
                      <a:r>
                        <a:rPr lang="en-GB" sz="1200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!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19 </a:t>
                      </a:r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C00000"/>
                          </a:solidFill>
                        </a:rPr>
                        <a:t>1.214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C00000"/>
                          </a:solidFill>
                        </a:rPr>
                        <a:t>390</a:t>
                      </a:r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C00000"/>
                          </a:solidFill>
                        </a:rPr>
                        <a:t>450</a:t>
                      </a:r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C00000"/>
                          </a:solidFill>
                        </a:rPr>
                        <a:t>866</a:t>
                      </a:r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97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C00000"/>
                          </a:solidFill>
                        </a:rPr>
                        <a:t>1.682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C00000"/>
                          </a:solidFill>
                        </a:rPr>
                        <a:t>157</a:t>
                      </a:r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C00000"/>
                          </a:solidFill>
                        </a:rPr>
                        <a:t>635</a:t>
                      </a:r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C00000"/>
                          </a:solidFill>
                        </a:rPr>
                        <a:t>250</a:t>
                      </a:r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0588">
                <a:tc vMerge="1">
                  <a:txBody>
                    <a:bodyPr/>
                    <a:lstStyle/>
                    <a:p>
                      <a:pPr algn="ctr"/>
                      <a:endParaRPr lang="en-GB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9706">
                <a:tc vMerge="1">
                  <a:txBody>
                    <a:bodyPr/>
                    <a:lstStyle/>
                    <a:p>
                      <a:pPr algn="ctr"/>
                      <a:endParaRPr lang="en-GB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VVSA</a:t>
                      </a:r>
                      <a:r>
                        <a:rPr lang="en-GB" sz="120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!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19 </a:t>
                      </a:r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C00000"/>
                          </a:solidFill>
                        </a:rPr>
                        <a:t>1.544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C00000"/>
                          </a:solidFill>
                        </a:rPr>
                        <a:t>532</a:t>
                      </a:r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C00000"/>
                          </a:solidFill>
                        </a:rPr>
                        <a:t>573</a:t>
                      </a:r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C00000"/>
                          </a:solidFill>
                        </a:rPr>
                        <a:t>928</a:t>
                      </a:r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9706">
                <a:tc vMerge="1">
                  <a:txBody>
                    <a:bodyPr/>
                    <a:lstStyle/>
                    <a:p>
                      <a:pPr algn="ctr"/>
                      <a:endParaRPr lang="en-GB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9706">
                <a:tc vMerge="1">
                  <a:txBody>
                    <a:bodyPr/>
                    <a:lstStyle/>
                    <a:p>
                      <a:pPr algn="ctr"/>
                      <a:endParaRPr lang="en-GB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VVSB</a:t>
                      </a:r>
                      <a:endParaRPr lang="en-GB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24 </a:t>
                      </a:r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9706">
                <a:tc vMerge="1">
                  <a:txBody>
                    <a:bodyPr/>
                    <a:lstStyle/>
                    <a:p>
                      <a:pPr algn="ctr"/>
                      <a:endParaRPr lang="en-GB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1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24536"/>
          </a:xfrm>
        </p:spPr>
        <p:txBody>
          <a:bodyPr>
            <a:normAutofit/>
          </a:bodyPr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SPS Longitudinal Impedance Model 2013</a:t>
            </a:r>
          </a:p>
          <a:p>
            <a:r>
              <a:rPr lang="en-GB" dirty="0" smtClean="0"/>
              <a:t>SPS Longitudinal Impedance Model- Update</a:t>
            </a:r>
          </a:p>
          <a:p>
            <a:pPr lvl="1"/>
            <a:r>
              <a:rPr lang="en-GB" dirty="0"/>
              <a:t>Flanges</a:t>
            </a:r>
          </a:p>
          <a:p>
            <a:pPr lvl="1"/>
            <a:r>
              <a:rPr lang="en-GB" dirty="0" smtClean="0"/>
              <a:t>Cavities</a:t>
            </a:r>
          </a:p>
          <a:p>
            <a:r>
              <a:rPr lang="en-GB" dirty="0" smtClean="0"/>
              <a:t>On-going efforts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69814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>
            <a:normAutofit/>
          </a:bodyPr>
          <a:lstStyle/>
          <a:p>
            <a:r>
              <a:rPr lang="en-GB" dirty="0" smtClean="0"/>
              <a:t>The current SPS longitudinal impedance model has been presented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An accurate model of the SPS TWC impedance is being built by means of measurements and simulations.</a:t>
            </a:r>
          </a:p>
          <a:p>
            <a:r>
              <a:rPr lang="en-GB" dirty="0" smtClean="0"/>
              <a:t>Several other elements are also under study and measurements under preparation.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955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The impedance model </a:t>
            </a:r>
            <a:r>
              <a:rPr lang="en-GB" dirty="0" smtClean="0"/>
              <a:t>of the SPS is evolving with time as new elements are included in the model.</a:t>
            </a:r>
          </a:p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 smtClean="0"/>
              <a:t>complete SPS longitudinal impedance model, as used in beam stability simulations, will be presented today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In addition, a preliminary version of small updates to the model will be shown as ‘work in progress’.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4490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24536"/>
          </a:xfrm>
        </p:spPr>
        <p:txBody>
          <a:bodyPr>
            <a:normAutofit/>
          </a:bodyPr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SPS Longitudinal Impedance Model 2013</a:t>
            </a:r>
          </a:p>
          <a:p>
            <a:r>
              <a:rPr lang="en-GB" dirty="0" smtClean="0"/>
              <a:t>SPS Longitudinal Impedance Model- Update</a:t>
            </a:r>
          </a:p>
          <a:p>
            <a:pPr lvl="1"/>
            <a:r>
              <a:rPr lang="en-GB" dirty="0" smtClean="0"/>
              <a:t>Flanges</a:t>
            </a:r>
          </a:p>
          <a:p>
            <a:pPr lvl="1"/>
            <a:r>
              <a:rPr lang="en-GB" dirty="0" smtClean="0"/>
              <a:t>Cavities</a:t>
            </a:r>
          </a:p>
          <a:p>
            <a:r>
              <a:rPr lang="en-GB" dirty="0" smtClean="0"/>
              <a:t>Next Steps</a:t>
            </a:r>
          </a:p>
          <a:p>
            <a:r>
              <a:rPr lang="en-GB" dirty="0" smtClean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51629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777" y="3212976"/>
            <a:ext cx="4536504" cy="3636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2013 SPS Longitudinal Impedance Model (I)</a:t>
            </a:r>
            <a:endParaRPr lang="en-GB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507527"/>
              </p:ext>
            </p:extLst>
          </p:nvPr>
        </p:nvGraphicFramePr>
        <p:xfrm>
          <a:off x="720081" y="1484784"/>
          <a:ext cx="7524327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010"/>
                <a:gridCol w="944532"/>
                <a:gridCol w="944532"/>
                <a:gridCol w="1259376"/>
                <a:gridCol w="1385314"/>
                <a:gridCol w="881563"/>
              </a:tblGrid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Element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f [GHz]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a (</a:t>
                      </a:r>
                      <a:r>
                        <a:rPr lang="el-GR" sz="1100" dirty="0" smtClean="0"/>
                        <a:t>μ</a:t>
                      </a:r>
                      <a:r>
                        <a:rPr lang="de-CH" sz="1100" dirty="0" smtClean="0"/>
                        <a:t>s</a:t>
                      </a:r>
                      <a:r>
                        <a:rPr lang="en-GB" sz="1100" dirty="0" smtClean="0"/>
                        <a:t>)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Z [k</a:t>
                      </a:r>
                      <a:r>
                        <a:rPr lang="el-GR" sz="1100" dirty="0" smtClean="0"/>
                        <a:t>Ω</a:t>
                      </a:r>
                      <a:r>
                        <a:rPr lang="en-GB" sz="1100" dirty="0" smtClean="0"/>
                        <a:t>]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Q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R/Q [</a:t>
                      </a:r>
                      <a:r>
                        <a:rPr lang="el-GR" sz="1400" dirty="0" smtClean="0"/>
                        <a:t>Ω</a:t>
                      </a:r>
                      <a:r>
                        <a:rPr lang="en-GB" sz="1400" dirty="0" smtClean="0"/>
                        <a:t>]</a:t>
                      </a:r>
                      <a:endParaRPr lang="en-GB" sz="1400" dirty="0"/>
                    </a:p>
                  </a:txBody>
                  <a:tcPr anchor="ctr"/>
                </a:tc>
              </a:tr>
              <a:tr h="1413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TWS -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cell</a:t>
                      </a:r>
                      <a:endParaRPr lang="en-GB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0.200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3.56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1752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G. Dome</a:t>
                      </a:r>
                    </a:p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SPS/ARF/77-11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200 TWS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54 cell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0.200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4.47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2760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800 TWS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0.800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2.07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1938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200 TWS HOM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0.629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388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780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3501008"/>
                <a:ext cx="5436096" cy="2952328"/>
              </a:xfrm>
            </p:spPr>
            <p:txBody>
              <a:bodyPr>
                <a:normAutofit fontScale="85000" lnSpcReduction="10000"/>
              </a:bodyPr>
              <a:lstStyle/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2000" b="0" i="1" smtClean="0">
                          <a:latin typeface="Cambria Math"/>
                        </a:rPr>
                        <m:t>𝑍</m:t>
                      </m:r>
                      <m:d>
                        <m:dPr>
                          <m:ctrlPr>
                            <a:rPr lang="de-CH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CH" sz="2000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de-CH" sz="2000" b="0" i="1" smtClean="0">
                          <a:latin typeface="Cambria Math"/>
                        </a:rPr>
                        <m:t>=</m:t>
                      </m:r>
                      <m:r>
                        <a:rPr lang="de-CH" sz="2000" b="0" i="1" smtClean="0">
                          <a:latin typeface="Cambria Math"/>
                        </a:rPr>
                        <m:t>𝑅</m:t>
                      </m:r>
                      <m:r>
                        <a:rPr lang="de-CH" sz="20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de-CH" sz="20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CH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CH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CH" sz="20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de-CH" sz="2000">
                                          <a:latin typeface="Cambria Math"/>
                                        </a:rPr>
                                        <m:t>sin</m:t>
                                      </m:r>
                                      <m:d>
                                        <m:dPr>
                                          <m:ctrlPr>
                                            <a:rPr lang="de-CH" sz="200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de-CH" sz="200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de-CH" sz="2000" i="1">
                                                  <a:latin typeface="Cambria Math"/>
                                                </a:rPr>
                                                <m:t>𝑎</m:t>
                                              </m:r>
                                              <m:r>
                                                <a:rPr lang="de-CH" sz="2000" i="1">
                                                  <a:latin typeface="Cambria Math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de-CH" sz="2000" i="1"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  <m:r>
                                                <a:rPr lang="de-CH" sz="2000" i="1"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de-CH" sz="20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de-CH" sz="2000" i="1">
                                                      <a:latin typeface="Cambria Math"/>
                                                    </a:rPr>
                                                    <m:t>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CH" sz="2000" i="1">
                                                      <a:latin typeface="Cambria Math"/>
                                                    </a:rPr>
                                                    <m:t>𝑟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de-CH" sz="2000" i="1">
                                                  <a:latin typeface="Cambria Math"/>
                                                </a:rPr>
                                                <m:t>)</m:t>
                                              </m:r>
                                            </m:num>
                                            <m:den>
                                              <m:r>
                                                <a:rPr lang="de-CH" sz="200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num>
                                    <m:den>
                                      <m:f>
                                        <m:fPr>
                                          <m:ctrlPr>
                                            <a:rPr lang="de-CH" sz="20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CH" sz="2000" i="1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  <m:r>
                                            <a:rPr lang="de-CH" sz="2000" i="1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de-CH" sz="2000" i="1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  <m:r>
                                            <a:rPr lang="de-CH" sz="20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de-CH" sz="2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CH" sz="2000" i="1"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de-CH" sz="2000" i="1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  <m:r>
                                            <a:rPr lang="de-CH" sz="2000" i="1"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num>
                                        <m:den>
                                          <m:r>
                                            <a:rPr lang="de-CH" sz="20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de-CH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CH" sz="20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de-CH" sz="2000" b="0" i="1" smtClean="0"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de-CH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CH" sz="2000" b="0" i="1" smtClean="0">
                                  <a:latin typeface="Cambria Math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de-CH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CH" sz="2000" i="1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de-CH" sz="20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CH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CH" sz="2000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de-CH" sz="2000" i="1"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de-CH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de-CH" sz="2000" b="0" i="0" smtClean="0">
                                  <a:latin typeface="Cambria Math"/>
                                </a:rPr>
                                <m:t>sin</m:t>
                              </m:r>
                              <m:r>
                                <a:rPr lang="de-CH" sz="2000" b="0" i="1" smtClean="0">
                                  <a:latin typeface="Cambria Math"/>
                                </a:rPr>
                                <m:t>⁡(</m:t>
                              </m:r>
                              <m:r>
                                <a:rPr lang="de-CH" sz="2000" i="1">
                                  <a:latin typeface="Cambria Math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de-CH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CH" sz="2000" i="1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de-CH" sz="20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CH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CH" sz="2000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de-CH" sz="2000" i="1"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de-CH" sz="2000" b="0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CH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CH" sz="20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de-CH" sz="2000" b="0" i="1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de-CH" sz="20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de-CH" sz="2000" b="0" i="1" smtClean="0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de-CH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CH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CH" sz="2000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de-CH" sz="2000" i="1"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de-CH" sz="2000" b="0" i="1" smtClean="0">
                                      <a:latin typeface="Cambria Math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de-CH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de-CH" sz="2000" b="0" dirty="0" smtClean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de-CH" sz="2000" b="0" i="1" smtClean="0">
                        <a:latin typeface="Cambria Math"/>
                      </a:rPr>
                      <m:t>𝑊</m:t>
                    </m:r>
                    <m:d>
                      <m:dPr>
                        <m:ctrlPr>
                          <a:rPr lang="de-CH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CH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de-CH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CH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CH" sz="2000" b="0" i="1" smtClean="0">
                            <a:latin typeface="Cambria Math"/>
                          </a:rPr>
                          <m:t>2</m:t>
                        </m:r>
                        <m:r>
                          <a:rPr lang="de-CH" sz="2000" b="0" i="1" smtClean="0">
                            <a:latin typeface="Cambria Math"/>
                          </a:rPr>
                          <m:t>𝑅</m:t>
                        </m:r>
                      </m:num>
                      <m:den>
                        <m:acc>
                          <m:accPr>
                            <m:chr m:val="̃"/>
                            <m:ctrlPr>
                              <a:rPr lang="de-CH" sz="20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CH" sz="2000" b="0" i="1" smtClean="0"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den>
                    </m:f>
                    <m:d>
                      <m:dPr>
                        <m:ctrlPr>
                          <a:rPr lang="de-CH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CH" sz="2000" b="0" i="1" smtClean="0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de-CH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de-CH" sz="2000" b="0" i="1" smtClean="0"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acc>
                              <m:accPr>
                                <m:chr m:val="̃"/>
                                <m:ctrlPr>
                                  <a:rPr lang="de-CH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de-CH" sz="2000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</m:den>
                        </m:f>
                      </m:e>
                    </m:d>
                    <m:r>
                      <m:rPr>
                        <m:sty m:val="p"/>
                      </m:rPr>
                      <a:rPr lang="de-CH" sz="2000" b="0" i="0" smtClean="0">
                        <a:latin typeface="Cambria Math"/>
                      </a:rPr>
                      <m:t>cos</m:t>
                    </m:r>
                    <m:d>
                      <m:dPr>
                        <m:ctrlPr>
                          <a:rPr lang="de-CH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CH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CH" sz="2000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de-CH" sz="2000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de-CH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de-CH" sz="2000" b="0" dirty="0" smtClean="0"/>
                  <a:t>,  wher</a:t>
                </a:r>
                <a:r>
                  <a:rPr lang="de-CH" sz="2000" dirty="0" smtClean="0"/>
                  <a:t>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CH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CH" sz="2000" b="0" i="1" smtClean="0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de-CH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CH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CH" sz="20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de-CH" sz="2000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  <a:ea typeface="Cambria Math"/>
                          </a:rPr>
                          <m:t>π</m:t>
                        </m:r>
                      </m:den>
                    </m:f>
                  </m:oMath>
                </a14:m>
                <a:r>
                  <a:rPr lang="de-CH" sz="2000" b="0" dirty="0" smtClean="0"/>
                  <a:t>.</a:t>
                </a:r>
              </a:p>
              <a:p>
                <a:pPr lvl="1"/>
                <a:endParaRPr lang="de-CH" sz="2000" b="0" dirty="0" smtClean="0"/>
              </a:p>
              <a:p>
                <a:pPr lvl="1"/>
                <a:endParaRPr lang="de-CH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3501008"/>
                <a:ext cx="5436096" cy="2952328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0" y="1043444"/>
            <a:ext cx="9153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Updated in LIU-SPS BD WG meeting 19/09/2013. Talk of H. Timko.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9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2013 SPS Longitudinal Impedance Model (II)</a:t>
            </a:r>
            <a:endParaRPr lang="en-GB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723200"/>
              </p:ext>
            </p:extLst>
          </p:nvPr>
        </p:nvGraphicFramePr>
        <p:xfrm>
          <a:off x="25789" y="1047328"/>
          <a:ext cx="9108504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755576"/>
                <a:gridCol w="864096"/>
                <a:gridCol w="1198347"/>
                <a:gridCol w="710373"/>
                <a:gridCol w="864096"/>
                <a:gridCol w="720080"/>
                <a:gridCol w="827584"/>
              </a:tblGrid>
              <a:tr h="23219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Element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Enamel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Resistor </a:t>
                      </a:r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Num.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f [GHz]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Z [k</a:t>
                      </a:r>
                      <a:r>
                        <a:rPr lang="el-GR" sz="1200" dirty="0" smtClean="0"/>
                        <a:t>Ω</a:t>
                      </a:r>
                      <a:r>
                        <a:rPr lang="en-GB" sz="1200" dirty="0" smtClean="0"/>
                        <a:t>]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Q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R/Q [</a:t>
                      </a:r>
                      <a:r>
                        <a:rPr lang="el-GR" sz="1600" dirty="0" smtClean="0"/>
                        <a:t>Ω</a:t>
                      </a:r>
                      <a:r>
                        <a:rPr lang="en-GB" sz="1600" dirty="0" smtClean="0"/>
                        <a:t>]</a:t>
                      </a:r>
                      <a:endParaRPr lang="en-GB" sz="1600" dirty="0"/>
                    </a:p>
                  </a:txBody>
                  <a:tcPr anchor="ctr"/>
                </a:tc>
              </a:tr>
              <a:tr h="253298">
                <a:tc rowSpan="13"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Flanges</a:t>
                      </a:r>
                    </a:p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[ Simulation Table ]</a:t>
                      </a:r>
                    </a:p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Damping Resistors have not been included in Simulations. This column states whether or not the flange </a:t>
                      </a:r>
                      <a:r>
                        <a:rPr lang="en-GB" sz="1200" baseline="0" dirty="0" smtClean="0">
                          <a:solidFill>
                            <a:srgbClr val="C00000"/>
                          </a:solidFill>
                        </a:rPr>
                        <a:t>SHOULD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have a damping resistor inside (and its type).</a:t>
                      </a: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**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 The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damping resistors were estimated to halve the Q of enamelled flanges. Latest measurements showed a lower reduction, </a:t>
                      </a:r>
                      <a:r>
                        <a:rPr lang="en-GB" sz="1200" b="1" baseline="0" dirty="0" smtClean="0">
                          <a:solidFill>
                            <a:srgbClr val="FF0000"/>
                          </a:solidFill>
                        </a:rPr>
                        <a:t>1.26</a:t>
                      </a:r>
                      <a:r>
                        <a:rPr lang="en-GB" sz="1200" b="0" baseline="0" dirty="0" smtClean="0">
                          <a:solidFill>
                            <a:srgbClr val="C00000"/>
                          </a:solidFill>
                        </a:rPr>
                        <a:t>, on a different set-up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. For non-enamelled flanges, the damping resistors are estimated to lower the Q by a factor of 10.</a:t>
                      </a:r>
                    </a:p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***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Survey not completed.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Waiting for final confirmation from vacuum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group about these percentages.</a:t>
                      </a:r>
                    </a:p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!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 Damping resistor presence percentage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is assumed to be identical to the </a:t>
                      </a:r>
                      <a:r>
                        <a:rPr lang="en-GB" sz="1200" baseline="0" dirty="0" smtClean="0">
                          <a:solidFill>
                            <a:srgbClr val="FF0000"/>
                          </a:solidFill>
                        </a:rPr>
                        <a:t>***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case.</a:t>
                      </a:r>
                    </a:p>
                    <a:p>
                      <a:pPr algn="ctr"/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!!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 The effect of the LONG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damping resistors has not been estimated. In this table, it is assumed to be identical to a SHORT damping resistor.</a:t>
                      </a: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1.210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633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315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3298">
                <a:tc vMerge="1">
                  <a:txBody>
                    <a:bodyPr/>
                    <a:lstStyle/>
                    <a:p>
                      <a:pPr algn="ctr"/>
                      <a:endParaRPr lang="en-GB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FF0000"/>
                          </a:solidFill>
                        </a:rPr>
                        <a:t>Long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1.280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499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200 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</a:rPr>
                        <a:t>!!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2495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3298">
                <a:tc vMerge="1">
                  <a:txBody>
                    <a:bodyPr/>
                    <a:lstStyle/>
                    <a:p>
                      <a:pPr algn="ctr"/>
                      <a:endParaRPr lang="en-GB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C00000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C00000"/>
                          </a:solidFill>
                        </a:rPr>
                        <a:t>Short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90% of 83 !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C00000"/>
                          </a:solidFill>
                        </a:rPr>
                        <a:t>1.410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C00000"/>
                          </a:solidFill>
                        </a:rPr>
                        <a:t>722</a:t>
                      </a:r>
                      <a:endParaRPr lang="en-GB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C00000"/>
                          </a:solidFill>
                        </a:rPr>
                        <a:t>134 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</a:rPr>
                        <a:t>**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C00000"/>
                          </a:solidFill>
                        </a:rPr>
                        <a:t>5388</a:t>
                      </a:r>
                      <a:endParaRPr lang="en-GB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3298">
                <a:tc vMerge="1">
                  <a:txBody>
                    <a:bodyPr/>
                    <a:lstStyle/>
                    <a:p>
                      <a:pPr algn="ctr"/>
                      <a:endParaRPr lang="en-GB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10% of 83 !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1.410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268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597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3298">
                <a:tc vMerge="1">
                  <a:txBody>
                    <a:bodyPr/>
                    <a:lstStyle/>
                    <a:p>
                      <a:pPr algn="ctr"/>
                      <a:endParaRPr lang="en-GB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C00000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C00000"/>
                          </a:solidFill>
                        </a:rPr>
                        <a:t>Short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90% of 14 !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C00000"/>
                          </a:solidFill>
                        </a:rPr>
                        <a:t>1.410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C00000"/>
                          </a:solidFill>
                        </a:rPr>
                        <a:t>133</a:t>
                      </a:r>
                      <a:endParaRPr lang="en-GB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C00000"/>
                          </a:solidFill>
                        </a:rPr>
                        <a:t>143 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</a:rPr>
                        <a:t>**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C00000"/>
                          </a:solidFill>
                        </a:rPr>
                        <a:t>930</a:t>
                      </a:r>
                      <a:endParaRPr lang="en-GB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3298">
                <a:tc vMerge="1">
                  <a:txBody>
                    <a:bodyPr/>
                    <a:lstStyle/>
                    <a:p>
                      <a:pPr algn="ctr"/>
                      <a:endParaRPr lang="en-GB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10% of 14 !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1.410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285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105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2163">
                <a:tc vMerge="1">
                  <a:txBody>
                    <a:bodyPr/>
                    <a:lstStyle/>
                    <a:p>
                      <a:pPr algn="ctr"/>
                      <a:endParaRPr lang="en-GB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C00000"/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C00000"/>
                          </a:solidFill>
                        </a:rPr>
                        <a:t>Short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90% of 26 </a:t>
                      </a:r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***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C00000"/>
                          </a:solidFill>
                        </a:rPr>
                        <a:t>1.410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C00000"/>
                          </a:solidFill>
                        </a:rPr>
                        <a:t>449</a:t>
                      </a:r>
                      <a:endParaRPr lang="en-GB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C00000"/>
                          </a:solidFill>
                        </a:rPr>
                        <a:t>242 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</a:rPr>
                        <a:t>**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C00000"/>
                          </a:solidFill>
                        </a:rPr>
                        <a:t>1855</a:t>
                      </a:r>
                      <a:endParaRPr lang="en-GB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2163">
                <a:tc vMerge="1">
                  <a:txBody>
                    <a:bodyPr/>
                    <a:lstStyle/>
                    <a:p>
                      <a:pPr algn="ctr"/>
                      <a:endParaRPr lang="en-GB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10% of 26 </a:t>
                      </a:r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***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1.410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377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1828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3298">
                <a:tc vMerge="1">
                  <a:txBody>
                    <a:bodyPr/>
                    <a:lstStyle/>
                    <a:p>
                      <a:pPr algn="ctr"/>
                      <a:endParaRPr lang="en-GB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1.570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17.4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316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3298">
                <a:tc vMerge="1">
                  <a:txBody>
                    <a:bodyPr/>
                    <a:lstStyle/>
                    <a:p>
                      <a:pPr algn="ctr"/>
                      <a:endParaRPr lang="en-GB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1.610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588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980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600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3298">
                <a:tc vMerge="1">
                  <a:txBody>
                    <a:bodyPr/>
                    <a:lstStyle/>
                    <a:p>
                      <a:pPr algn="ctr"/>
                      <a:endParaRPr lang="en-GB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FF0000"/>
                          </a:solidFill>
                        </a:rPr>
                        <a:t>Long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1.620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60 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</a:rPr>
                        <a:t>!!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1016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3298">
                <a:tc vMerge="1">
                  <a:txBody>
                    <a:bodyPr/>
                    <a:lstStyle/>
                    <a:p>
                      <a:pPr algn="ctr"/>
                      <a:endParaRPr lang="en-GB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1.800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651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881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739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22950">
                <a:tc vMerge="1">
                  <a:txBody>
                    <a:bodyPr/>
                    <a:lstStyle/>
                    <a:p>
                      <a:pPr algn="ctr"/>
                      <a:endParaRPr lang="en-GB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1.890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187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175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1070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45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2013 SPS Longitudinal Impedance Model (III)</a:t>
            </a:r>
            <a:endParaRPr lang="en-GB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88321"/>
              </p:ext>
            </p:extLst>
          </p:nvPr>
        </p:nvGraphicFramePr>
        <p:xfrm>
          <a:off x="755576" y="1844824"/>
          <a:ext cx="7524327" cy="3268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010"/>
                <a:gridCol w="944532"/>
                <a:gridCol w="944532"/>
                <a:gridCol w="1259376"/>
                <a:gridCol w="1385314"/>
                <a:gridCol w="881563"/>
              </a:tblGrid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Element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Type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f [GHz]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Z [k</a:t>
                      </a:r>
                      <a:r>
                        <a:rPr lang="el-GR" sz="900" dirty="0" smtClean="0"/>
                        <a:t>Ω</a:t>
                      </a:r>
                      <a:r>
                        <a:rPr lang="en-GB" sz="900" dirty="0" smtClean="0"/>
                        <a:t>]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Q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R/Q [</a:t>
                      </a:r>
                      <a:r>
                        <a:rPr lang="el-GR" sz="1050" dirty="0" smtClean="0"/>
                        <a:t>Ω</a:t>
                      </a:r>
                      <a:r>
                        <a:rPr lang="en-GB" sz="1050" dirty="0" smtClean="0"/>
                        <a:t>]</a:t>
                      </a:r>
                      <a:endParaRPr lang="en-GB" sz="1050" dirty="0"/>
                    </a:p>
                  </a:txBody>
                  <a:tcPr anchor="ctr"/>
                </a:tc>
              </a:tr>
              <a:tr h="141397">
                <a:tc rowSpan="12"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BPMs</a:t>
                      </a:r>
                    </a:p>
                    <a:p>
                      <a:pPr algn="ctr"/>
                      <a:endParaRPr lang="en-GB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Values calculated by B. Salvant:</a:t>
                      </a:r>
                    </a:p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[LIU-SPS BD WG 08/06/2013]</a:t>
                      </a:r>
                    </a:p>
                    <a:p>
                      <a:pPr algn="ctr"/>
                      <a:endParaRPr lang="en-GB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BPH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0.885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14.6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482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41397">
                <a:tc vMerge="1">
                  <a:txBody>
                    <a:bodyPr/>
                    <a:lstStyle/>
                    <a:p>
                      <a:pPr algn="ctr"/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BPH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0.892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19.8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493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41397">
                <a:tc vMerge="1">
                  <a:txBody>
                    <a:bodyPr/>
                    <a:lstStyle/>
                    <a:p>
                      <a:pPr algn="ctr"/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BPH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1.052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159.7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773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207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41397"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BPH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1.062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190.3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773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246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41397"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BPV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1.069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45.4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654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139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BPV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1.092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667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1397"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BPV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1.185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11.6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610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1397">
                <a:tc vMerge="1">
                  <a:txBody>
                    <a:bodyPr/>
                    <a:lstStyle/>
                    <a:p>
                      <a:pPr algn="ctr"/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BPV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1.215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1.2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624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1397">
                <a:tc vMerge="1">
                  <a:txBody>
                    <a:bodyPr/>
                    <a:lstStyle/>
                    <a:p>
                      <a:pPr algn="ctr"/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BPH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1.598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42.6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672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41397">
                <a:tc vMerge="1">
                  <a:txBody>
                    <a:bodyPr/>
                    <a:lstStyle/>
                    <a:p>
                      <a:pPr algn="ctr"/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BPH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1.613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597.5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686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871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41397">
                <a:tc vMerge="1">
                  <a:txBody>
                    <a:bodyPr/>
                    <a:lstStyle/>
                    <a:p>
                      <a:pPr algn="ctr"/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BPH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1.859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295.1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896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329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41397">
                <a:tc vMerge="1">
                  <a:txBody>
                    <a:bodyPr/>
                    <a:lstStyle/>
                    <a:p>
                      <a:pPr algn="ctr"/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BPV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1.960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72.1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1993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23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cern.ch\dfs\Users\j\jvarelac\Desktop\kicker Long Impedance\BPM_flange_impedan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2" y="908721"/>
            <a:ext cx="8759176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508104" y="4221088"/>
            <a:ext cx="648072" cy="1872208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5508104" y="4208640"/>
            <a:ext cx="648072" cy="1872208"/>
          </a:xfrm>
          <a:prstGeom prst="roundRect">
            <a:avLst/>
          </a:prstGeom>
          <a:noFill/>
          <a:ln w="127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2013 SPS Longitudinal Impedance Model (IV)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660232" y="1340768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</a:rPr>
              <a:t>Blue – Flanges</a:t>
            </a:r>
          </a:p>
          <a:p>
            <a:r>
              <a:rPr lang="en-GB" sz="1400" dirty="0" smtClean="0">
                <a:solidFill>
                  <a:srgbClr val="FF0000"/>
                </a:solidFill>
              </a:rPr>
              <a:t>Red – BPMs</a:t>
            </a:r>
          </a:p>
          <a:p>
            <a:r>
              <a:rPr lang="en-GB" sz="1400" dirty="0" smtClean="0"/>
              <a:t>Black – Flanges + BPMs</a:t>
            </a:r>
            <a:endParaRPr lang="en-GB" sz="1400" dirty="0"/>
          </a:p>
        </p:txBody>
      </p:sp>
      <p:sp>
        <p:nvSpPr>
          <p:cNvPr id="6" name="Rounded Rectangle 5"/>
          <p:cNvSpPr/>
          <p:nvPr/>
        </p:nvSpPr>
        <p:spPr>
          <a:xfrm>
            <a:off x="5076056" y="1484784"/>
            <a:ext cx="432048" cy="4608512"/>
          </a:xfrm>
          <a:prstGeom prst="round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4584900" y="4500096"/>
            <a:ext cx="499660" cy="1593200"/>
          </a:xfrm>
          <a:prstGeom prst="round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762928" y="1209963"/>
            <a:ext cx="10583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1.4GHz Flanges</a:t>
            </a:r>
            <a:endParaRPr lang="en-GB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3945544" y="4250020"/>
            <a:ext cx="10198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1.2GHz Flanges</a:t>
            </a:r>
            <a:endParaRPr lang="en-GB" sz="1050" dirty="0"/>
          </a:p>
        </p:txBody>
      </p:sp>
      <p:sp>
        <p:nvSpPr>
          <p:cNvPr id="14" name="TextBox 13"/>
          <p:cNvSpPr txBox="1"/>
          <p:nvPr/>
        </p:nvSpPr>
        <p:spPr>
          <a:xfrm>
            <a:off x="5580112" y="3954724"/>
            <a:ext cx="14590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1.6GHz BPMs + Flanges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62523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ern.ch\dfs\Users\j\jvarelac\Desktop\kicker Long Impedance\MK_longImpedan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24944"/>
            <a:ext cx="5856311" cy="392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2013 SPS Longitudinal Impedance Model (V)</a:t>
            </a:r>
            <a:endParaRPr lang="en-GB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131578"/>
              </p:ext>
            </p:extLst>
          </p:nvPr>
        </p:nvGraphicFramePr>
        <p:xfrm>
          <a:off x="827584" y="877828"/>
          <a:ext cx="7524327" cy="226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759"/>
                <a:gridCol w="1080120"/>
                <a:gridCol w="1440160"/>
                <a:gridCol w="1584176"/>
                <a:gridCol w="1008112"/>
              </a:tblGrid>
              <a:tr h="14139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Element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f [GHz]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Z [k</a:t>
                      </a:r>
                      <a:r>
                        <a:rPr lang="el-GR" sz="900" dirty="0" smtClean="0"/>
                        <a:t>Ω</a:t>
                      </a:r>
                      <a:r>
                        <a:rPr lang="en-GB" sz="900" dirty="0" smtClean="0"/>
                        <a:t>]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Q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R/Q [</a:t>
                      </a:r>
                      <a:r>
                        <a:rPr lang="el-GR" sz="1050" dirty="0" smtClean="0"/>
                        <a:t>Ω</a:t>
                      </a:r>
                      <a:r>
                        <a:rPr lang="en-GB" sz="1050" dirty="0" smtClean="0"/>
                        <a:t>]</a:t>
                      </a:r>
                      <a:endParaRPr lang="en-GB" sz="1050" dirty="0"/>
                    </a:p>
                  </a:txBody>
                  <a:tcPr anchor="ctr"/>
                </a:tc>
              </a:tr>
              <a:tr h="141397">
                <a:tc rowSpan="8"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</a:rPr>
                        <a:t>SPS</a:t>
                      </a:r>
                      <a:r>
                        <a:rPr lang="en-GB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000" dirty="0" smtClean="0">
                          <a:solidFill>
                            <a:schemeClr val="tx1"/>
                          </a:solidFill>
                        </a:rPr>
                        <a:t>Kickers</a:t>
                      </a:r>
                      <a:r>
                        <a:rPr lang="en-GB" sz="1000" baseline="0" dirty="0" smtClean="0">
                          <a:solidFill>
                            <a:schemeClr val="tx1"/>
                          </a:solidFill>
                        </a:rPr>
                        <a:t> Fit</a:t>
                      </a:r>
                    </a:p>
                    <a:p>
                      <a:pPr algn="ctr"/>
                      <a:r>
                        <a:rPr lang="en-GB" sz="1000" baseline="0" dirty="0" smtClean="0">
                          <a:solidFill>
                            <a:schemeClr val="tx1"/>
                          </a:solidFill>
                        </a:rPr>
                        <a:t>(8 resonator model)</a:t>
                      </a:r>
                    </a:p>
                    <a:p>
                      <a:pPr algn="ctr"/>
                      <a:endParaRPr lang="en-GB" sz="1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000" baseline="0" dirty="0" smtClean="0">
                          <a:solidFill>
                            <a:schemeClr val="tx1"/>
                          </a:solidFill>
                        </a:rPr>
                        <a:t>Impedance calculated by C. Zannini</a:t>
                      </a:r>
                    </a:p>
                    <a:p>
                      <a:pPr algn="ctr"/>
                      <a:r>
                        <a:rPr lang="en-GB" sz="1000" baseline="0" dirty="0" smtClean="0">
                          <a:solidFill>
                            <a:schemeClr val="tx1"/>
                          </a:solidFill>
                        </a:rPr>
                        <a:t>[LIU-SPS BD WG meeting 21/03/2013]</a:t>
                      </a:r>
                    </a:p>
                    <a:p>
                      <a:pPr algn="ctr"/>
                      <a:endParaRPr lang="en-GB" sz="1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sz="1000" baseline="0" dirty="0" smtClean="0">
                          <a:solidFill>
                            <a:schemeClr val="tx1"/>
                          </a:solidFill>
                        </a:rPr>
                        <a:t>Fit by H. Timko</a:t>
                      </a:r>
                    </a:p>
                    <a:p>
                      <a:pPr algn="ctr"/>
                      <a:r>
                        <a:rPr lang="en-GB" sz="1000" baseline="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GB" sz="1000" dirty="0" smtClean="0"/>
                        <a:t>LIU-SPS BD WG meeting 19/09/2013</a:t>
                      </a:r>
                      <a:r>
                        <a:rPr lang="en-GB" sz="1000" baseline="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0.044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2600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397">
                <a:tc vMerge="1">
                  <a:txBody>
                    <a:bodyPr/>
                    <a:lstStyle/>
                    <a:p>
                      <a:pPr algn="ctr"/>
                      <a:endParaRPr lang="en-GB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0.150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397">
                <a:tc vMerge="1">
                  <a:txBody>
                    <a:bodyPr/>
                    <a:lstStyle/>
                    <a:p>
                      <a:pPr algn="ctr"/>
                      <a:endParaRPr lang="en-GB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0.310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39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0.346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397">
                <a:tc vMerge="1">
                  <a:txBody>
                    <a:bodyPr/>
                    <a:lstStyle/>
                    <a:p>
                      <a:pPr algn="ctr"/>
                      <a:endParaRPr lang="en-GB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0.550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5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5000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397">
                <a:tc vMerge="1">
                  <a:txBody>
                    <a:bodyPr/>
                    <a:lstStyle/>
                    <a:p>
                      <a:pPr algn="ctr"/>
                      <a:endParaRPr lang="en-GB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0.810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20.5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20500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397">
                <a:tc vMerge="1">
                  <a:txBody>
                    <a:bodyPr/>
                    <a:lstStyle/>
                    <a:p>
                      <a:pPr algn="ctr"/>
                      <a:endParaRPr lang="en-GB" sz="105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1.500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12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12000</a:t>
                      </a:r>
                      <a:endParaRPr lang="en-GB" sz="105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397">
                <a:tc vMerge="1">
                  <a:txBody>
                    <a:bodyPr/>
                    <a:lstStyle/>
                    <a:p>
                      <a:pPr algn="ctr"/>
                      <a:endParaRPr lang="en-GB" sz="105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3.000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14.5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14500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55976" y="436510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Blue – Re(Z)</a:t>
            </a:r>
          </a:p>
          <a:p>
            <a:r>
              <a:rPr lang="en-GB" sz="1200" dirty="0" smtClean="0">
                <a:solidFill>
                  <a:srgbClr val="FF0000"/>
                </a:solidFill>
              </a:rPr>
              <a:t>Red – </a:t>
            </a:r>
            <a:r>
              <a:rPr lang="en-GB" sz="1200" dirty="0" err="1" smtClean="0">
                <a:solidFill>
                  <a:srgbClr val="FF0000"/>
                </a:solidFill>
              </a:rPr>
              <a:t>Im</a:t>
            </a:r>
            <a:r>
              <a:rPr lang="en-GB" sz="1200" dirty="0" smtClean="0">
                <a:solidFill>
                  <a:srgbClr val="FF0000"/>
                </a:solidFill>
              </a:rPr>
              <a:t>(Z)</a:t>
            </a:r>
          </a:p>
          <a:p>
            <a:r>
              <a:rPr lang="en-GB" sz="1200" dirty="0" smtClean="0"/>
              <a:t>Black - Fit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7453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105011</TotalTime>
  <Words>2239</Words>
  <Application>Microsoft Office PowerPoint</Application>
  <PresentationFormat>On-screen Show (4:3)</PresentationFormat>
  <Paragraphs>818</Paragraphs>
  <Slides>28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SPS Longitudinal Impedance Simulations &amp; Measurements Update</vt:lpstr>
      <vt:lpstr>Outline</vt:lpstr>
      <vt:lpstr>Introduction</vt:lpstr>
      <vt:lpstr>Outline</vt:lpstr>
      <vt:lpstr>2013 SPS Longitudinal Impedance Model (I)</vt:lpstr>
      <vt:lpstr>2013 SPS Longitudinal Impedance Model (II)</vt:lpstr>
      <vt:lpstr>2013 SPS Longitudinal Impedance Model (III)</vt:lpstr>
      <vt:lpstr>2013 SPS Longitudinal Impedance Model (IV)</vt:lpstr>
      <vt:lpstr>2013 SPS Longitudinal Impedance Model (V)</vt:lpstr>
      <vt:lpstr>Total 2013 SPS Longitudinal Impedance Model (I)</vt:lpstr>
      <vt:lpstr>Total 2013 SPS Longitudinal Impedance Model (II)</vt:lpstr>
      <vt:lpstr>2013 SPS Longitudinal Impedance Model Main Resonant Impedance Sources</vt:lpstr>
      <vt:lpstr>2013 SPS Longitudinal Impedance Model Included  Im( Z )/n Contribution</vt:lpstr>
      <vt:lpstr>Outline</vt:lpstr>
      <vt:lpstr>Im(Z)/n Steps - Contribution</vt:lpstr>
      <vt:lpstr>Im(Z)/n Steps - Fritz Measurements (I) LIU-SPS BD meeting 25-04-2013</vt:lpstr>
      <vt:lpstr>Im(Z)/n Steps - Fritz Measurements (II) LIU-SPS BD meeting 25-04-2013</vt:lpstr>
      <vt:lpstr>Im(Z)/n Steps - Fritz Measurements (and III) </vt:lpstr>
      <vt:lpstr>Outline</vt:lpstr>
      <vt:lpstr>Travelling Wave Cavity Impedance Model (I)</vt:lpstr>
      <vt:lpstr>Travelling Wave Cavity Impedance Model (and II)</vt:lpstr>
      <vt:lpstr>PowerPoint Presentation</vt:lpstr>
      <vt:lpstr>PowerPoint Presentation</vt:lpstr>
      <vt:lpstr>Outline</vt:lpstr>
      <vt:lpstr>PowerPoint Presentation</vt:lpstr>
      <vt:lpstr>PowerPoint Presentation</vt:lpstr>
      <vt:lpstr>Outline</vt:lpstr>
      <vt:lpstr>Conclusions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 for the Measurement of Cavity Q’s in Reflection</dc:title>
  <dc:creator>Jose Enrique Varela Campelo</dc:creator>
  <cp:lastModifiedBy>Jose Enrique Varela Campelo</cp:lastModifiedBy>
  <cp:revision>465</cp:revision>
  <cp:lastPrinted>2014-03-26T10:51:11Z</cp:lastPrinted>
  <dcterms:created xsi:type="dcterms:W3CDTF">2013-02-21T13:42:40Z</dcterms:created>
  <dcterms:modified xsi:type="dcterms:W3CDTF">2014-03-27T14:17:49Z</dcterms:modified>
</cp:coreProperties>
</file>