
<file path=[Content_Types].xml><?xml version="1.0" encoding="utf-8"?>
<Types xmlns="http://schemas.openxmlformats.org/package/2006/content-types">
  <Default Extension="png" ContentType="image/png"/>
  <Default Extension="bin" ContentType="application/vnd.openxmlformats-officedocument.oleObject"/>
  <Default Extension="pdf" ContentType="application/pdf"/>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5"/>
  </p:notesMasterIdLst>
  <p:handoutMasterIdLst>
    <p:handoutMasterId r:id="rId46"/>
  </p:handoutMasterIdLst>
  <p:sldIdLst>
    <p:sldId id="1018" r:id="rId3"/>
    <p:sldId id="1019" r:id="rId4"/>
    <p:sldId id="1020" r:id="rId5"/>
    <p:sldId id="1088" r:id="rId6"/>
    <p:sldId id="1089" r:id="rId7"/>
    <p:sldId id="1085" r:id="rId8"/>
    <p:sldId id="1090" r:id="rId9"/>
    <p:sldId id="1091" r:id="rId10"/>
    <p:sldId id="1110" r:id="rId11"/>
    <p:sldId id="1086" r:id="rId12"/>
    <p:sldId id="1092" r:id="rId13"/>
    <p:sldId id="1093" r:id="rId14"/>
    <p:sldId id="1087" r:id="rId15"/>
    <p:sldId id="1095" r:id="rId16"/>
    <p:sldId id="1096" r:id="rId17"/>
    <p:sldId id="1109" r:id="rId18"/>
    <p:sldId id="1084" r:id="rId19"/>
    <p:sldId id="1024" r:id="rId20"/>
    <p:sldId id="1055" r:id="rId21"/>
    <p:sldId id="1097" r:id="rId22"/>
    <p:sldId id="1028" r:id="rId23"/>
    <p:sldId id="1029" r:id="rId24"/>
    <p:sldId id="1030" r:id="rId25"/>
    <p:sldId id="1068" r:id="rId26"/>
    <p:sldId id="1067" r:id="rId27"/>
    <p:sldId id="1031" r:id="rId28"/>
    <p:sldId id="1032" r:id="rId29"/>
    <p:sldId id="1033" r:id="rId30"/>
    <p:sldId id="1034" r:id="rId31"/>
    <p:sldId id="1035" r:id="rId32"/>
    <p:sldId id="1036" r:id="rId33"/>
    <p:sldId id="1111" r:id="rId34"/>
    <p:sldId id="1039" r:id="rId35"/>
    <p:sldId id="1040" r:id="rId36"/>
    <p:sldId id="1103" r:id="rId37"/>
    <p:sldId id="1104" r:id="rId38"/>
    <p:sldId id="1105" r:id="rId39"/>
    <p:sldId id="1106" r:id="rId40"/>
    <p:sldId id="1107" r:id="rId41"/>
    <p:sldId id="1045" r:id="rId42"/>
    <p:sldId id="1046" r:id="rId43"/>
    <p:sldId id="1098" r:id="rId44"/>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26D"/>
    <a:srgbClr val="0505CB"/>
    <a:srgbClr val="FFFF66"/>
    <a:srgbClr val="FDD3F4"/>
    <a:srgbClr val="FF822D"/>
    <a:srgbClr val="FF6600"/>
    <a:srgbClr val="FFD44B"/>
    <a:srgbClr val="303C18"/>
    <a:srgbClr val="8BE1FF"/>
    <a:srgbClr val="C06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9" autoAdjust="0"/>
    <p:restoredTop sz="94660"/>
  </p:normalViewPr>
  <p:slideViewPr>
    <p:cSldViewPr>
      <p:cViewPr>
        <p:scale>
          <a:sx n="80" d="100"/>
          <a:sy n="80" d="100"/>
        </p:scale>
        <p:origin x="-690" y="-58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8.wmf"/><Relationship Id="rId1" Type="http://schemas.openxmlformats.org/officeDocument/2006/relationships/image" Target="../media/image47.wmf"/><Relationship Id="rId4" Type="http://schemas.openxmlformats.org/officeDocument/2006/relationships/image" Target="../media/image4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4" Type="http://schemas.openxmlformats.org/officeDocument/2006/relationships/image" Target="../media/image5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5" Type="http://schemas.openxmlformats.org/officeDocument/2006/relationships/image" Target="../media/image64.wmf"/><Relationship Id="rId4" Type="http://schemas.openxmlformats.org/officeDocument/2006/relationships/image" Target="../media/image6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F377942F-8B8E-4944-840B-53C7D181C590}" type="datetimeFigureOut">
              <a:rPr lang="it-IT" smtClean="0"/>
              <a:t>28/02/2014</a:t>
            </a:fld>
            <a:endParaRPr lang="it-IT"/>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it-IT"/>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EE047B76-4B44-41F3-98D6-44CE421F37EB}" type="slidenum">
              <a:rPr lang="it-IT" smtClean="0"/>
              <a:t>‹#›</a:t>
            </a:fld>
            <a:endParaRPr lang="it-IT"/>
          </a:p>
        </p:txBody>
      </p:sp>
    </p:spTree>
    <p:extLst>
      <p:ext uri="{BB962C8B-B14F-4D97-AF65-F5344CB8AC3E}">
        <p14:creationId xmlns:p14="http://schemas.microsoft.com/office/powerpoint/2010/main" val="8166095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244006A5-2FB3-4A41-A783-185B466DB43F}" type="datetimeFigureOut">
              <a:rPr lang="en-US" smtClean="0"/>
              <a:pPr/>
              <a:t>2/28/2014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EA3C8767-5938-4A9D-BFB6-DA802D66B655}" type="slidenum">
              <a:rPr lang="en-US" smtClean="0"/>
              <a:pPr/>
              <a:t>‹#›</a:t>
            </a:fld>
            <a:endParaRPr lang="en-US"/>
          </a:p>
        </p:txBody>
      </p:sp>
    </p:spTree>
    <p:extLst>
      <p:ext uri="{BB962C8B-B14F-4D97-AF65-F5344CB8AC3E}">
        <p14:creationId xmlns:p14="http://schemas.microsoft.com/office/powerpoint/2010/main" val="24137781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Specificare</a:t>
            </a:r>
            <a:r>
              <a:rPr lang="en-US" dirty="0" smtClean="0"/>
              <a:t> </a:t>
            </a:r>
            <a:r>
              <a:rPr lang="en-US" dirty="0" err="1" smtClean="0"/>
              <a:t>che</a:t>
            </a:r>
            <a:r>
              <a:rPr lang="en-US" baseline="0" dirty="0" smtClean="0"/>
              <a:t> la </a:t>
            </a:r>
            <a:r>
              <a:rPr lang="en-US" baseline="0" dirty="0" err="1" smtClean="0"/>
              <a:t>cavita</a:t>
            </a:r>
            <a:r>
              <a:rPr lang="en-US" baseline="0" dirty="0" smtClean="0"/>
              <a:t>’ e’ </a:t>
            </a:r>
            <a:r>
              <a:rPr lang="en-US" baseline="0" dirty="0" err="1" smtClean="0"/>
              <a:t>quella</a:t>
            </a:r>
            <a:r>
              <a:rPr lang="en-US" baseline="0" dirty="0" smtClean="0"/>
              <a:t> a 200 MHz</a:t>
            </a:r>
            <a:endParaRPr lang="en-US" dirty="0"/>
          </a:p>
        </p:txBody>
      </p:sp>
      <p:sp>
        <p:nvSpPr>
          <p:cNvPr id="4" name="Slide Number Placeholder 3"/>
          <p:cNvSpPr>
            <a:spLocks noGrp="1"/>
          </p:cNvSpPr>
          <p:nvPr>
            <p:ph type="sldNum" sz="quarter" idx="10"/>
          </p:nvPr>
        </p:nvSpPr>
        <p:spPr/>
        <p:txBody>
          <a:bodyPr/>
          <a:lstStyle/>
          <a:p>
            <a:fld id="{6399048F-DFE4-4967-8E69-7D79CAFE9623}"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Specificare</a:t>
            </a:r>
            <a:r>
              <a:rPr lang="en-US" dirty="0" smtClean="0"/>
              <a:t> </a:t>
            </a:r>
            <a:r>
              <a:rPr lang="en-US" dirty="0" err="1" smtClean="0"/>
              <a:t>che</a:t>
            </a:r>
            <a:r>
              <a:rPr lang="en-US" baseline="0" dirty="0" smtClean="0"/>
              <a:t> la </a:t>
            </a:r>
            <a:r>
              <a:rPr lang="en-US" baseline="0" dirty="0" err="1" smtClean="0"/>
              <a:t>cavita</a:t>
            </a:r>
            <a:r>
              <a:rPr lang="en-US" baseline="0" dirty="0" smtClean="0"/>
              <a:t>’ e’ </a:t>
            </a:r>
            <a:r>
              <a:rPr lang="en-US" baseline="0" dirty="0" err="1" smtClean="0"/>
              <a:t>quella</a:t>
            </a:r>
            <a:r>
              <a:rPr lang="en-US" baseline="0" dirty="0" smtClean="0"/>
              <a:t> a 200 MHz</a:t>
            </a:r>
            <a:endParaRPr lang="en-US" dirty="0"/>
          </a:p>
        </p:txBody>
      </p:sp>
      <p:sp>
        <p:nvSpPr>
          <p:cNvPr id="4" name="Slide Number Placeholder 3"/>
          <p:cNvSpPr>
            <a:spLocks noGrp="1"/>
          </p:cNvSpPr>
          <p:nvPr>
            <p:ph type="sldNum" sz="quarter" idx="10"/>
          </p:nvPr>
        </p:nvSpPr>
        <p:spPr/>
        <p:txBody>
          <a:bodyPr/>
          <a:lstStyle/>
          <a:p>
            <a:fld id="{6399048F-DFE4-4967-8E69-7D79CAFE9623}"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3C8767-5938-4A9D-BFB6-DA802D66B655}" type="slidenum">
              <a:rPr lang="en-US" smtClean="0"/>
              <a:pPr/>
              <a:t>8</a:t>
            </a:fld>
            <a:endParaRPr lang="en-US"/>
          </a:p>
        </p:txBody>
      </p:sp>
    </p:spTree>
    <p:extLst>
      <p:ext uri="{BB962C8B-B14F-4D97-AF65-F5344CB8AC3E}">
        <p14:creationId xmlns:p14="http://schemas.microsoft.com/office/powerpoint/2010/main" val="3877830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solo </a:t>
            </a:r>
            <a:r>
              <a:rPr lang="en-US" dirty="0" err="1" smtClean="0"/>
              <a:t>tabella</a:t>
            </a:r>
            <a:r>
              <a:rPr lang="en-US" dirty="0" smtClean="0"/>
              <a:t> </a:t>
            </a:r>
            <a:r>
              <a:rPr lang="en-US" dirty="0" err="1" smtClean="0"/>
              <a:t>storia</a:t>
            </a:r>
            <a:endParaRPr lang="en-GB" dirty="0"/>
          </a:p>
        </p:txBody>
      </p:sp>
      <p:sp>
        <p:nvSpPr>
          <p:cNvPr id="4" name="Slide Number Placeholder 3"/>
          <p:cNvSpPr>
            <a:spLocks noGrp="1"/>
          </p:cNvSpPr>
          <p:nvPr>
            <p:ph type="sldNum" sz="quarter" idx="10"/>
          </p:nvPr>
        </p:nvSpPr>
        <p:spPr/>
        <p:txBody>
          <a:bodyPr/>
          <a:lstStyle/>
          <a:p>
            <a:fld id="{EA3C8767-5938-4A9D-BFB6-DA802D66B655}" type="slidenum">
              <a:rPr lang="en-US" smtClean="0"/>
              <a:pPr/>
              <a:t>9</a:t>
            </a:fld>
            <a:endParaRPr lang="en-US"/>
          </a:p>
        </p:txBody>
      </p:sp>
    </p:spTree>
    <p:extLst>
      <p:ext uri="{BB962C8B-B14F-4D97-AF65-F5344CB8AC3E}">
        <p14:creationId xmlns:p14="http://schemas.microsoft.com/office/powerpoint/2010/main" val="2259851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Specificare</a:t>
            </a:r>
            <a:r>
              <a:rPr lang="en-US" dirty="0" smtClean="0"/>
              <a:t> </a:t>
            </a:r>
            <a:r>
              <a:rPr lang="en-US" dirty="0" err="1" smtClean="0"/>
              <a:t>che</a:t>
            </a:r>
            <a:r>
              <a:rPr lang="en-US" baseline="0" dirty="0" smtClean="0"/>
              <a:t> la </a:t>
            </a:r>
            <a:r>
              <a:rPr lang="en-US" baseline="0" dirty="0" err="1" smtClean="0"/>
              <a:t>cavita</a:t>
            </a:r>
            <a:r>
              <a:rPr lang="en-US" baseline="0" dirty="0" smtClean="0"/>
              <a:t>’ e’ </a:t>
            </a:r>
            <a:r>
              <a:rPr lang="en-US" baseline="0" dirty="0" err="1" smtClean="0"/>
              <a:t>quella</a:t>
            </a:r>
            <a:r>
              <a:rPr lang="en-US" baseline="0" dirty="0" smtClean="0"/>
              <a:t> a 200 MHz</a:t>
            </a:r>
            <a:endParaRPr lang="en-US" dirty="0"/>
          </a:p>
        </p:txBody>
      </p:sp>
      <p:sp>
        <p:nvSpPr>
          <p:cNvPr id="4" name="Slide Number Placeholder 3"/>
          <p:cNvSpPr>
            <a:spLocks noGrp="1"/>
          </p:cNvSpPr>
          <p:nvPr>
            <p:ph type="sldNum" sz="quarter" idx="10"/>
          </p:nvPr>
        </p:nvSpPr>
        <p:spPr/>
        <p:txBody>
          <a:bodyPr/>
          <a:lstStyle/>
          <a:p>
            <a:fld id="{6399048F-DFE4-4967-8E69-7D79CAFE9623}"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Specificare</a:t>
            </a:r>
            <a:r>
              <a:rPr lang="en-US" dirty="0" smtClean="0"/>
              <a:t> </a:t>
            </a:r>
            <a:r>
              <a:rPr lang="en-US" dirty="0" err="1" smtClean="0"/>
              <a:t>che</a:t>
            </a:r>
            <a:r>
              <a:rPr lang="en-US" baseline="0" dirty="0" smtClean="0"/>
              <a:t> la </a:t>
            </a:r>
            <a:r>
              <a:rPr lang="en-US" baseline="0" dirty="0" err="1" smtClean="0"/>
              <a:t>cavita</a:t>
            </a:r>
            <a:r>
              <a:rPr lang="en-US" baseline="0" dirty="0" smtClean="0"/>
              <a:t>’ e’ </a:t>
            </a:r>
            <a:r>
              <a:rPr lang="en-US" baseline="0" dirty="0" err="1" smtClean="0"/>
              <a:t>quella</a:t>
            </a:r>
            <a:r>
              <a:rPr lang="en-US" baseline="0" dirty="0" smtClean="0"/>
              <a:t> a 200 MHz</a:t>
            </a:r>
            <a:endParaRPr lang="en-US" dirty="0"/>
          </a:p>
        </p:txBody>
      </p:sp>
      <p:sp>
        <p:nvSpPr>
          <p:cNvPr id="4" name="Slide Number Placeholder 3"/>
          <p:cNvSpPr>
            <a:spLocks noGrp="1"/>
          </p:cNvSpPr>
          <p:nvPr>
            <p:ph type="sldNum" sz="quarter" idx="10"/>
          </p:nvPr>
        </p:nvSpPr>
        <p:spPr/>
        <p:txBody>
          <a:bodyPr/>
          <a:lstStyle/>
          <a:p>
            <a:fld id="{6399048F-DFE4-4967-8E69-7D79CAFE9623}"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also other device that</a:t>
            </a:r>
            <a:r>
              <a:rPr lang="en-US" baseline="0" dirty="0" smtClean="0"/>
              <a:t> we are studying . </a:t>
            </a:r>
            <a:r>
              <a:rPr lang="en-US" baseline="0" smtClean="0"/>
              <a:t>Like……..</a:t>
            </a:r>
            <a:endParaRPr lang="en-US"/>
          </a:p>
        </p:txBody>
      </p:sp>
      <p:sp>
        <p:nvSpPr>
          <p:cNvPr id="4" name="Slide Number Placeholder 3"/>
          <p:cNvSpPr>
            <a:spLocks noGrp="1"/>
          </p:cNvSpPr>
          <p:nvPr>
            <p:ph type="sldNum" sz="quarter" idx="10"/>
          </p:nvPr>
        </p:nvSpPr>
        <p:spPr/>
        <p:txBody>
          <a:bodyPr/>
          <a:lstStyle/>
          <a:p>
            <a:fld id="{6399048F-DFE4-4967-8E69-7D79CAFE9623}" type="slidenum">
              <a:rPr lang="en-US" smtClean="0"/>
              <a:pPr/>
              <a:t>24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also other device that</a:t>
            </a:r>
            <a:r>
              <a:rPr lang="en-US" baseline="0" dirty="0" smtClean="0"/>
              <a:t> we are studying . </a:t>
            </a:r>
            <a:r>
              <a:rPr lang="en-US" baseline="0" smtClean="0"/>
              <a:t>Like……..</a:t>
            </a:r>
            <a:endParaRPr lang="en-US"/>
          </a:p>
        </p:txBody>
      </p:sp>
      <p:sp>
        <p:nvSpPr>
          <p:cNvPr id="4" name="Slide Number Placeholder 3"/>
          <p:cNvSpPr>
            <a:spLocks noGrp="1"/>
          </p:cNvSpPr>
          <p:nvPr>
            <p:ph type="sldNum" sz="quarter" idx="10"/>
          </p:nvPr>
        </p:nvSpPr>
        <p:spPr/>
        <p:txBody>
          <a:bodyPr/>
          <a:lstStyle/>
          <a:p>
            <a:fld id="{6399048F-DFE4-4967-8E69-7D79CAFE9623}" type="slidenum">
              <a:rPr lang="en-US" smtClean="0"/>
              <a:pPr/>
              <a:t>25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86A80C-8127-4A15-98F1-007D1B3C8FF3}" type="slidenum">
              <a:rPr lang="en-GB" smtClean="0"/>
              <a:t>30</a:t>
            </a:fld>
            <a:endParaRPr lang="en-GB"/>
          </a:p>
        </p:txBody>
      </p:sp>
    </p:spTree>
    <p:extLst>
      <p:ext uri="{BB962C8B-B14F-4D97-AF65-F5344CB8AC3E}">
        <p14:creationId xmlns:p14="http://schemas.microsoft.com/office/powerpoint/2010/main" val="1823259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5C4DCE-45C2-4FDD-A352-11221E82F860}" type="datetime1">
              <a:rPr lang="en-US" smtClean="0"/>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27368-C78D-4D83-801E-E01992852EB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A8241D-87C3-410D-8554-081F2733F5F4}" type="datetime1">
              <a:rPr lang="en-US" smtClean="0"/>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27368-C78D-4D83-801E-E01992852E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886A99-FD0E-4993-9F0D-AE795A6F7F52}" type="datetime1">
              <a:rPr lang="en-US" smtClean="0"/>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27368-C78D-4D83-801E-E01992852EB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solidFill>
          <a:srgbClr val="104282"/>
        </a:solidFill>
        <a:effectLst/>
      </p:bgPr>
    </p:bg>
    <p:spTree>
      <p:nvGrpSpPr>
        <p:cNvPr id="1" name=""/>
        <p:cNvGrpSpPr/>
        <p:nvPr/>
      </p:nvGrpSpPr>
      <p:grpSpPr>
        <a:xfrm>
          <a:off x="0" y="0"/>
          <a:ext cx="0" cy="0"/>
          <a:chOff x="0" y="0"/>
          <a:chExt cx="0" cy="0"/>
        </a:xfrm>
      </p:grpSpPr>
      <p:pic>
        <p:nvPicPr>
          <p:cNvPr id="5" name="Image 4" descr="logooutline.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12000" y="2181663"/>
            <a:ext cx="2520000" cy="2494674"/>
          </a:xfrm>
          <a:prstGeom prst="rect">
            <a:avLst/>
          </a:prstGeom>
        </p:spPr>
      </p:pic>
    </p:spTree>
    <p:extLst>
      <p:ext uri="{BB962C8B-B14F-4D97-AF65-F5344CB8AC3E}">
        <p14:creationId xmlns:p14="http://schemas.microsoft.com/office/powerpoint/2010/main" val="35493752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Diapositive de titre">
    <p:bg>
      <p:bgPr>
        <a:solidFill>
          <a:srgbClr val="104282"/>
        </a:solidFill>
        <a:effectLst/>
      </p:bgPr>
    </p:bg>
    <p:spTree>
      <p:nvGrpSpPr>
        <p:cNvPr id="1" name=""/>
        <p:cNvGrpSpPr/>
        <p:nvPr/>
      </p:nvGrpSpPr>
      <p:grpSpPr>
        <a:xfrm>
          <a:off x="0" y="0"/>
          <a:ext cx="0" cy="0"/>
          <a:chOff x="0" y="0"/>
          <a:chExt cx="0" cy="0"/>
        </a:xfrm>
      </p:grpSpPr>
      <p:pic>
        <p:nvPicPr>
          <p:cNvPr id="3" name="Image 2" descr="LOGOfin.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996267" y="2703284"/>
            <a:ext cx="1172455" cy="1467041"/>
          </a:xfrm>
          <a:prstGeom prst="rect">
            <a:avLst/>
          </a:prstGeom>
        </p:spPr>
      </p:pic>
    </p:spTree>
    <p:extLst>
      <p:ext uri="{BB962C8B-B14F-4D97-AF65-F5344CB8AC3E}">
        <p14:creationId xmlns:p14="http://schemas.microsoft.com/office/powerpoint/2010/main" val="19954145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_Diapositive de titre">
    <p:bg>
      <p:bgPr>
        <a:solidFill>
          <a:schemeClr val="tx1"/>
        </a:solidFill>
        <a:effectLst/>
      </p:bgPr>
    </p:bg>
    <p:spTree>
      <p:nvGrpSpPr>
        <p:cNvPr id="1" name=""/>
        <p:cNvGrpSpPr/>
        <p:nvPr/>
      </p:nvGrpSpPr>
      <p:grpSpPr>
        <a:xfrm>
          <a:off x="0" y="0"/>
          <a:ext cx="0" cy="0"/>
          <a:chOff x="0" y="0"/>
          <a:chExt cx="0" cy="0"/>
        </a:xfrm>
      </p:grpSpPr>
      <p:pic>
        <p:nvPicPr>
          <p:cNvPr id="2" name="Picture 1" descr="LogoOutline.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2000" y="2169000"/>
            <a:ext cx="2520000" cy="2520000"/>
          </a:xfrm>
          <a:prstGeom prst="rect">
            <a:avLst/>
          </a:prstGeom>
        </p:spPr>
      </p:pic>
    </p:spTree>
    <p:extLst>
      <p:ext uri="{BB962C8B-B14F-4D97-AF65-F5344CB8AC3E}">
        <p14:creationId xmlns:p14="http://schemas.microsoft.com/office/powerpoint/2010/main" val="7849155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6_Diapositive de titre">
    <p:bg>
      <p:bgRef idx="1001">
        <a:schemeClr val="bg1"/>
      </p:bgRef>
    </p:bg>
    <p:spTree>
      <p:nvGrpSpPr>
        <p:cNvPr id="1" name=""/>
        <p:cNvGrpSpPr/>
        <p:nvPr/>
      </p:nvGrpSpPr>
      <p:grpSpPr>
        <a:xfrm>
          <a:off x="0" y="0"/>
          <a:ext cx="0" cy="0"/>
          <a:chOff x="0" y="0"/>
          <a:chExt cx="0" cy="0"/>
        </a:xfrm>
      </p:grpSpPr>
      <p:pic>
        <p:nvPicPr>
          <p:cNvPr id="5" name="Image 4" descr="logoBadgeWe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953090" y="2878269"/>
            <a:ext cx="1221946" cy="1535841"/>
          </a:xfrm>
          <a:prstGeom prst="rect">
            <a:avLst/>
          </a:prstGeom>
        </p:spPr>
      </p:pic>
    </p:spTree>
    <p:extLst>
      <p:ext uri="{BB962C8B-B14F-4D97-AF65-F5344CB8AC3E}">
        <p14:creationId xmlns:p14="http://schemas.microsoft.com/office/powerpoint/2010/main" val="4761522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444814"/>
            <a:ext cx="8226854" cy="940443"/>
          </a:xfrm>
        </p:spPr>
        <p:txBody>
          <a:bodyPr/>
          <a:lstStyle>
            <a:lvl1pPr algn="l">
              <a:defRPr/>
            </a:lvl1pPr>
          </a:lstStyle>
          <a:p>
            <a:r>
              <a:rPr kumimoji="0" lang="fr-CH" smtClean="0"/>
              <a:t>Cliquez et modifiez le titre</a:t>
            </a:r>
            <a:endParaRPr kumimoji="0" lang="en-US"/>
          </a:p>
        </p:txBody>
      </p:sp>
      <p:sp>
        <p:nvSpPr>
          <p:cNvPr id="7"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srgbClr val="0055A0">
                  <a:tint val="75000"/>
                </a:srgbClr>
              </a:solidFill>
            </a:endParaRPr>
          </a:p>
        </p:txBody>
      </p:sp>
      <p:sp>
        <p:nvSpPr>
          <p:cNvPr id="8"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55A0">
                    <a:tint val="75000"/>
                  </a:srgbClr>
                </a:solidFill>
              </a:rPr>
              <a:t>LIU SPS-BD, 12. December 2013</a:t>
            </a:r>
            <a:endParaRPr lang="en-US" dirty="0">
              <a:solidFill>
                <a:srgbClr val="0055A0">
                  <a:tint val="75000"/>
                </a:srgbClr>
              </a:solidFill>
            </a:endParaRPr>
          </a:p>
        </p:txBody>
      </p:sp>
      <p:sp>
        <p:nvSpPr>
          <p:cNvPr id="9"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rPr>
              <a:pPr/>
              <a:t>‹#›</a:t>
            </a:fld>
            <a:endParaRPr lang="en-US" dirty="0">
              <a:solidFill>
                <a:srgbClr val="0055A0">
                  <a:tint val="75000"/>
                </a:srgbClr>
              </a:solidFill>
            </a:endParaRPr>
          </a:p>
        </p:txBody>
      </p:sp>
      <p:sp>
        <p:nvSpPr>
          <p:cNvPr id="11" name="Espace réservé du texte 2"/>
          <p:cNvSpPr>
            <a:spLocks noGrp="1"/>
          </p:cNvSpPr>
          <p:nvPr>
            <p:ph type="body" idx="10"/>
          </p:nvPr>
        </p:nvSpPr>
        <p:spPr>
          <a:xfrm>
            <a:off x="457200" y="3391124"/>
            <a:ext cx="2743200" cy="419653"/>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CH" smtClean="0"/>
              <a:t>Cliquez pour modifier les styles du texte du masque</a:t>
            </a:r>
          </a:p>
        </p:txBody>
      </p:sp>
    </p:spTree>
    <p:extLst>
      <p:ext uri="{BB962C8B-B14F-4D97-AF65-F5344CB8AC3E}">
        <p14:creationId xmlns:p14="http://schemas.microsoft.com/office/powerpoint/2010/main" val="189696844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444814"/>
            <a:ext cx="8226854" cy="940443"/>
          </a:xfrm>
        </p:spPr>
        <p:txBody>
          <a:bodyPr/>
          <a:lstStyle>
            <a:lvl1pPr algn="l">
              <a:defRPr/>
            </a:lvl1pPr>
          </a:lstStyle>
          <a:p>
            <a:r>
              <a:rPr kumimoji="0" lang="fr-CH" smtClean="0"/>
              <a:t>Cliquez et modifiez le titre</a:t>
            </a:r>
            <a:endParaRPr kumimoji="0" lang="en-US"/>
          </a:p>
        </p:txBody>
      </p:sp>
      <p:sp>
        <p:nvSpPr>
          <p:cNvPr id="10" name="Titre 1"/>
          <p:cNvSpPr txBox="1">
            <a:spLocks/>
          </p:cNvSpPr>
          <p:nvPr userDrawn="1"/>
        </p:nvSpPr>
        <p:spPr>
          <a:xfrm>
            <a:off x="457199" y="1972062"/>
            <a:ext cx="4236081" cy="471352"/>
          </a:xfrm>
          <a:prstGeom prst="rect">
            <a:avLst/>
          </a:prstGeom>
        </p:spPr>
        <p:txBody>
          <a:bodyPr vert="horz" lIns="45720" tIns="0" rIns="45720" bIns="0" anchor="t">
            <a:normAutofit/>
          </a:bodyPr>
          <a:lstStyle>
            <a:lvl1pPr algn="l" rtl="0" eaLnBrk="1" latinLnBrk="0" hangingPunct="1">
              <a:spcBef>
                <a:spcPct val="0"/>
              </a:spcBef>
              <a:buNone/>
              <a:defRPr kumimoji="0" sz="1800" b="1" kern="1200">
                <a:solidFill>
                  <a:schemeClr val="tx1"/>
                </a:solidFill>
                <a:latin typeface="+mj-lt"/>
                <a:ea typeface="+mj-ea"/>
                <a:cs typeface="+mj-cs"/>
              </a:defRPr>
            </a:lvl1pPr>
          </a:lstStyle>
          <a:p>
            <a:r>
              <a:rPr lang="fr-CH" dirty="0" smtClean="0">
                <a:solidFill>
                  <a:srgbClr val="0055A0"/>
                </a:solidFill>
              </a:rPr>
              <a:t>Click to edit Master title style</a:t>
            </a:r>
            <a:endParaRPr lang="en-US" dirty="0">
              <a:solidFill>
                <a:srgbClr val="0055A0"/>
              </a:solidFill>
            </a:endParaRPr>
          </a:p>
        </p:txBody>
      </p:sp>
      <p:sp>
        <p:nvSpPr>
          <p:cNvPr id="11" name="Espace réservé du texte 2"/>
          <p:cNvSpPr>
            <a:spLocks noGrp="1"/>
          </p:cNvSpPr>
          <p:nvPr>
            <p:ph type="body" idx="10"/>
          </p:nvPr>
        </p:nvSpPr>
        <p:spPr>
          <a:xfrm>
            <a:off x="457200" y="3391124"/>
            <a:ext cx="2743200" cy="419653"/>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CH" smtClean="0"/>
              <a:t>Cliquez pour modifier les styles du texte du masque</a:t>
            </a:r>
          </a:p>
        </p:txBody>
      </p:sp>
    </p:spTree>
    <p:extLst>
      <p:ext uri="{BB962C8B-B14F-4D97-AF65-F5344CB8AC3E}">
        <p14:creationId xmlns:p14="http://schemas.microsoft.com/office/powerpoint/2010/main" val="396348607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33493"/>
            <a:ext cx="8226854" cy="528507"/>
          </a:xfrm>
        </p:spPr>
        <p:txBody>
          <a:bodyPr>
            <a:normAutofit/>
          </a:bodyPr>
          <a:lstStyle>
            <a:lvl1pPr algn="ctr">
              <a:defRPr sz="2400" b="1" u="sng"/>
            </a:lvl1pPr>
          </a:lstStyle>
          <a:p>
            <a:r>
              <a:rPr kumimoji="0" lang="fr-CH" dirty="0" smtClean="0"/>
              <a:t>Cliquez et modifiez le titre</a:t>
            </a:r>
            <a:endParaRPr kumimoji="0" lang="en-US" dirty="0"/>
          </a:p>
        </p:txBody>
      </p:sp>
      <p:sp>
        <p:nvSpPr>
          <p:cNvPr id="3" name="Espace réservé du contenu 2"/>
          <p:cNvSpPr>
            <a:spLocks noGrp="1"/>
          </p:cNvSpPr>
          <p:nvPr>
            <p:ph idx="1"/>
          </p:nvPr>
        </p:nvSpPr>
        <p:spPr>
          <a:xfrm>
            <a:off x="457200" y="914400"/>
            <a:ext cx="8226854" cy="5078628"/>
          </a:xfrm>
        </p:spPr>
        <p:txBody>
          <a:bodyPr/>
          <a:lstStyle>
            <a:lvl1pPr marL="313200" indent="-277200">
              <a:spcBef>
                <a:spcPts val="1600"/>
              </a:spcBef>
              <a:buFont typeface="Courier New"/>
              <a:buChar char="o"/>
              <a:defRPr sz="1800" b="0"/>
            </a:lvl1pPr>
            <a:lvl2pPr marL="633600" indent="-277200">
              <a:spcBef>
                <a:spcPts val="400"/>
              </a:spcBef>
              <a:spcAft>
                <a:spcPts val="400"/>
              </a:spcAft>
              <a:defRPr sz="1700"/>
            </a:lvl2pPr>
            <a:lvl3pPr marL="914400" indent="-252000">
              <a:spcBef>
                <a:spcPts val="0"/>
              </a:spcBef>
              <a:spcAft>
                <a:spcPts val="300"/>
              </a:spcAft>
              <a:buFont typeface="Lucida Grande"/>
              <a:buChar char="−"/>
              <a:defRPr sz="1600"/>
            </a:lvl3pPr>
          </a:lstStyle>
          <a:p>
            <a:pPr lvl="0" eaLnBrk="1" latinLnBrk="0" hangingPunct="1"/>
            <a:r>
              <a:rPr lang="fr-CH" dirty="0" smtClean="0"/>
              <a:t>Cliquez pour modifier les styles du texte du masque</a:t>
            </a:r>
          </a:p>
          <a:p>
            <a:pPr lvl="1" eaLnBrk="1" latinLnBrk="0" hangingPunct="1"/>
            <a:r>
              <a:rPr lang="fr-CH" dirty="0" smtClean="0"/>
              <a:t>Deuxième niveau</a:t>
            </a:r>
          </a:p>
          <a:p>
            <a:pPr lvl="2" eaLnBrk="1" latinLnBrk="0" hangingPunct="1"/>
            <a:r>
              <a:rPr lang="fr-CH" dirty="0" smtClean="0"/>
              <a:t>Troisième niveau</a:t>
            </a:r>
          </a:p>
          <a:p>
            <a:pPr lvl="3" eaLnBrk="1" latinLnBrk="0" hangingPunct="1"/>
            <a:r>
              <a:rPr lang="fr-CH" dirty="0" smtClean="0"/>
              <a:t>Quatrième niveau</a:t>
            </a:r>
          </a:p>
          <a:p>
            <a:pPr lvl="4" eaLnBrk="1" latinLnBrk="0" hangingPunct="1"/>
            <a:r>
              <a:rPr lang="fr-CH" dirty="0" smtClean="0"/>
              <a:t>Cinquième niveau</a:t>
            </a:r>
            <a:endParaRPr kumimoji="0" lang="en-US" dirty="0"/>
          </a:p>
        </p:txBody>
      </p:sp>
      <p:sp>
        <p:nvSpPr>
          <p:cNvPr id="8"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55A0">
                    <a:tint val="75000"/>
                  </a:srgbClr>
                </a:solidFill>
              </a:rPr>
              <a:t>LIU SPS-BD, 12. December 2013</a:t>
            </a:r>
            <a:endParaRPr lang="en-US" dirty="0">
              <a:solidFill>
                <a:srgbClr val="0055A0">
                  <a:tint val="75000"/>
                </a:srgbClr>
              </a:solidFill>
            </a:endParaRPr>
          </a:p>
        </p:txBody>
      </p:sp>
      <p:sp>
        <p:nvSpPr>
          <p:cNvPr id="9"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rPr>
              <a:pPr/>
              <a:t>‹#›</a:t>
            </a:fld>
            <a:endParaRPr lang="en-US" dirty="0">
              <a:solidFill>
                <a:srgbClr val="0055A0">
                  <a:tint val="75000"/>
                </a:srgbClr>
              </a:solidFill>
            </a:endParaRPr>
          </a:p>
        </p:txBody>
      </p:sp>
    </p:spTree>
    <p:extLst>
      <p:ext uri="{BB962C8B-B14F-4D97-AF65-F5344CB8AC3E}">
        <p14:creationId xmlns:p14="http://schemas.microsoft.com/office/powerpoint/2010/main" val="240795058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fr-CH" smtClean="0"/>
              <a:t>Cliquez et modifiez le titre</a:t>
            </a:r>
            <a:endParaRPr kumimoji="0" lang="en-US"/>
          </a:p>
        </p:txBody>
      </p:sp>
      <p:sp>
        <p:nvSpPr>
          <p:cNvPr id="3" name="Espace réservé du contenu 2"/>
          <p:cNvSpPr>
            <a:spLocks noGrp="1"/>
          </p:cNvSpPr>
          <p:nvPr>
            <p:ph sz="half" idx="1"/>
          </p:nvPr>
        </p:nvSpPr>
        <p:spPr>
          <a:xfrm>
            <a:off x="457200" y="1600201"/>
            <a:ext cx="3657600" cy="4350384"/>
          </a:xfrm>
        </p:spPr>
        <p:txBody>
          <a:bodyPr/>
          <a:lstStyle>
            <a:lvl1pPr>
              <a:defRPr sz="2600"/>
            </a:lvl1pPr>
            <a:lvl2pPr>
              <a:defRPr sz="2200"/>
            </a:lvl2pPr>
            <a:lvl3pPr>
              <a:defRPr sz="2000"/>
            </a:lvl3pPr>
            <a:lvl4pPr>
              <a:defRPr sz="1800"/>
            </a:lvl4pPr>
            <a:lvl5pPr>
              <a:defRPr sz="1800"/>
            </a:lvl5pPr>
          </a:lstStyle>
          <a:p>
            <a:pPr lvl="0" eaLnBrk="1" latinLnBrk="0" hangingPunct="1"/>
            <a:r>
              <a:rPr lang="fr-CH" smtClean="0"/>
              <a:t>Cliquez pour modifier les styles du texte du masque</a:t>
            </a:r>
          </a:p>
          <a:p>
            <a:pPr lvl="1" eaLnBrk="1" latinLnBrk="0" hangingPunct="1"/>
            <a:r>
              <a:rPr lang="fr-CH" smtClean="0"/>
              <a:t>Deuxième niveau</a:t>
            </a:r>
          </a:p>
          <a:p>
            <a:pPr lvl="2" eaLnBrk="1" latinLnBrk="0" hangingPunct="1"/>
            <a:r>
              <a:rPr lang="fr-CH" smtClean="0"/>
              <a:t>Troisième niveau</a:t>
            </a:r>
          </a:p>
          <a:p>
            <a:pPr lvl="3" eaLnBrk="1" latinLnBrk="0" hangingPunct="1"/>
            <a:r>
              <a:rPr lang="fr-CH" smtClean="0"/>
              <a:t>Quatrième niveau</a:t>
            </a:r>
          </a:p>
          <a:p>
            <a:pPr lvl="4" eaLnBrk="1" latinLnBrk="0" hangingPunct="1"/>
            <a:r>
              <a:rPr lang="fr-CH" smtClean="0"/>
              <a:t>Cinquième niveau</a:t>
            </a:r>
            <a:endParaRPr kumimoji="0" lang="en-US"/>
          </a:p>
        </p:txBody>
      </p:sp>
      <p:sp>
        <p:nvSpPr>
          <p:cNvPr id="4" name="Espace réservé du contenu 3"/>
          <p:cNvSpPr>
            <a:spLocks noGrp="1"/>
          </p:cNvSpPr>
          <p:nvPr>
            <p:ph sz="half" idx="2"/>
          </p:nvPr>
        </p:nvSpPr>
        <p:spPr>
          <a:xfrm>
            <a:off x="4267200" y="1600200"/>
            <a:ext cx="3657600" cy="4350385"/>
          </a:xfrm>
        </p:spPr>
        <p:txBody>
          <a:bodyPr/>
          <a:lstStyle>
            <a:lvl1pPr>
              <a:defRPr sz="2600"/>
            </a:lvl1pPr>
            <a:lvl2pPr>
              <a:defRPr sz="2200"/>
            </a:lvl2pPr>
            <a:lvl3pPr>
              <a:defRPr sz="2000"/>
            </a:lvl3pPr>
            <a:lvl4pPr>
              <a:defRPr sz="1800"/>
            </a:lvl4pPr>
            <a:lvl5pPr>
              <a:defRPr sz="1800"/>
            </a:lvl5pPr>
          </a:lstStyle>
          <a:p>
            <a:pPr lvl="0" eaLnBrk="1" latinLnBrk="0" hangingPunct="1"/>
            <a:r>
              <a:rPr lang="fr-CH" smtClean="0"/>
              <a:t>Cliquez pour modifier les styles du texte du masque</a:t>
            </a:r>
          </a:p>
          <a:p>
            <a:pPr lvl="1" eaLnBrk="1" latinLnBrk="0" hangingPunct="1"/>
            <a:r>
              <a:rPr lang="fr-CH" smtClean="0"/>
              <a:t>Deuxième niveau</a:t>
            </a:r>
          </a:p>
          <a:p>
            <a:pPr lvl="2" eaLnBrk="1" latinLnBrk="0" hangingPunct="1"/>
            <a:r>
              <a:rPr lang="fr-CH" smtClean="0"/>
              <a:t>Troisième niveau</a:t>
            </a:r>
          </a:p>
          <a:p>
            <a:pPr lvl="3" eaLnBrk="1" latinLnBrk="0" hangingPunct="1"/>
            <a:r>
              <a:rPr lang="fr-CH" smtClean="0"/>
              <a:t>Quatrième niveau</a:t>
            </a:r>
          </a:p>
          <a:p>
            <a:pPr lvl="4" eaLnBrk="1" latinLnBrk="0" hangingPunct="1"/>
            <a:r>
              <a:rPr lang="fr-CH" smtClean="0"/>
              <a:t>Cinquième niveau</a:t>
            </a:r>
            <a:endParaRPr kumimoji="0" lang="en-US"/>
          </a:p>
        </p:txBody>
      </p:sp>
      <p:sp>
        <p:nvSpPr>
          <p:cNvPr id="8"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srgbClr val="0055A0">
                  <a:tint val="75000"/>
                </a:srgbClr>
              </a:solidFill>
            </a:endParaRPr>
          </a:p>
        </p:txBody>
      </p:sp>
      <p:sp>
        <p:nvSpPr>
          <p:cNvPr id="9"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55A0">
                    <a:tint val="75000"/>
                  </a:srgbClr>
                </a:solidFill>
              </a:rPr>
              <a:t>LIU SPS-BD, 12. December 2013</a:t>
            </a:r>
            <a:endParaRPr lang="en-US" dirty="0">
              <a:solidFill>
                <a:srgbClr val="0055A0">
                  <a:tint val="75000"/>
                </a:srgbClr>
              </a:solidFill>
            </a:endParaRPr>
          </a:p>
        </p:txBody>
      </p:sp>
      <p:sp>
        <p:nvSpPr>
          <p:cNvPr id="10"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rPr>
              <a:pPr/>
              <a:t>‹#›</a:t>
            </a:fld>
            <a:endParaRPr lang="en-US" dirty="0">
              <a:solidFill>
                <a:srgbClr val="0055A0">
                  <a:tint val="75000"/>
                </a:srgbClr>
              </a:solidFill>
            </a:endParaRPr>
          </a:p>
        </p:txBody>
      </p:sp>
    </p:spTree>
    <p:extLst>
      <p:ext uri="{BB962C8B-B14F-4D97-AF65-F5344CB8AC3E}">
        <p14:creationId xmlns:p14="http://schemas.microsoft.com/office/powerpoint/2010/main" val="27081785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CDB102-24A6-4B05-84A8-0D0D47278D52}" type="datetime1">
              <a:rPr lang="en-US" smtClean="0"/>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27368-C78D-4D83-801E-E01992852EB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893977"/>
          </a:xfrm>
        </p:spPr>
        <p:txBody>
          <a:bodyPr anchor="ctr"/>
          <a:lstStyle>
            <a:lvl1pPr>
              <a:defRPr/>
            </a:lvl1pPr>
          </a:lstStyle>
          <a:p>
            <a:r>
              <a:rPr kumimoji="0" lang="fr-CH" smtClean="0"/>
              <a:t>Cliquez et modifiez le titre</a:t>
            </a:r>
            <a:endParaRPr kumimoji="0" lang="en-US"/>
          </a:p>
        </p:txBody>
      </p:sp>
      <p:sp>
        <p:nvSpPr>
          <p:cNvPr id="3" name="Espace réservé du texte 2"/>
          <p:cNvSpPr>
            <a:spLocks noGrp="1"/>
          </p:cNvSpPr>
          <p:nvPr>
            <p:ph type="body" idx="1"/>
          </p:nvPr>
        </p:nvSpPr>
        <p:spPr>
          <a:xfrm>
            <a:off x="457200" y="5101967"/>
            <a:ext cx="4040188"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CH" smtClean="0"/>
              <a:t>Cliquez pour modifier les styles du texte du masque</a:t>
            </a:r>
          </a:p>
        </p:txBody>
      </p:sp>
      <p:sp>
        <p:nvSpPr>
          <p:cNvPr id="4" name="Espace réservé du texte 3"/>
          <p:cNvSpPr>
            <a:spLocks noGrp="1"/>
          </p:cNvSpPr>
          <p:nvPr>
            <p:ph type="body" sz="half" idx="3"/>
          </p:nvPr>
        </p:nvSpPr>
        <p:spPr>
          <a:xfrm>
            <a:off x="4645025" y="5101967"/>
            <a:ext cx="4041775"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CH" smtClean="0"/>
              <a:t>Cliquez pour modifier les styles du texte du masque</a:t>
            </a:r>
          </a:p>
        </p:txBody>
      </p:sp>
      <p:sp>
        <p:nvSpPr>
          <p:cNvPr id="5" name="Espace réservé du contenu 4"/>
          <p:cNvSpPr>
            <a:spLocks noGrp="1"/>
          </p:cNvSpPr>
          <p:nvPr>
            <p:ph sz="quarter" idx="2"/>
          </p:nvPr>
        </p:nvSpPr>
        <p:spPr>
          <a:xfrm>
            <a:off x="457200" y="1269777"/>
            <a:ext cx="4040188" cy="3686655"/>
          </a:xfrm>
        </p:spPr>
        <p:txBody>
          <a:bodyPr/>
          <a:lstStyle>
            <a:lvl1pPr>
              <a:defRPr sz="2400"/>
            </a:lvl1pPr>
            <a:lvl2pPr>
              <a:defRPr sz="2000"/>
            </a:lvl2pPr>
            <a:lvl3pPr>
              <a:defRPr sz="1800"/>
            </a:lvl3pPr>
            <a:lvl4pPr>
              <a:defRPr sz="1600"/>
            </a:lvl4pPr>
            <a:lvl5pPr>
              <a:defRPr sz="1600"/>
            </a:lvl5pPr>
          </a:lstStyle>
          <a:p>
            <a:pPr lvl="0" eaLnBrk="1" latinLnBrk="0" hangingPunct="1"/>
            <a:r>
              <a:rPr lang="fr-CH" smtClean="0"/>
              <a:t>Cliquez pour modifier les styles du texte du masque</a:t>
            </a:r>
          </a:p>
          <a:p>
            <a:pPr lvl="1" eaLnBrk="1" latinLnBrk="0" hangingPunct="1"/>
            <a:r>
              <a:rPr lang="fr-CH" smtClean="0"/>
              <a:t>Deuxième niveau</a:t>
            </a:r>
          </a:p>
          <a:p>
            <a:pPr lvl="2" eaLnBrk="1" latinLnBrk="0" hangingPunct="1"/>
            <a:r>
              <a:rPr lang="fr-CH" smtClean="0"/>
              <a:t>Troisième niveau</a:t>
            </a:r>
          </a:p>
          <a:p>
            <a:pPr lvl="3" eaLnBrk="1" latinLnBrk="0" hangingPunct="1"/>
            <a:r>
              <a:rPr lang="fr-CH" smtClean="0"/>
              <a:t>Quatrième niveau</a:t>
            </a:r>
          </a:p>
          <a:p>
            <a:pPr lvl="4" eaLnBrk="1" latinLnBrk="0" hangingPunct="1"/>
            <a:r>
              <a:rPr lang="fr-CH" smtClean="0"/>
              <a:t>Cinquième niveau</a:t>
            </a:r>
            <a:endParaRPr kumimoji="0" lang="en-US" dirty="0"/>
          </a:p>
        </p:txBody>
      </p:sp>
      <p:sp>
        <p:nvSpPr>
          <p:cNvPr id="6" name="Espace réservé du contenu 5"/>
          <p:cNvSpPr>
            <a:spLocks noGrp="1"/>
          </p:cNvSpPr>
          <p:nvPr>
            <p:ph sz="quarter" idx="4"/>
          </p:nvPr>
        </p:nvSpPr>
        <p:spPr>
          <a:xfrm>
            <a:off x="4645025" y="1269777"/>
            <a:ext cx="4041775" cy="3686655"/>
          </a:xfrm>
        </p:spPr>
        <p:txBody>
          <a:bodyPr/>
          <a:lstStyle>
            <a:lvl1pPr>
              <a:defRPr sz="2400"/>
            </a:lvl1pPr>
            <a:lvl2pPr>
              <a:defRPr sz="2000"/>
            </a:lvl2pPr>
            <a:lvl3pPr>
              <a:defRPr sz="1800"/>
            </a:lvl3pPr>
            <a:lvl4pPr>
              <a:defRPr sz="1600"/>
            </a:lvl4pPr>
            <a:lvl5pPr>
              <a:defRPr sz="1600"/>
            </a:lvl5pPr>
          </a:lstStyle>
          <a:p>
            <a:pPr lvl="0" eaLnBrk="1" latinLnBrk="0" hangingPunct="1"/>
            <a:r>
              <a:rPr lang="fr-CH" smtClean="0"/>
              <a:t>Cliquez pour modifier les styles du texte du masque</a:t>
            </a:r>
          </a:p>
          <a:p>
            <a:pPr lvl="1" eaLnBrk="1" latinLnBrk="0" hangingPunct="1"/>
            <a:r>
              <a:rPr lang="fr-CH" smtClean="0"/>
              <a:t>Deuxième niveau</a:t>
            </a:r>
          </a:p>
          <a:p>
            <a:pPr lvl="2" eaLnBrk="1" latinLnBrk="0" hangingPunct="1"/>
            <a:r>
              <a:rPr lang="fr-CH" smtClean="0"/>
              <a:t>Troisième niveau</a:t>
            </a:r>
          </a:p>
          <a:p>
            <a:pPr lvl="3" eaLnBrk="1" latinLnBrk="0" hangingPunct="1"/>
            <a:r>
              <a:rPr lang="fr-CH" smtClean="0"/>
              <a:t>Quatrième niveau</a:t>
            </a:r>
          </a:p>
          <a:p>
            <a:pPr lvl="4" eaLnBrk="1" latinLnBrk="0" hangingPunct="1"/>
            <a:r>
              <a:rPr lang="fr-CH" smtClean="0"/>
              <a:t>Cinquième niveau</a:t>
            </a:r>
            <a:endParaRPr kumimoji="0" lang="en-US"/>
          </a:p>
        </p:txBody>
      </p:sp>
      <p:sp>
        <p:nvSpPr>
          <p:cNvPr id="10"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srgbClr val="0055A0">
                  <a:tint val="75000"/>
                </a:srgbClr>
              </a:solidFill>
            </a:endParaRPr>
          </a:p>
        </p:txBody>
      </p:sp>
      <p:sp>
        <p:nvSpPr>
          <p:cNvPr id="11" name="Footer Placeholder 2"/>
          <p:cNvSpPr>
            <a:spLocks noGrp="1"/>
          </p:cNvSpPr>
          <p:nvPr>
            <p:ph type="ftr" sz="quarter" idx="11"/>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55A0">
                    <a:tint val="75000"/>
                  </a:srgbClr>
                </a:solidFill>
              </a:rPr>
              <a:t>LIU SPS-BD, 12. December 2013</a:t>
            </a:r>
            <a:endParaRPr lang="en-US" dirty="0">
              <a:solidFill>
                <a:srgbClr val="0055A0">
                  <a:tint val="75000"/>
                </a:srgbClr>
              </a:solidFill>
            </a:endParaRPr>
          </a:p>
        </p:txBody>
      </p:sp>
      <p:sp>
        <p:nvSpPr>
          <p:cNvPr id="12" name="Slide Number Placeholder 3"/>
          <p:cNvSpPr>
            <a:spLocks noGrp="1"/>
          </p:cNvSpPr>
          <p:nvPr>
            <p:ph type="sldNum" sz="quarter" idx="12"/>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rPr>
              <a:pPr/>
              <a:t>‹#›</a:t>
            </a:fld>
            <a:endParaRPr lang="en-US" dirty="0">
              <a:solidFill>
                <a:srgbClr val="0055A0">
                  <a:tint val="75000"/>
                </a:srgbClr>
              </a:solidFill>
            </a:endParaRPr>
          </a:p>
        </p:txBody>
      </p:sp>
    </p:spTree>
    <p:extLst>
      <p:ext uri="{BB962C8B-B14F-4D97-AF65-F5344CB8AC3E}">
        <p14:creationId xmlns:p14="http://schemas.microsoft.com/office/powerpoint/2010/main" val="118682938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srgbClr val="0055A0">
                  <a:tint val="75000"/>
                </a:srgbClr>
              </a:solidFill>
            </a:endParaRPr>
          </a:p>
        </p:txBody>
      </p:sp>
      <p:sp>
        <p:nvSpPr>
          <p:cNvPr id="6"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55A0">
                    <a:tint val="75000"/>
                  </a:srgbClr>
                </a:solidFill>
              </a:rPr>
              <a:t>LIU SPS-BD, 12. December 2013</a:t>
            </a:r>
            <a:endParaRPr lang="en-US" dirty="0">
              <a:solidFill>
                <a:srgbClr val="0055A0">
                  <a:tint val="75000"/>
                </a:srgbClr>
              </a:solidFill>
            </a:endParaRPr>
          </a:p>
        </p:txBody>
      </p:sp>
      <p:sp>
        <p:nvSpPr>
          <p:cNvPr id="7"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rPr>
              <a:pPr/>
              <a:t>‹#›</a:t>
            </a:fld>
            <a:endParaRPr lang="en-US" dirty="0">
              <a:solidFill>
                <a:srgbClr val="0055A0">
                  <a:tint val="75000"/>
                </a:srgbClr>
              </a:solidFill>
            </a:endParaRPr>
          </a:p>
        </p:txBody>
      </p:sp>
    </p:spTree>
    <p:extLst>
      <p:ext uri="{BB962C8B-B14F-4D97-AF65-F5344CB8AC3E}">
        <p14:creationId xmlns:p14="http://schemas.microsoft.com/office/powerpoint/2010/main" val="211160186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tx1"/>
                </a:solidFill>
              </a:defRPr>
            </a:lvl1pPr>
          </a:lstStyle>
          <a:p>
            <a:r>
              <a:rPr kumimoji="0" lang="fr-CH" smtClean="0"/>
              <a:t>Cliquez et modifiez le titre</a:t>
            </a:r>
            <a:endParaRPr kumimoji="0" lang="en-US" dirty="0"/>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CH" smtClean="0"/>
              <a:t>Cliquez pour modifier les styles du texte du masque</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CH" smtClean="0"/>
              <a:t>Cliquez pour modifier les styles du texte du masque</a:t>
            </a:r>
          </a:p>
          <a:p>
            <a:pPr lvl="1" eaLnBrk="1" latinLnBrk="0" hangingPunct="1"/>
            <a:r>
              <a:rPr lang="fr-CH" smtClean="0"/>
              <a:t>Deuxième niveau</a:t>
            </a:r>
          </a:p>
          <a:p>
            <a:pPr lvl="2" eaLnBrk="1" latinLnBrk="0" hangingPunct="1"/>
            <a:r>
              <a:rPr lang="fr-CH" smtClean="0"/>
              <a:t>Troisième niveau</a:t>
            </a:r>
          </a:p>
          <a:p>
            <a:pPr lvl="3" eaLnBrk="1" latinLnBrk="0" hangingPunct="1"/>
            <a:r>
              <a:rPr lang="fr-CH" smtClean="0"/>
              <a:t>Quatrième niveau</a:t>
            </a:r>
          </a:p>
          <a:p>
            <a:pPr lvl="4" eaLnBrk="1" latinLnBrk="0" hangingPunct="1"/>
            <a:r>
              <a:rPr lang="fr-CH" smtClean="0"/>
              <a:t>Cinquième niveau</a:t>
            </a:r>
            <a:endParaRPr kumimoji="0" lang="en-US"/>
          </a:p>
        </p:txBody>
      </p:sp>
      <p:sp>
        <p:nvSpPr>
          <p:cNvPr id="8"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srgbClr val="0055A0">
                  <a:tint val="75000"/>
                </a:srgbClr>
              </a:solidFill>
            </a:endParaRPr>
          </a:p>
        </p:txBody>
      </p:sp>
      <p:sp>
        <p:nvSpPr>
          <p:cNvPr id="9"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55A0">
                    <a:tint val="75000"/>
                  </a:srgbClr>
                </a:solidFill>
              </a:rPr>
              <a:t>LIU SPS-BD, 12. December 2013</a:t>
            </a:r>
            <a:endParaRPr lang="en-US" dirty="0">
              <a:solidFill>
                <a:srgbClr val="0055A0">
                  <a:tint val="75000"/>
                </a:srgbClr>
              </a:solidFill>
            </a:endParaRPr>
          </a:p>
        </p:txBody>
      </p:sp>
      <p:sp>
        <p:nvSpPr>
          <p:cNvPr id="10"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rPr>
              <a:pPr/>
              <a:t>‹#›</a:t>
            </a:fld>
            <a:endParaRPr lang="en-US" dirty="0">
              <a:solidFill>
                <a:srgbClr val="0055A0">
                  <a:tint val="75000"/>
                </a:srgbClr>
              </a:solidFill>
            </a:endParaRPr>
          </a:p>
        </p:txBody>
      </p:sp>
    </p:spTree>
    <p:extLst>
      <p:ext uri="{BB962C8B-B14F-4D97-AF65-F5344CB8AC3E}">
        <p14:creationId xmlns:p14="http://schemas.microsoft.com/office/powerpoint/2010/main" val="217659915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tx1"/>
                </a:solidFill>
              </a:defRPr>
            </a:lvl1pPr>
          </a:lstStyle>
          <a:p>
            <a:r>
              <a:rPr kumimoji="0" lang="fr-CH" smtClean="0"/>
              <a:t>Cliquez et modifiez le titre</a:t>
            </a:r>
            <a:endParaRPr kumimoji="0" lang="en-US"/>
          </a:p>
        </p:txBody>
      </p:sp>
      <p:sp>
        <p:nvSpPr>
          <p:cNvPr id="3" name="Espace réservé pour une image  2"/>
          <p:cNvSpPr>
            <a:spLocks noGrp="1"/>
          </p:cNvSpPr>
          <p:nvPr>
            <p:ph type="pic" idx="1"/>
          </p:nvPr>
        </p:nvSpPr>
        <p:spPr>
          <a:xfrm>
            <a:off x="558797" y="802197"/>
            <a:ext cx="4759514" cy="4759514"/>
          </a:xfrm>
          <a:prstGeom prst="ellipse">
            <a:avLst/>
          </a:prstGeom>
          <a:solidFill>
            <a:srgbClr val="FFFFFF"/>
          </a:solidFill>
          <a:ln>
            <a:noFill/>
          </a:ln>
        </p:spPr>
        <p:style>
          <a:lnRef idx="2">
            <a:schemeClr val="accent2">
              <a:shade val="50000"/>
            </a:schemeClr>
          </a:lnRef>
          <a:fillRef idx="1">
            <a:schemeClr val="accent2"/>
          </a:fillRef>
          <a:effectRef idx="0">
            <a:schemeClr val="accent2"/>
          </a:effectRef>
          <a:fontRef idx="none"/>
        </p:style>
        <p:txBody>
          <a:bodyPr/>
          <a:lstStyle>
            <a:lvl1pPr marL="0" indent="0">
              <a:buNone/>
              <a:defRPr sz="3200"/>
            </a:lvl1pPr>
          </a:lstStyle>
          <a:p>
            <a:r>
              <a:rPr kumimoji="0" lang="fr-CH" smtClean="0"/>
              <a:t>Faire glisser l'image vers l'espace réservé ou cliquer sur l'icône pour l'ajouter</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CH" smtClean="0"/>
              <a:t>Cliquez pour modifier les styles du texte du masque</a:t>
            </a:r>
          </a:p>
        </p:txBody>
      </p:sp>
      <p:sp>
        <p:nvSpPr>
          <p:cNvPr id="8"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srgbClr val="0055A0">
                  <a:tint val="75000"/>
                </a:srgbClr>
              </a:solidFill>
            </a:endParaRPr>
          </a:p>
        </p:txBody>
      </p:sp>
      <p:sp>
        <p:nvSpPr>
          <p:cNvPr id="9"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55A0">
                    <a:tint val="75000"/>
                  </a:srgbClr>
                </a:solidFill>
              </a:rPr>
              <a:t>LIU SPS-BD, 12. December 2013</a:t>
            </a:r>
            <a:endParaRPr lang="en-US" dirty="0">
              <a:solidFill>
                <a:srgbClr val="0055A0">
                  <a:tint val="75000"/>
                </a:srgbClr>
              </a:solidFill>
            </a:endParaRPr>
          </a:p>
        </p:txBody>
      </p:sp>
      <p:sp>
        <p:nvSpPr>
          <p:cNvPr id="10"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rPr>
              <a:pPr/>
              <a:t>‹#›</a:t>
            </a:fld>
            <a:endParaRPr lang="en-US" dirty="0">
              <a:solidFill>
                <a:srgbClr val="0055A0">
                  <a:tint val="75000"/>
                </a:srgbClr>
              </a:solidFill>
            </a:endParaRPr>
          </a:p>
        </p:txBody>
      </p:sp>
    </p:spTree>
    <p:extLst>
      <p:ext uri="{BB962C8B-B14F-4D97-AF65-F5344CB8AC3E}">
        <p14:creationId xmlns:p14="http://schemas.microsoft.com/office/powerpoint/2010/main" val="177147092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_Diapositive de titre">
    <p:bg>
      <p:bgPr>
        <a:solidFill>
          <a:srgbClr val="104282"/>
        </a:solidFill>
        <a:effectLst/>
      </p:bgPr>
    </p:bg>
    <p:spTree>
      <p:nvGrpSpPr>
        <p:cNvPr id="1" name=""/>
        <p:cNvGrpSpPr/>
        <p:nvPr/>
      </p:nvGrpSpPr>
      <p:grpSpPr>
        <a:xfrm>
          <a:off x="0" y="0"/>
          <a:ext cx="0" cy="0"/>
          <a:chOff x="0" y="0"/>
          <a:chExt cx="0" cy="0"/>
        </a:xfrm>
      </p:grpSpPr>
      <p:pic>
        <p:nvPicPr>
          <p:cNvPr id="3" name="Image 2" descr="LOGOfin.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996267" y="2703284"/>
            <a:ext cx="1172455" cy="1467041"/>
          </a:xfrm>
          <a:prstGeom prst="rect">
            <a:avLst/>
          </a:prstGeom>
        </p:spPr>
      </p:pic>
    </p:spTree>
    <p:extLst>
      <p:ext uri="{BB962C8B-B14F-4D97-AF65-F5344CB8AC3E}">
        <p14:creationId xmlns:p14="http://schemas.microsoft.com/office/powerpoint/2010/main" val="40240639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2C95BE-BBFB-4BE1-BF61-BBE25B05CD4D}" type="datetime1">
              <a:rPr lang="en-US" smtClean="0"/>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27368-C78D-4D83-801E-E01992852EB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C52F7E-C1CC-4E40-84DF-92B7E139EF86}" type="datetime1">
              <a:rPr lang="en-US" smtClean="0"/>
              <a:t>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27368-C78D-4D83-801E-E01992852EB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9E7AE6-40E8-4232-B54C-30DF2DCE79ED}" type="datetime1">
              <a:rPr lang="en-US" smtClean="0"/>
              <a:t>2/28/2014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427368-C78D-4D83-801E-E01992852EB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B07F7F-5720-424C-91EE-5967DB16119C}" type="datetime1">
              <a:rPr lang="en-US" smtClean="0"/>
              <a:t>2/28/2014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427368-C78D-4D83-801E-E01992852EB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E0C8B7-446E-4AFF-92B3-A651325F82A9}" type="datetime1">
              <a:rPr lang="en-US" smtClean="0"/>
              <a:t>2/28/2014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427368-C78D-4D83-801E-E01992852EB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C342B6-5DFA-4F55-8108-B81D68948B9A}" type="datetime1">
              <a:rPr lang="en-US" smtClean="0"/>
              <a:t>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27368-C78D-4D83-801E-E01992852EB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306A01-A647-4632-A4E0-2A03EFA44EC9}" type="datetime1">
              <a:rPr lang="en-US" smtClean="0"/>
              <a:t>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27368-C78D-4D83-801E-E01992852EB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A403D-FBF8-4051-A9F0-40CA5EB3736A}" type="datetime1">
              <a:rPr lang="en-US" smtClean="0"/>
              <a:t>2/28/2014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427368-C78D-4D83-801E-E01992852EB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Espace réservé du titre 8"/>
          <p:cNvSpPr>
            <a:spLocks noGrp="1"/>
          </p:cNvSpPr>
          <p:nvPr>
            <p:ph type="title"/>
          </p:nvPr>
        </p:nvSpPr>
        <p:spPr>
          <a:xfrm>
            <a:off x="457200" y="233492"/>
            <a:ext cx="8226854" cy="940443"/>
          </a:xfrm>
          <a:prstGeom prst="rect">
            <a:avLst/>
          </a:prstGeom>
        </p:spPr>
        <p:txBody>
          <a:bodyPr vert="horz" lIns="45720" rIns="45720" anchor="ctr">
            <a:normAutofit/>
          </a:bodyPr>
          <a:lstStyle/>
          <a:p>
            <a:r>
              <a:rPr kumimoji="0" lang="fr-CH" dirty="0" smtClean="0"/>
              <a:t>Cliquez et modifiez le titre</a:t>
            </a:r>
            <a:endParaRPr kumimoji="0" lang="en-US" dirty="0"/>
          </a:p>
        </p:txBody>
      </p:sp>
      <p:sp>
        <p:nvSpPr>
          <p:cNvPr id="30" name="Espace réservé du texte 29"/>
          <p:cNvSpPr>
            <a:spLocks noGrp="1"/>
          </p:cNvSpPr>
          <p:nvPr>
            <p:ph type="body" idx="1"/>
          </p:nvPr>
        </p:nvSpPr>
        <p:spPr>
          <a:xfrm>
            <a:off x="457200" y="1325606"/>
            <a:ext cx="8226854" cy="4667421"/>
          </a:xfrm>
          <a:prstGeom prst="rect">
            <a:avLst/>
          </a:prstGeom>
        </p:spPr>
        <p:txBody>
          <a:bodyPr vert="horz">
            <a:normAutofit/>
          </a:bodyPr>
          <a:lstStyle/>
          <a:p>
            <a:pPr lvl="0" eaLnBrk="1" latinLnBrk="0" hangingPunct="1"/>
            <a:r>
              <a:rPr kumimoji="0" lang="fr-CH" dirty="0" smtClean="0"/>
              <a:t>Cliquez pour modifier les styles du texte du masque</a:t>
            </a:r>
          </a:p>
          <a:p>
            <a:pPr lvl="1" eaLnBrk="1" latinLnBrk="0" hangingPunct="1"/>
            <a:r>
              <a:rPr kumimoji="0" lang="fr-CH" dirty="0" smtClean="0"/>
              <a:t>Deuxième niveau</a:t>
            </a:r>
          </a:p>
          <a:p>
            <a:pPr lvl="2" eaLnBrk="1" latinLnBrk="0" hangingPunct="1"/>
            <a:r>
              <a:rPr kumimoji="0" lang="fr-CH" dirty="0" smtClean="0"/>
              <a:t>Troisième niveau</a:t>
            </a:r>
          </a:p>
          <a:p>
            <a:pPr lvl="3" eaLnBrk="1" latinLnBrk="0" hangingPunct="1"/>
            <a:r>
              <a:rPr kumimoji="0" lang="fr-CH" dirty="0" smtClean="0"/>
              <a:t>Quatrième niveau</a:t>
            </a:r>
          </a:p>
          <a:p>
            <a:pPr lvl="4" eaLnBrk="1" latinLnBrk="0" hangingPunct="1"/>
            <a:r>
              <a:rPr kumimoji="0" lang="fr-CH" dirty="0" smtClean="0"/>
              <a:t>Cinquième niveau</a:t>
            </a:r>
            <a:endParaRPr kumimoji="0" lang="en-US" dirty="0"/>
          </a:p>
        </p:txBody>
      </p:sp>
      <p:pic>
        <p:nvPicPr>
          <p:cNvPr id="5" name="Image 4" descr="bande-01.eps"/>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0" y="6157663"/>
            <a:ext cx="9144000" cy="707202"/>
          </a:xfrm>
          <a:prstGeom prst="rect">
            <a:avLst/>
          </a:prstGeom>
        </p:spPr>
      </p:pic>
      <p:sp>
        <p:nvSpPr>
          <p:cNvPr id="3"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55A0">
                    <a:tint val="75000"/>
                  </a:srgbClr>
                </a:solidFill>
              </a:rPr>
              <a:t>LIU SPS-BD, 12. December 2013</a:t>
            </a:r>
            <a:endParaRPr lang="en-US" dirty="0">
              <a:solidFill>
                <a:srgbClr val="0055A0">
                  <a:tint val="75000"/>
                </a:srgbClr>
              </a:solidFill>
            </a:endParaRPr>
          </a:p>
        </p:txBody>
      </p:sp>
      <p:sp>
        <p:nvSpPr>
          <p:cNvPr id="4"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rPr>
              <a:pPr/>
              <a:t>‹#›</a:t>
            </a:fld>
            <a:endParaRPr lang="en-US" dirty="0">
              <a:solidFill>
                <a:srgbClr val="0055A0">
                  <a:tint val="75000"/>
                </a:srgbClr>
              </a:solidFill>
            </a:endParaRPr>
          </a:p>
        </p:txBody>
      </p:sp>
    </p:spTree>
    <p:extLst>
      <p:ext uri="{BB962C8B-B14F-4D97-AF65-F5344CB8AC3E}">
        <p14:creationId xmlns:p14="http://schemas.microsoft.com/office/powerpoint/2010/main" val="4150273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8.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6.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3.w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2.pdf"/><Relationship Id="rId1" Type="http://schemas.openxmlformats.org/officeDocument/2006/relationships/slideLayout" Target="../slideLayouts/slideLayout18.xml"/><Relationship Id="rId5" Type="http://schemas.openxmlformats.org/officeDocument/2006/relationships/image" Target="../media/image29.png"/><Relationship Id="rId4" Type="http://schemas.openxmlformats.org/officeDocument/2006/relationships/image" Target="../media/image44.pd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6.pdf"/><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50.pdf"/><Relationship Id="rId1" Type="http://schemas.openxmlformats.org/officeDocument/2006/relationships/slideLayout" Target="../slideLayouts/slideLayout2.xml"/><Relationship Id="rId6" Type="http://schemas.openxmlformats.org/officeDocument/2006/relationships/image" Target="../media/image54.pdf"/><Relationship Id="rId5" Type="http://schemas.openxmlformats.org/officeDocument/2006/relationships/image" Target="../media/image31.png"/><Relationship Id="rId4" Type="http://schemas.openxmlformats.org/officeDocument/2006/relationships/image" Target="../media/image52.pdf"/><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notesSlide" Target="../notesSlides/notesSlide7.xml"/><Relationship Id="rId7"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39.png"/><Relationship Id="rId5" Type="http://schemas.openxmlformats.org/officeDocument/2006/relationships/image" Target="../media/image37.w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40.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46.png"/><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43.wmf"/><Relationship Id="rId4" Type="http://schemas.openxmlformats.org/officeDocument/2006/relationships/oleObject" Target="../embeddings/oleObject7.bin"/><Relationship Id="rId9" Type="http://schemas.openxmlformats.org/officeDocument/2006/relationships/image" Target="../media/image45.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50.png"/><Relationship Id="rId7" Type="http://schemas.openxmlformats.org/officeDocument/2006/relationships/image" Target="../media/image48.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1.bin"/><Relationship Id="rId11" Type="http://schemas.openxmlformats.org/officeDocument/2006/relationships/image" Target="../media/image49.wmf"/><Relationship Id="rId5" Type="http://schemas.openxmlformats.org/officeDocument/2006/relationships/image" Target="../media/image47.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45.wmf"/></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image" Target="../media/image56.png"/><Relationship Id="rId7" Type="http://schemas.openxmlformats.org/officeDocument/2006/relationships/oleObject" Target="../embeddings/oleObject15.bin"/><Relationship Id="rId12" Type="http://schemas.openxmlformats.org/officeDocument/2006/relationships/image" Target="../media/image55.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2.w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54.wmf"/><Relationship Id="rId4" Type="http://schemas.openxmlformats.org/officeDocument/2006/relationships/image" Target="../media/image50.png"/><Relationship Id="rId9" Type="http://schemas.openxmlformats.org/officeDocument/2006/relationships/oleObject" Target="../embeddings/oleObject16.bin"/></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64.wmf"/><Relationship Id="rId3" Type="http://schemas.openxmlformats.org/officeDocument/2006/relationships/image" Target="../media/image50.png"/><Relationship Id="rId7" Type="http://schemas.openxmlformats.org/officeDocument/2006/relationships/image" Target="../media/image61.wmf"/><Relationship Id="rId12"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9.bin"/><Relationship Id="rId11" Type="http://schemas.openxmlformats.org/officeDocument/2006/relationships/image" Target="../media/image63.wmf"/><Relationship Id="rId5" Type="http://schemas.openxmlformats.org/officeDocument/2006/relationships/image" Target="../media/image60.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62.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70.wmf"/><Relationship Id="rId4" Type="http://schemas.openxmlformats.org/officeDocument/2006/relationships/oleObject" Target="../embeddings/oleObject23.bin"/></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Update of the SPS transverse impedance model</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C. Zannini, G. Rumolo, B. Salvant</a:t>
            </a:r>
          </a:p>
          <a:p>
            <a:endParaRPr lang="en-US" dirty="0" smtClean="0"/>
          </a:p>
          <a:p>
            <a:r>
              <a:rPr lang="en-US" dirty="0" smtClean="0"/>
              <a:t>Acknowledgments: H. </a:t>
            </a:r>
            <a:r>
              <a:rPr lang="en-US" dirty="0" err="1" smtClean="0"/>
              <a:t>Bartosik</a:t>
            </a:r>
            <a:r>
              <a:rPr lang="en-US" dirty="0" smtClean="0"/>
              <a:t>, </a:t>
            </a:r>
            <a:r>
              <a:rPr lang="en-US" dirty="0" err="1" smtClean="0"/>
              <a:t>O.Berrig</a:t>
            </a:r>
            <a:r>
              <a:rPr lang="en-US" dirty="0" smtClean="0"/>
              <a:t>, G. Iadarola, W. Hofle, E. M</a:t>
            </a:r>
            <a:r>
              <a:rPr lang="en-GB" dirty="0" smtClean="0"/>
              <a:t>é</a:t>
            </a:r>
            <a:r>
              <a:rPr lang="en-US" dirty="0" err="1" smtClean="0"/>
              <a:t>tral</a:t>
            </a:r>
            <a:r>
              <a:rPr lang="en-US" dirty="0" smtClean="0"/>
              <a:t>, N. </a:t>
            </a:r>
            <a:r>
              <a:rPr lang="en-US" dirty="0" err="1" smtClean="0"/>
              <a:t>Mounet</a:t>
            </a:r>
            <a:r>
              <a:rPr lang="en-US" dirty="0" smtClean="0"/>
              <a:t>, V.G. Vaccaro, Jose E. Varela</a:t>
            </a:r>
            <a:endParaRPr lang="en-US" dirty="0"/>
          </a:p>
        </p:txBody>
      </p:sp>
      <p:pic>
        <p:nvPicPr>
          <p:cNvPr id="4" name="Picture 102"/>
          <p:cNvPicPr>
            <a:picLocks noChangeAspect="1" noChangeArrowheads="1"/>
          </p:cNvPicPr>
          <p:nvPr/>
        </p:nvPicPr>
        <p:blipFill>
          <a:blip r:embed="rId2" cstate="print"/>
          <a:srcRect/>
          <a:stretch>
            <a:fillRect/>
          </a:stretch>
        </p:blipFill>
        <p:spPr bwMode="auto">
          <a:xfrm>
            <a:off x="152400" y="76200"/>
            <a:ext cx="943107" cy="943107"/>
          </a:xfrm>
          <a:prstGeom prst="rect">
            <a:avLst/>
          </a:prstGeom>
          <a:noFill/>
          <a:ln w="9525">
            <a:noFill/>
            <a:miter lim="800000"/>
            <a:headEnd/>
            <a:tailEnd/>
          </a:ln>
          <a:effectLst/>
        </p:spPr>
      </p:pic>
    </p:spTree>
    <p:extLst>
      <p:ext uri="{BB962C8B-B14F-4D97-AF65-F5344CB8AC3E}">
        <p14:creationId xmlns:p14="http://schemas.microsoft.com/office/powerpoint/2010/main" val="3492665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l="12169" t="13367" r="51268" b="33170"/>
          <a:stretch>
            <a:fillRect/>
          </a:stretch>
        </p:blipFill>
        <p:spPr bwMode="auto">
          <a:xfrm>
            <a:off x="3894242" y="3197225"/>
            <a:ext cx="2160588" cy="1263650"/>
          </a:xfrm>
          <a:prstGeom prst="rect">
            <a:avLst/>
          </a:prstGeom>
          <a:noFill/>
          <a:ln w="9525">
            <a:noFill/>
            <a:miter lim="800000"/>
            <a:headEnd/>
            <a:tailEnd/>
          </a:ln>
          <a:effectLst/>
        </p:spPr>
      </p:pic>
      <p:sp>
        <p:nvSpPr>
          <p:cNvPr id="11267" name="Rectangle 3"/>
          <p:cNvSpPr>
            <a:spLocks noGrp="1" noChangeArrowheads="1"/>
          </p:cNvSpPr>
          <p:nvPr>
            <p:ph type="title"/>
          </p:nvPr>
        </p:nvSpPr>
        <p:spPr>
          <a:xfrm>
            <a:off x="457200" y="44450"/>
            <a:ext cx="8229600" cy="633413"/>
          </a:xfrm>
        </p:spPr>
        <p:txBody>
          <a:bodyPr>
            <a:normAutofit/>
          </a:bodyPr>
          <a:lstStyle/>
          <a:p>
            <a:r>
              <a:rPr lang="en-US" sz="3200" dirty="0" smtClean="0"/>
              <a:t>SPS transverse impedance model</a:t>
            </a:r>
            <a:endParaRPr lang="en-US" sz="3200" dirty="0"/>
          </a:p>
        </p:txBody>
      </p:sp>
      <p:sp>
        <p:nvSpPr>
          <p:cNvPr id="11268" name="Text Box 4"/>
          <p:cNvSpPr txBox="1">
            <a:spLocks noGrp="1" noChangeArrowheads="1"/>
          </p:cNvSpPr>
          <p:nvPr>
            <p:ph type="body" idx="1"/>
          </p:nvPr>
        </p:nvSpPr>
        <p:spPr>
          <a:xfrm>
            <a:off x="457200" y="804863"/>
            <a:ext cx="8291513" cy="5000625"/>
          </a:xfrm>
          <a:noFill/>
          <a:ln/>
        </p:spPr>
        <p:txBody>
          <a:bodyPr/>
          <a:lstStyle/>
          <a:p>
            <a:r>
              <a:rPr lang="en-US" sz="1800" dirty="0"/>
              <a:t>Elements included in the database:</a:t>
            </a:r>
          </a:p>
          <a:p>
            <a:pPr lvl="1"/>
            <a:r>
              <a:rPr lang="en-US" sz="1200" dirty="0" smtClean="0"/>
              <a:t>Realistic model that takes into account the different SPS vacuum chambers weighted by the respective length and beta function. Also the iron in the magnets is taken into account  </a:t>
            </a:r>
          </a:p>
          <a:p>
            <a:pPr lvl="1"/>
            <a:r>
              <a:rPr lang="en-US" sz="1200" dirty="0" smtClean="0"/>
              <a:t>19 kickers (CST 3D simulations)</a:t>
            </a:r>
          </a:p>
          <a:p>
            <a:pPr lvl="1"/>
            <a:r>
              <a:rPr lang="en-US" sz="1200" dirty="0" smtClean="0"/>
              <a:t>106 </a:t>
            </a:r>
            <a:r>
              <a:rPr lang="en-US" sz="1200" dirty="0"/>
              <a:t>BPHs (CST 3D </a:t>
            </a:r>
            <a:r>
              <a:rPr lang="en-US" sz="1200" dirty="0" smtClean="0"/>
              <a:t>simulations)</a:t>
            </a:r>
            <a:endParaRPr lang="en-US" sz="1200" dirty="0"/>
          </a:p>
          <a:p>
            <a:pPr lvl="1"/>
            <a:r>
              <a:rPr lang="en-US" sz="1200" dirty="0"/>
              <a:t>96 BPVs (CST 3D </a:t>
            </a:r>
            <a:r>
              <a:rPr lang="en-US" sz="1200" dirty="0" smtClean="0"/>
              <a:t>simulations)</a:t>
            </a:r>
            <a:endParaRPr lang="en-US" sz="1200" dirty="0"/>
          </a:p>
          <a:p>
            <a:pPr>
              <a:buNone/>
            </a:pPr>
            <a:endParaRPr lang="en-US" sz="1000" dirty="0"/>
          </a:p>
        </p:txBody>
      </p:sp>
      <p:sp>
        <p:nvSpPr>
          <p:cNvPr id="11270" name="Text Box 6"/>
          <p:cNvSpPr txBox="1">
            <a:spLocks noChangeArrowheads="1"/>
          </p:cNvSpPr>
          <p:nvPr/>
        </p:nvSpPr>
        <p:spPr bwMode="auto">
          <a:xfrm>
            <a:off x="3562350" y="4738688"/>
            <a:ext cx="833690" cy="369332"/>
          </a:xfrm>
          <a:prstGeom prst="rect">
            <a:avLst/>
          </a:prstGeom>
          <a:noFill/>
          <a:ln w="9525">
            <a:noFill/>
            <a:miter lim="800000"/>
            <a:headEnd/>
            <a:tailEnd/>
          </a:ln>
          <a:effectLst/>
        </p:spPr>
        <p:txBody>
          <a:bodyPr wrap="none">
            <a:spAutoFit/>
          </a:bodyPr>
          <a:lstStyle/>
          <a:p>
            <a:r>
              <a:rPr lang="en-US" dirty="0" smtClean="0"/>
              <a:t>Kickers</a:t>
            </a:r>
            <a:endParaRPr lang="en-US" dirty="0"/>
          </a:p>
        </p:txBody>
      </p:sp>
      <p:sp>
        <p:nvSpPr>
          <p:cNvPr id="11271" name="Text Box 7"/>
          <p:cNvSpPr txBox="1">
            <a:spLocks noChangeArrowheads="1"/>
          </p:cNvSpPr>
          <p:nvPr/>
        </p:nvSpPr>
        <p:spPr bwMode="auto">
          <a:xfrm>
            <a:off x="1143000" y="4738687"/>
            <a:ext cx="1276350" cy="366713"/>
          </a:xfrm>
          <a:prstGeom prst="rect">
            <a:avLst/>
          </a:prstGeom>
          <a:noFill/>
          <a:ln w="9525">
            <a:noFill/>
            <a:miter lim="800000"/>
            <a:headEnd/>
            <a:tailEnd/>
          </a:ln>
          <a:effectLst/>
        </p:spPr>
        <p:txBody>
          <a:bodyPr wrap="none">
            <a:spAutoFit/>
          </a:bodyPr>
          <a:lstStyle/>
          <a:p>
            <a:r>
              <a:rPr lang="en-US" dirty="0"/>
              <a:t>Beam pipe</a:t>
            </a:r>
          </a:p>
        </p:txBody>
      </p:sp>
      <p:sp>
        <p:nvSpPr>
          <p:cNvPr id="11273" name="Text Box 9"/>
          <p:cNvSpPr txBox="1">
            <a:spLocks noChangeArrowheads="1"/>
          </p:cNvSpPr>
          <p:nvPr/>
        </p:nvSpPr>
        <p:spPr bwMode="auto">
          <a:xfrm>
            <a:off x="1792392" y="3143250"/>
            <a:ext cx="654050" cy="366713"/>
          </a:xfrm>
          <a:prstGeom prst="rect">
            <a:avLst/>
          </a:prstGeom>
          <a:noFill/>
          <a:ln w="9525">
            <a:noFill/>
            <a:miter lim="800000"/>
            <a:headEnd/>
            <a:tailEnd/>
          </a:ln>
          <a:effectLst/>
        </p:spPr>
        <p:txBody>
          <a:bodyPr wrap="none">
            <a:spAutoFit/>
          </a:bodyPr>
          <a:lstStyle/>
          <a:p>
            <a:r>
              <a:rPr lang="en-US" dirty="0"/>
              <a:t>BPH</a:t>
            </a:r>
          </a:p>
        </p:txBody>
      </p:sp>
      <p:sp>
        <p:nvSpPr>
          <p:cNvPr id="11274" name="Text Box 10"/>
          <p:cNvSpPr txBox="1">
            <a:spLocks noChangeArrowheads="1"/>
          </p:cNvSpPr>
          <p:nvPr/>
        </p:nvSpPr>
        <p:spPr bwMode="auto">
          <a:xfrm>
            <a:off x="4614967" y="3048000"/>
            <a:ext cx="641350" cy="366713"/>
          </a:xfrm>
          <a:prstGeom prst="rect">
            <a:avLst/>
          </a:prstGeom>
          <a:noFill/>
          <a:ln w="9525">
            <a:noFill/>
            <a:miter lim="800000"/>
            <a:headEnd/>
            <a:tailEnd/>
          </a:ln>
          <a:effectLst/>
        </p:spPr>
        <p:txBody>
          <a:bodyPr wrap="none">
            <a:spAutoFit/>
          </a:bodyPr>
          <a:lstStyle/>
          <a:p>
            <a:r>
              <a:rPr lang="en-US"/>
              <a:t>BPV</a:t>
            </a:r>
          </a:p>
        </p:txBody>
      </p:sp>
      <p:pic>
        <p:nvPicPr>
          <p:cNvPr id="11277" name="Picture 13"/>
          <p:cNvPicPr>
            <a:picLocks noChangeAspect="1" noChangeArrowheads="1"/>
          </p:cNvPicPr>
          <p:nvPr/>
        </p:nvPicPr>
        <p:blipFill>
          <a:blip r:embed="rId4" cstate="print"/>
          <a:srcRect l="10309" t="24034" r="53285" b="41635"/>
          <a:stretch>
            <a:fillRect/>
          </a:stretch>
        </p:blipFill>
        <p:spPr bwMode="auto">
          <a:xfrm>
            <a:off x="998642" y="3502025"/>
            <a:ext cx="2593975" cy="977900"/>
          </a:xfrm>
          <a:prstGeom prst="rect">
            <a:avLst/>
          </a:prstGeom>
          <a:noFill/>
          <a:ln w="9525">
            <a:noFill/>
            <a:miter lim="800000"/>
            <a:headEnd/>
            <a:tailEnd/>
          </a:ln>
          <a:effectLst/>
        </p:spPr>
      </p:pic>
      <p:pic>
        <p:nvPicPr>
          <p:cNvPr id="16" name="Picture 15" descr="MKP_seg.bmp"/>
          <p:cNvPicPr>
            <a:picLocks noChangeAspect="1"/>
          </p:cNvPicPr>
          <p:nvPr/>
        </p:nvPicPr>
        <p:blipFill>
          <a:blip r:embed="rId5" cstate="print"/>
          <a:srcRect l="16340" r="18301"/>
          <a:stretch>
            <a:fillRect/>
          </a:stretch>
        </p:blipFill>
        <p:spPr>
          <a:xfrm>
            <a:off x="2971800" y="5177790"/>
            <a:ext cx="1905000" cy="1451610"/>
          </a:xfrm>
          <a:prstGeom prst="rect">
            <a:avLst/>
          </a:prstGeom>
        </p:spPr>
      </p:pic>
      <p:grpSp>
        <p:nvGrpSpPr>
          <p:cNvPr id="2" name="Group 16"/>
          <p:cNvGrpSpPr>
            <a:grpSpLocks noChangeAspect="1"/>
          </p:cNvGrpSpPr>
          <p:nvPr/>
        </p:nvGrpSpPr>
        <p:grpSpPr>
          <a:xfrm>
            <a:off x="678558" y="5187428"/>
            <a:ext cx="2064642" cy="1441972"/>
            <a:chOff x="457200" y="1076325"/>
            <a:chExt cx="8067675" cy="5629275"/>
          </a:xfrm>
        </p:grpSpPr>
        <p:pic>
          <p:nvPicPr>
            <p:cNvPr id="18" name="Picture 2"/>
            <p:cNvPicPr>
              <a:picLocks noChangeAspect="1" noChangeArrowheads="1"/>
            </p:cNvPicPr>
            <p:nvPr/>
          </p:nvPicPr>
          <p:blipFill>
            <a:blip r:embed="rId6" cstate="print"/>
            <a:srcRect/>
            <a:stretch>
              <a:fillRect/>
            </a:stretch>
          </p:blipFill>
          <p:spPr bwMode="auto">
            <a:xfrm>
              <a:off x="457200" y="1076325"/>
              <a:ext cx="8067675" cy="5629275"/>
            </a:xfrm>
            <a:prstGeom prst="rect">
              <a:avLst/>
            </a:prstGeom>
            <a:noFill/>
            <a:ln w="9525">
              <a:noFill/>
              <a:miter lim="800000"/>
              <a:headEnd/>
              <a:tailEnd/>
            </a:ln>
          </p:spPr>
        </p:pic>
        <p:sp>
          <p:nvSpPr>
            <p:cNvPr id="19" name="Rectangle 18"/>
            <p:cNvSpPr/>
            <p:nvPr/>
          </p:nvSpPr>
          <p:spPr>
            <a:xfrm>
              <a:off x="838200" y="1828800"/>
              <a:ext cx="2286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886200" y="2209800"/>
              <a:ext cx="1905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7200" y="62484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6195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8">
                                            <p:txEl>
                                              <p:pRg st="3" end="3"/>
                                            </p:txEl>
                                          </p:spTgt>
                                        </p:tgtEl>
                                        <p:attrNameLst>
                                          <p:attrName>style.visibility</p:attrName>
                                        </p:attrNameLst>
                                      </p:cBhvr>
                                      <p:to>
                                        <p:strVal val="visible"/>
                                      </p:to>
                                    </p:set>
                                    <p:animEffect transition="in" filter="blinds(horizontal)">
                                      <p:cBhvr>
                                        <p:cTn id="7" dur="500"/>
                                        <p:tgtEl>
                                          <p:spTgt spid="11268">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1268">
                                            <p:txEl>
                                              <p:pRg st="4" end="4"/>
                                            </p:txEl>
                                          </p:spTgt>
                                        </p:tgtEl>
                                        <p:attrNameLst>
                                          <p:attrName>style.visibility</p:attrName>
                                        </p:attrNameLst>
                                      </p:cBhvr>
                                      <p:to>
                                        <p:strVal val="visible"/>
                                      </p:to>
                                    </p:set>
                                    <p:animEffect transition="in" filter="blinds(horizontal)">
                                      <p:cBhvr>
                                        <p:cTn id="10" dur="500"/>
                                        <p:tgtEl>
                                          <p:spTgt spid="11268">
                                            <p:txEl>
                                              <p:pRg st="4" end="4"/>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273"/>
                                        </p:tgtEl>
                                        <p:attrNameLst>
                                          <p:attrName>style.visibility</p:attrName>
                                        </p:attrNameLst>
                                      </p:cBhvr>
                                      <p:to>
                                        <p:strVal val="visible"/>
                                      </p:to>
                                    </p:set>
                                    <p:animEffect transition="in" filter="blinds(horizontal)">
                                      <p:cBhvr>
                                        <p:cTn id="13" dur="500"/>
                                        <p:tgtEl>
                                          <p:spTgt spid="11273"/>
                                        </p:tgtEl>
                                      </p:cBhvr>
                                    </p:animEffect>
                                  </p:childTnLst>
                                </p:cTn>
                              </p:par>
                              <p:par>
                                <p:cTn id="14" presetID="3" presetClass="entr" presetSubtype="10" fill="hold" nodeType="withEffect">
                                  <p:stCondLst>
                                    <p:cond delay="0"/>
                                  </p:stCondLst>
                                  <p:childTnLst>
                                    <p:set>
                                      <p:cBhvr>
                                        <p:cTn id="15" dur="1" fill="hold">
                                          <p:stCondLst>
                                            <p:cond delay="0"/>
                                          </p:stCondLst>
                                        </p:cTn>
                                        <p:tgtEl>
                                          <p:spTgt spid="11277"/>
                                        </p:tgtEl>
                                        <p:attrNameLst>
                                          <p:attrName>style.visibility</p:attrName>
                                        </p:attrNameLst>
                                      </p:cBhvr>
                                      <p:to>
                                        <p:strVal val="visible"/>
                                      </p:to>
                                    </p:set>
                                    <p:animEffect transition="in" filter="blinds(horizontal)">
                                      <p:cBhvr>
                                        <p:cTn id="16" dur="500"/>
                                        <p:tgtEl>
                                          <p:spTgt spid="1127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1274"/>
                                        </p:tgtEl>
                                        <p:attrNameLst>
                                          <p:attrName>style.visibility</p:attrName>
                                        </p:attrNameLst>
                                      </p:cBhvr>
                                      <p:to>
                                        <p:strVal val="visible"/>
                                      </p:to>
                                    </p:set>
                                    <p:animEffect transition="in" filter="blinds(horizontal)">
                                      <p:cBhvr>
                                        <p:cTn id="19" dur="500"/>
                                        <p:tgtEl>
                                          <p:spTgt spid="11274"/>
                                        </p:tgtEl>
                                      </p:cBhvr>
                                    </p:animEffect>
                                  </p:childTnLst>
                                </p:cTn>
                              </p:par>
                              <p:par>
                                <p:cTn id="20" presetID="3" presetClass="entr" presetSubtype="10" fill="hold" nodeType="withEffect">
                                  <p:stCondLst>
                                    <p:cond delay="0"/>
                                  </p:stCondLst>
                                  <p:childTnLst>
                                    <p:set>
                                      <p:cBhvr>
                                        <p:cTn id="21" dur="1" fill="hold">
                                          <p:stCondLst>
                                            <p:cond delay="0"/>
                                          </p:stCondLst>
                                        </p:cTn>
                                        <p:tgtEl>
                                          <p:spTgt spid="11266"/>
                                        </p:tgtEl>
                                        <p:attrNameLst>
                                          <p:attrName>style.visibility</p:attrName>
                                        </p:attrNameLst>
                                      </p:cBhvr>
                                      <p:to>
                                        <p:strVal val="visible"/>
                                      </p:to>
                                    </p:set>
                                    <p:animEffect transition="in" filter="blinds(horizontal)">
                                      <p:cBhvr>
                                        <p:cTn id="22"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p:bldP spid="112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title"/>
          </p:nvPr>
        </p:nvSpPr>
        <p:spPr>
          <a:xfrm>
            <a:off x="457200" y="204787"/>
            <a:ext cx="8229600" cy="633413"/>
          </a:xfrm>
        </p:spPr>
        <p:txBody>
          <a:bodyPr>
            <a:normAutofit fontScale="90000"/>
          </a:bodyPr>
          <a:lstStyle/>
          <a:p>
            <a:r>
              <a:rPr lang="en-US" sz="3200" dirty="0" smtClean="0"/>
              <a:t>SPS transverse impedance model:</a:t>
            </a:r>
            <a:br>
              <a:rPr lang="en-US" sz="3200" dirty="0" smtClean="0"/>
            </a:br>
            <a:r>
              <a:rPr lang="en-US" sz="3200" dirty="0" smtClean="0"/>
              <a:t>BPMs impedance</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33875"/>
            <a:ext cx="8229600" cy="3858613"/>
          </a:xfrm>
        </p:spPr>
      </p:pic>
      <p:sp>
        <p:nvSpPr>
          <p:cNvPr id="6" name="Rectangle 5"/>
          <p:cNvSpPr/>
          <p:nvPr/>
        </p:nvSpPr>
        <p:spPr>
          <a:xfrm>
            <a:off x="1524000" y="1981200"/>
            <a:ext cx="838200" cy="3886200"/>
          </a:xfrm>
          <a:prstGeom prst="rect">
            <a:avLst/>
          </a:prstGeom>
          <a:solidFill>
            <a:srgbClr val="FFFF00">
              <a:alpha val="44000"/>
            </a:srgbClr>
          </a:solidFill>
          <a:ln>
            <a:solidFill>
              <a:srgbClr val="FFFF00">
                <a:alpha val="5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905000" y="6183868"/>
            <a:ext cx="5715000" cy="369332"/>
          </a:xfrm>
          <a:prstGeom prst="rect">
            <a:avLst/>
          </a:prstGeom>
          <a:noFill/>
        </p:spPr>
        <p:txBody>
          <a:bodyPr wrap="square" rtlCol="0">
            <a:spAutoFit/>
          </a:bodyPr>
          <a:lstStyle/>
          <a:p>
            <a:r>
              <a:rPr lang="en-US" dirty="0" smtClean="0"/>
              <a:t>Horizontal driving and detuning are about opposite in sign </a:t>
            </a:r>
            <a:endParaRPr lang="en-GB" dirty="0"/>
          </a:p>
        </p:txBody>
      </p:sp>
      <p:sp>
        <p:nvSpPr>
          <p:cNvPr id="11" name="TextBox 10"/>
          <p:cNvSpPr txBox="1"/>
          <p:nvPr/>
        </p:nvSpPr>
        <p:spPr>
          <a:xfrm>
            <a:off x="3200400" y="1764268"/>
            <a:ext cx="3200400" cy="369332"/>
          </a:xfrm>
          <a:prstGeom prst="rect">
            <a:avLst/>
          </a:prstGeom>
          <a:solidFill>
            <a:srgbClr val="FFFF00"/>
          </a:solidFill>
          <a:ln w="38100">
            <a:solidFill>
              <a:schemeClr val="tx1"/>
            </a:solidFill>
          </a:ln>
        </p:spPr>
        <p:txBody>
          <a:bodyPr wrap="square" rtlCol="0">
            <a:spAutoFit/>
          </a:bodyPr>
          <a:lstStyle/>
          <a:p>
            <a:pPr algn="ctr"/>
            <a:r>
              <a:rPr lang="en-US" dirty="0" smtClean="0"/>
              <a:t>Horizontal SPS BPMs impedance</a:t>
            </a:r>
            <a:endParaRPr lang="en-GB" dirty="0"/>
          </a:p>
        </p:txBody>
      </p:sp>
    </p:spTree>
    <p:extLst>
      <p:ext uri="{BB962C8B-B14F-4D97-AF65-F5344CB8AC3E}">
        <p14:creationId xmlns:p14="http://schemas.microsoft.com/office/powerpoint/2010/main" val="49534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457200" y="128587"/>
            <a:ext cx="8229600" cy="633413"/>
          </a:xfrm>
        </p:spPr>
        <p:txBody>
          <a:bodyPr>
            <a:normAutofit fontScale="90000"/>
          </a:bodyPr>
          <a:lstStyle/>
          <a:p>
            <a:r>
              <a:rPr lang="en-US" sz="3200" dirty="0" smtClean="0"/>
              <a:t>SPS transverse impedance model:</a:t>
            </a:r>
            <a:br>
              <a:rPr lang="en-US" sz="3200" dirty="0" smtClean="0"/>
            </a:br>
            <a:r>
              <a:rPr lang="en-US" sz="3200" dirty="0" smtClean="0"/>
              <a:t>BPMs impedance</a:t>
            </a:r>
            <a:endParaRPr lang="en-US" sz="3200"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295400"/>
            <a:ext cx="8229600" cy="3981011"/>
          </a:xfrm>
        </p:spPr>
      </p:pic>
      <p:sp>
        <p:nvSpPr>
          <p:cNvPr id="8" name="Rectangle 7"/>
          <p:cNvSpPr/>
          <p:nvPr/>
        </p:nvSpPr>
        <p:spPr>
          <a:xfrm>
            <a:off x="1524000" y="1447800"/>
            <a:ext cx="838200" cy="3886200"/>
          </a:xfrm>
          <a:prstGeom prst="rect">
            <a:avLst/>
          </a:prstGeom>
          <a:solidFill>
            <a:srgbClr val="FFFF00">
              <a:alpha val="44000"/>
            </a:srgbClr>
          </a:solidFill>
          <a:ln>
            <a:solidFill>
              <a:srgbClr val="FFFF00">
                <a:alpha val="5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Object 8"/>
          <p:cNvGraphicFramePr>
            <a:graphicFrameLocks noChangeAspect="1"/>
          </p:cNvGraphicFramePr>
          <p:nvPr>
            <p:extLst>
              <p:ext uri="{D42A27DB-BD31-4B8C-83A1-F6EECF244321}">
                <p14:modId xmlns:p14="http://schemas.microsoft.com/office/powerpoint/2010/main" val="1942499234"/>
              </p:ext>
            </p:extLst>
          </p:nvPr>
        </p:nvGraphicFramePr>
        <p:xfrm>
          <a:off x="457200" y="5854700"/>
          <a:ext cx="3886200" cy="533400"/>
        </p:xfrm>
        <a:graphic>
          <a:graphicData uri="http://schemas.openxmlformats.org/presentationml/2006/ole">
            <mc:AlternateContent xmlns:mc="http://schemas.openxmlformats.org/markup-compatibility/2006">
              <mc:Choice xmlns:v="urn:schemas-microsoft-com:vml" Requires="v">
                <p:oleObj spid="_x0000_s517158" name="Equation" r:id="rId4" imgW="1942920" imgH="266400" progId="Equation.3">
                  <p:embed/>
                </p:oleObj>
              </mc:Choice>
              <mc:Fallback>
                <p:oleObj name="Equation" r:id="rId4" imgW="1942920" imgH="266400" progId="Equation.3">
                  <p:embed/>
                  <p:pic>
                    <p:nvPicPr>
                      <p:cNvPr id="0" name="Object 4"/>
                      <p:cNvPicPr>
                        <a:picLocks noChangeAspect="1" noChangeArrowheads="1"/>
                      </p:cNvPicPr>
                      <p:nvPr/>
                    </p:nvPicPr>
                    <p:blipFill>
                      <a:blip r:embed="rId5"/>
                      <a:srcRect/>
                      <a:stretch>
                        <a:fillRect/>
                      </a:stretch>
                    </p:blipFill>
                    <p:spPr bwMode="auto">
                      <a:xfrm>
                        <a:off x="457200" y="5854700"/>
                        <a:ext cx="3886200" cy="5334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p:cNvSpPr txBox="1"/>
          <p:nvPr/>
        </p:nvSpPr>
        <p:spPr>
          <a:xfrm>
            <a:off x="4572000" y="5955268"/>
            <a:ext cx="3962400" cy="369332"/>
          </a:xfrm>
          <a:prstGeom prst="rect">
            <a:avLst/>
          </a:prstGeom>
          <a:noFill/>
        </p:spPr>
        <p:txBody>
          <a:bodyPr wrap="square" rtlCol="0">
            <a:spAutoFit/>
          </a:bodyPr>
          <a:lstStyle/>
          <a:p>
            <a:r>
              <a:rPr lang="en-US" dirty="0" smtClean="0"/>
              <a:t>Below 3% of the total SPS impedance</a:t>
            </a:r>
            <a:endParaRPr lang="en-GB" dirty="0"/>
          </a:p>
        </p:txBody>
      </p:sp>
      <p:sp>
        <p:nvSpPr>
          <p:cNvPr id="11" name="TextBox 10"/>
          <p:cNvSpPr txBox="1"/>
          <p:nvPr/>
        </p:nvSpPr>
        <p:spPr>
          <a:xfrm>
            <a:off x="3200400" y="1143000"/>
            <a:ext cx="3048000" cy="369332"/>
          </a:xfrm>
          <a:prstGeom prst="rect">
            <a:avLst/>
          </a:prstGeom>
          <a:solidFill>
            <a:srgbClr val="FFFF00"/>
          </a:solidFill>
          <a:ln w="38100">
            <a:solidFill>
              <a:schemeClr val="tx1"/>
            </a:solidFill>
          </a:ln>
        </p:spPr>
        <p:txBody>
          <a:bodyPr wrap="square" rtlCol="0">
            <a:spAutoFit/>
          </a:bodyPr>
          <a:lstStyle/>
          <a:p>
            <a:pPr algn="ctr"/>
            <a:r>
              <a:rPr lang="en-US" dirty="0" smtClean="0"/>
              <a:t>Vertical SPS BPMs impedance</a:t>
            </a:r>
            <a:endParaRPr lang="en-GB" dirty="0"/>
          </a:p>
        </p:txBody>
      </p:sp>
    </p:spTree>
    <p:extLst>
      <p:ext uri="{BB962C8B-B14F-4D97-AF65-F5344CB8AC3E}">
        <p14:creationId xmlns:p14="http://schemas.microsoft.com/office/powerpoint/2010/main" val="147815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l="12169" t="13367" r="51268" b="33170"/>
          <a:stretch>
            <a:fillRect/>
          </a:stretch>
        </p:blipFill>
        <p:spPr bwMode="auto">
          <a:xfrm>
            <a:off x="3894242" y="3197225"/>
            <a:ext cx="2160588" cy="1263650"/>
          </a:xfrm>
          <a:prstGeom prst="rect">
            <a:avLst/>
          </a:prstGeom>
          <a:noFill/>
          <a:ln w="9525">
            <a:noFill/>
            <a:miter lim="800000"/>
            <a:headEnd/>
            <a:tailEnd/>
          </a:ln>
          <a:effectLst/>
        </p:spPr>
      </p:pic>
      <p:sp>
        <p:nvSpPr>
          <p:cNvPr id="11267" name="Rectangle 3"/>
          <p:cNvSpPr>
            <a:spLocks noGrp="1" noChangeArrowheads="1"/>
          </p:cNvSpPr>
          <p:nvPr>
            <p:ph type="title"/>
          </p:nvPr>
        </p:nvSpPr>
        <p:spPr>
          <a:xfrm>
            <a:off x="457200" y="44450"/>
            <a:ext cx="8229600" cy="633413"/>
          </a:xfrm>
        </p:spPr>
        <p:txBody>
          <a:bodyPr>
            <a:normAutofit/>
          </a:bodyPr>
          <a:lstStyle/>
          <a:p>
            <a:r>
              <a:rPr lang="en-US" sz="3200" dirty="0" smtClean="0"/>
              <a:t>SPS transverse impedance model</a:t>
            </a:r>
            <a:endParaRPr lang="en-US" sz="3200" dirty="0"/>
          </a:p>
        </p:txBody>
      </p:sp>
      <p:sp>
        <p:nvSpPr>
          <p:cNvPr id="11268" name="Text Box 4"/>
          <p:cNvSpPr txBox="1">
            <a:spLocks noGrp="1" noChangeArrowheads="1"/>
          </p:cNvSpPr>
          <p:nvPr>
            <p:ph type="body" idx="1"/>
          </p:nvPr>
        </p:nvSpPr>
        <p:spPr>
          <a:xfrm>
            <a:off x="457200" y="804863"/>
            <a:ext cx="8291513" cy="5000625"/>
          </a:xfrm>
          <a:noFill/>
          <a:ln/>
        </p:spPr>
        <p:txBody>
          <a:bodyPr/>
          <a:lstStyle/>
          <a:p>
            <a:r>
              <a:rPr lang="en-US" sz="1800" dirty="0"/>
              <a:t>Elements included in the database:</a:t>
            </a:r>
          </a:p>
          <a:p>
            <a:pPr lvl="1"/>
            <a:r>
              <a:rPr lang="en-US" sz="1200" dirty="0" smtClean="0"/>
              <a:t>Realistic model that takes into account the different SPS vacuum chambers weighted by the respective length and beta function. Also the iron in the magnets is taken into account  </a:t>
            </a:r>
          </a:p>
          <a:p>
            <a:pPr lvl="1"/>
            <a:r>
              <a:rPr lang="en-US" sz="1200" dirty="0" smtClean="0"/>
              <a:t>19 kickers (CST 3D simulations)</a:t>
            </a:r>
          </a:p>
          <a:p>
            <a:pPr lvl="1"/>
            <a:r>
              <a:rPr lang="en-US" sz="1200" dirty="0" smtClean="0"/>
              <a:t>106 </a:t>
            </a:r>
            <a:r>
              <a:rPr lang="en-US" sz="1200" dirty="0"/>
              <a:t>BPHs (CST 3D </a:t>
            </a:r>
            <a:r>
              <a:rPr lang="en-US" sz="1200" dirty="0" smtClean="0"/>
              <a:t>simulations)</a:t>
            </a:r>
            <a:endParaRPr lang="en-US" sz="1200" dirty="0"/>
          </a:p>
          <a:p>
            <a:pPr lvl="1"/>
            <a:r>
              <a:rPr lang="en-US" sz="1200" dirty="0"/>
              <a:t>96 BPVs (CST 3D </a:t>
            </a:r>
            <a:r>
              <a:rPr lang="en-US" sz="1200" dirty="0" smtClean="0"/>
              <a:t>simulations)</a:t>
            </a:r>
            <a:endParaRPr lang="en-US" sz="1200" dirty="0"/>
          </a:p>
          <a:p>
            <a:pPr lvl="1"/>
            <a:r>
              <a:rPr lang="en-US" sz="1200" dirty="0" smtClean="0"/>
              <a:t>200 </a:t>
            </a:r>
            <a:r>
              <a:rPr lang="en-US" sz="1200" dirty="0"/>
              <a:t>MHz cavities </a:t>
            </a:r>
            <a:r>
              <a:rPr lang="en-US" sz="1200" dirty="0" smtClean="0"/>
              <a:t>without </a:t>
            </a:r>
            <a:r>
              <a:rPr lang="en-US" sz="1200" dirty="0"/>
              <a:t>couplers (CST 3D </a:t>
            </a:r>
            <a:r>
              <a:rPr lang="en-US" sz="1200" dirty="0" smtClean="0"/>
              <a:t>simulations) </a:t>
            </a:r>
            <a:endParaRPr lang="en-US" sz="1200" dirty="0"/>
          </a:p>
          <a:p>
            <a:pPr lvl="1"/>
            <a:r>
              <a:rPr lang="en-US" sz="1200" dirty="0" smtClean="0"/>
              <a:t>800 </a:t>
            </a:r>
            <a:r>
              <a:rPr lang="en-US" sz="1200" dirty="0"/>
              <a:t>MHz cavities </a:t>
            </a:r>
            <a:r>
              <a:rPr lang="en-US" sz="1200" dirty="0" smtClean="0"/>
              <a:t>without </a:t>
            </a:r>
            <a:r>
              <a:rPr lang="en-US" sz="1200" dirty="0"/>
              <a:t>couplers (CST 3D </a:t>
            </a:r>
            <a:r>
              <a:rPr lang="en-US" sz="1200" dirty="0" smtClean="0"/>
              <a:t>simulations)</a:t>
            </a:r>
          </a:p>
          <a:p>
            <a:pPr lvl="1"/>
            <a:r>
              <a:rPr lang="en-US" sz="1200" dirty="0" smtClean="0"/>
              <a:t>Enamel flanges (CST 3D simulations)</a:t>
            </a:r>
            <a:endParaRPr lang="en-US" sz="1200" dirty="0"/>
          </a:p>
          <a:p>
            <a:pPr lvl="1"/>
            <a:endParaRPr lang="en-US" sz="1200" dirty="0"/>
          </a:p>
          <a:p>
            <a:pPr>
              <a:buNone/>
            </a:pPr>
            <a:endParaRPr lang="en-US" sz="1000" dirty="0"/>
          </a:p>
        </p:txBody>
      </p:sp>
      <p:sp>
        <p:nvSpPr>
          <p:cNvPr id="11270" name="Text Box 6"/>
          <p:cNvSpPr txBox="1">
            <a:spLocks noChangeArrowheads="1"/>
          </p:cNvSpPr>
          <p:nvPr/>
        </p:nvSpPr>
        <p:spPr bwMode="auto">
          <a:xfrm>
            <a:off x="3562350" y="4738688"/>
            <a:ext cx="833690" cy="369332"/>
          </a:xfrm>
          <a:prstGeom prst="rect">
            <a:avLst/>
          </a:prstGeom>
          <a:noFill/>
          <a:ln w="9525">
            <a:noFill/>
            <a:miter lim="800000"/>
            <a:headEnd/>
            <a:tailEnd/>
          </a:ln>
          <a:effectLst/>
        </p:spPr>
        <p:txBody>
          <a:bodyPr wrap="none">
            <a:spAutoFit/>
          </a:bodyPr>
          <a:lstStyle/>
          <a:p>
            <a:r>
              <a:rPr lang="en-US" dirty="0" smtClean="0"/>
              <a:t>Kickers</a:t>
            </a:r>
            <a:endParaRPr lang="en-US" dirty="0"/>
          </a:p>
        </p:txBody>
      </p:sp>
      <p:sp>
        <p:nvSpPr>
          <p:cNvPr id="11271" name="Text Box 7"/>
          <p:cNvSpPr txBox="1">
            <a:spLocks noChangeArrowheads="1"/>
          </p:cNvSpPr>
          <p:nvPr/>
        </p:nvSpPr>
        <p:spPr bwMode="auto">
          <a:xfrm>
            <a:off x="1143000" y="4738687"/>
            <a:ext cx="1276350" cy="366713"/>
          </a:xfrm>
          <a:prstGeom prst="rect">
            <a:avLst/>
          </a:prstGeom>
          <a:noFill/>
          <a:ln w="9525">
            <a:noFill/>
            <a:miter lim="800000"/>
            <a:headEnd/>
            <a:tailEnd/>
          </a:ln>
          <a:effectLst/>
        </p:spPr>
        <p:txBody>
          <a:bodyPr wrap="none">
            <a:spAutoFit/>
          </a:bodyPr>
          <a:lstStyle/>
          <a:p>
            <a:r>
              <a:rPr lang="en-US" dirty="0"/>
              <a:t>Beam pipe</a:t>
            </a:r>
          </a:p>
        </p:txBody>
      </p:sp>
      <p:sp>
        <p:nvSpPr>
          <p:cNvPr id="11273" name="Text Box 9"/>
          <p:cNvSpPr txBox="1">
            <a:spLocks noChangeArrowheads="1"/>
          </p:cNvSpPr>
          <p:nvPr/>
        </p:nvSpPr>
        <p:spPr bwMode="auto">
          <a:xfrm>
            <a:off x="1792392" y="3143250"/>
            <a:ext cx="654050" cy="366713"/>
          </a:xfrm>
          <a:prstGeom prst="rect">
            <a:avLst/>
          </a:prstGeom>
          <a:noFill/>
          <a:ln w="9525">
            <a:noFill/>
            <a:miter lim="800000"/>
            <a:headEnd/>
            <a:tailEnd/>
          </a:ln>
          <a:effectLst/>
        </p:spPr>
        <p:txBody>
          <a:bodyPr wrap="none">
            <a:spAutoFit/>
          </a:bodyPr>
          <a:lstStyle/>
          <a:p>
            <a:r>
              <a:rPr lang="en-US" dirty="0"/>
              <a:t>BPH</a:t>
            </a:r>
          </a:p>
        </p:txBody>
      </p:sp>
      <p:sp>
        <p:nvSpPr>
          <p:cNvPr id="11274" name="Text Box 10"/>
          <p:cNvSpPr txBox="1">
            <a:spLocks noChangeArrowheads="1"/>
          </p:cNvSpPr>
          <p:nvPr/>
        </p:nvSpPr>
        <p:spPr bwMode="auto">
          <a:xfrm>
            <a:off x="4614967" y="3048000"/>
            <a:ext cx="641350" cy="366713"/>
          </a:xfrm>
          <a:prstGeom prst="rect">
            <a:avLst/>
          </a:prstGeom>
          <a:noFill/>
          <a:ln w="9525">
            <a:noFill/>
            <a:miter lim="800000"/>
            <a:headEnd/>
            <a:tailEnd/>
          </a:ln>
          <a:effectLst/>
        </p:spPr>
        <p:txBody>
          <a:bodyPr wrap="none">
            <a:spAutoFit/>
          </a:bodyPr>
          <a:lstStyle/>
          <a:p>
            <a:r>
              <a:rPr lang="en-US"/>
              <a:t>BPV</a:t>
            </a:r>
          </a:p>
        </p:txBody>
      </p:sp>
      <p:sp>
        <p:nvSpPr>
          <p:cNvPr id="11275" name="Text Box 11"/>
          <p:cNvSpPr txBox="1">
            <a:spLocks noChangeArrowheads="1"/>
          </p:cNvSpPr>
          <p:nvPr/>
        </p:nvSpPr>
        <p:spPr bwMode="auto">
          <a:xfrm>
            <a:off x="5715000" y="4724400"/>
            <a:ext cx="2582758" cy="369332"/>
          </a:xfrm>
          <a:prstGeom prst="rect">
            <a:avLst/>
          </a:prstGeom>
          <a:noFill/>
          <a:ln w="9525">
            <a:noFill/>
            <a:miter lim="800000"/>
            <a:headEnd/>
            <a:tailEnd/>
          </a:ln>
          <a:effectLst/>
        </p:spPr>
        <p:txBody>
          <a:bodyPr wrap="none">
            <a:spAutoFit/>
          </a:bodyPr>
          <a:lstStyle/>
          <a:p>
            <a:r>
              <a:rPr lang="en-US" dirty="0"/>
              <a:t>TW </a:t>
            </a:r>
            <a:r>
              <a:rPr lang="en-US" dirty="0" smtClean="0"/>
              <a:t>200MHz and 800MHz</a:t>
            </a:r>
            <a:endParaRPr lang="en-US" dirty="0"/>
          </a:p>
        </p:txBody>
      </p:sp>
      <p:pic>
        <p:nvPicPr>
          <p:cNvPr id="11276" name="Picture 12"/>
          <p:cNvPicPr>
            <a:picLocks noChangeAspect="1" noChangeArrowheads="1"/>
          </p:cNvPicPr>
          <p:nvPr/>
        </p:nvPicPr>
        <p:blipFill>
          <a:blip r:embed="rId4" cstate="print"/>
          <a:srcRect l="62376" t="12971" r="494" b="22127"/>
          <a:stretch>
            <a:fillRect/>
          </a:stretch>
        </p:blipFill>
        <p:spPr bwMode="auto">
          <a:xfrm>
            <a:off x="6019800" y="5105400"/>
            <a:ext cx="2195512" cy="1535112"/>
          </a:xfrm>
          <a:prstGeom prst="rect">
            <a:avLst/>
          </a:prstGeom>
          <a:noFill/>
          <a:ln w="9525">
            <a:noFill/>
            <a:miter lim="800000"/>
            <a:headEnd/>
            <a:tailEnd/>
          </a:ln>
          <a:effectLst/>
        </p:spPr>
      </p:pic>
      <p:pic>
        <p:nvPicPr>
          <p:cNvPr id="11277" name="Picture 13"/>
          <p:cNvPicPr>
            <a:picLocks noChangeAspect="1" noChangeArrowheads="1"/>
          </p:cNvPicPr>
          <p:nvPr/>
        </p:nvPicPr>
        <p:blipFill>
          <a:blip r:embed="rId5" cstate="print"/>
          <a:srcRect l="10309" t="24034" r="53285" b="41635"/>
          <a:stretch>
            <a:fillRect/>
          </a:stretch>
        </p:blipFill>
        <p:spPr bwMode="auto">
          <a:xfrm>
            <a:off x="998642" y="3502025"/>
            <a:ext cx="2593975" cy="977900"/>
          </a:xfrm>
          <a:prstGeom prst="rect">
            <a:avLst/>
          </a:prstGeom>
          <a:noFill/>
          <a:ln w="9525">
            <a:noFill/>
            <a:miter lim="800000"/>
            <a:headEnd/>
            <a:tailEnd/>
          </a:ln>
          <a:effectLst/>
        </p:spPr>
      </p:pic>
      <p:pic>
        <p:nvPicPr>
          <p:cNvPr id="14" name="Picture 2"/>
          <p:cNvPicPr>
            <a:picLocks noChangeAspect="1" noChangeArrowheads="1"/>
          </p:cNvPicPr>
          <p:nvPr/>
        </p:nvPicPr>
        <p:blipFill>
          <a:blip r:embed="rId6" cstate="print"/>
          <a:srcRect l="57500" t="17708" r="14375" b="41667"/>
          <a:stretch>
            <a:fillRect/>
          </a:stretch>
        </p:blipFill>
        <p:spPr bwMode="auto">
          <a:xfrm>
            <a:off x="7018442" y="3273425"/>
            <a:ext cx="1371600" cy="1188720"/>
          </a:xfrm>
          <a:prstGeom prst="rect">
            <a:avLst/>
          </a:prstGeom>
          <a:noFill/>
          <a:ln w="9525">
            <a:noFill/>
            <a:miter lim="800000"/>
            <a:headEnd/>
            <a:tailEnd/>
          </a:ln>
        </p:spPr>
      </p:pic>
      <p:sp>
        <p:nvSpPr>
          <p:cNvPr id="15" name="Text Box 11"/>
          <p:cNvSpPr txBox="1">
            <a:spLocks noChangeArrowheads="1"/>
          </p:cNvSpPr>
          <p:nvPr/>
        </p:nvSpPr>
        <p:spPr bwMode="auto">
          <a:xfrm>
            <a:off x="6705600" y="2895600"/>
            <a:ext cx="1603003" cy="369332"/>
          </a:xfrm>
          <a:prstGeom prst="rect">
            <a:avLst/>
          </a:prstGeom>
          <a:noFill/>
          <a:ln w="9525">
            <a:noFill/>
            <a:miter lim="800000"/>
            <a:headEnd/>
            <a:tailEnd/>
          </a:ln>
          <a:effectLst/>
        </p:spPr>
        <p:txBody>
          <a:bodyPr wrap="none">
            <a:spAutoFit/>
          </a:bodyPr>
          <a:lstStyle/>
          <a:p>
            <a:r>
              <a:rPr lang="en-US" dirty="0" smtClean="0"/>
              <a:t>Enamel flanges</a:t>
            </a:r>
            <a:endParaRPr lang="en-US" dirty="0"/>
          </a:p>
        </p:txBody>
      </p:sp>
      <p:pic>
        <p:nvPicPr>
          <p:cNvPr id="16" name="Picture 15" descr="MKP_seg.bmp"/>
          <p:cNvPicPr>
            <a:picLocks noChangeAspect="1"/>
          </p:cNvPicPr>
          <p:nvPr/>
        </p:nvPicPr>
        <p:blipFill>
          <a:blip r:embed="rId7" cstate="print"/>
          <a:srcRect l="16340" r="18301"/>
          <a:stretch>
            <a:fillRect/>
          </a:stretch>
        </p:blipFill>
        <p:spPr>
          <a:xfrm>
            <a:off x="2971800" y="5177790"/>
            <a:ext cx="1905000" cy="1451610"/>
          </a:xfrm>
          <a:prstGeom prst="rect">
            <a:avLst/>
          </a:prstGeom>
        </p:spPr>
      </p:pic>
      <p:grpSp>
        <p:nvGrpSpPr>
          <p:cNvPr id="2" name="Group 16"/>
          <p:cNvGrpSpPr>
            <a:grpSpLocks noChangeAspect="1"/>
          </p:cNvGrpSpPr>
          <p:nvPr/>
        </p:nvGrpSpPr>
        <p:grpSpPr>
          <a:xfrm>
            <a:off x="678558" y="5187428"/>
            <a:ext cx="2064642" cy="1441972"/>
            <a:chOff x="457200" y="1076325"/>
            <a:chExt cx="8067675" cy="5629275"/>
          </a:xfrm>
        </p:grpSpPr>
        <p:pic>
          <p:nvPicPr>
            <p:cNvPr id="18" name="Picture 2"/>
            <p:cNvPicPr>
              <a:picLocks noChangeAspect="1" noChangeArrowheads="1"/>
            </p:cNvPicPr>
            <p:nvPr/>
          </p:nvPicPr>
          <p:blipFill>
            <a:blip r:embed="rId8" cstate="print"/>
            <a:srcRect/>
            <a:stretch>
              <a:fillRect/>
            </a:stretch>
          </p:blipFill>
          <p:spPr bwMode="auto">
            <a:xfrm>
              <a:off x="457200" y="1076325"/>
              <a:ext cx="8067675" cy="5629275"/>
            </a:xfrm>
            <a:prstGeom prst="rect">
              <a:avLst/>
            </a:prstGeom>
            <a:noFill/>
            <a:ln w="9525">
              <a:noFill/>
              <a:miter lim="800000"/>
              <a:headEnd/>
              <a:tailEnd/>
            </a:ln>
          </p:spPr>
        </p:pic>
        <p:sp>
          <p:nvSpPr>
            <p:cNvPr id="19" name="Rectangle 18"/>
            <p:cNvSpPr/>
            <p:nvPr/>
          </p:nvSpPr>
          <p:spPr>
            <a:xfrm>
              <a:off x="838200" y="1828800"/>
              <a:ext cx="2286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886200" y="2209800"/>
              <a:ext cx="1905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7200" y="62484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6195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8">
                                            <p:txEl>
                                              <p:pRg st="5" end="5"/>
                                            </p:txEl>
                                          </p:spTgt>
                                        </p:tgtEl>
                                        <p:attrNameLst>
                                          <p:attrName>style.visibility</p:attrName>
                                        </p:attrNameLst>
                                      </p:cBhvr>
                                      <p:to>
                                        <p:strVal val="visible"/>
                                      </p:to>
                                    </p:set>
                                    <p:animEffect transition="in" filter="blinds(horizontal)">
                                      <p:cBhvr>
                                        <p:cTn id="7" dur="500"/>
                                        <p:tgtEl>
                                          <p:spTgt spid="11268">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1268">
                                            <p:txEl>
                                              <p:pRg st="6" end="6"/>
                                            </p:txEl>
                                          </p:spTgt>
                                        </p:tgtEl>
                                        <p:attrNameLst>
                                          <p:attrName>style.visibility</p:attrName>
                                        </p:attrNameLst>
                                      </p:cBhvr>
                                      <p:to>
                                        <p:strVal val="visible"/>
                                      </p:to>
                                    </p:set>
                                    <p:animEffect transition="in" filter="blinds(horizontal)">
                                      <p:cBhvr>
                                        <p:cTn id="10" dur="500"/>
                                        <p:tgtEl>
                                          <p:spTgt spid="11268">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1268">
                                            <p:txEl>
                                              <p:pRg st="7" end="7"/>
                                            </p:txEl>
                                          </p:spTgt>
                                        </p:tgtEl>
                                        <p:attrNameLst>
                                          <p:attrName>style.visibility</p:attrName>
                                        </p:attrNameLst>
                                      </p:cBhvr>
                                      <p:to>
                                        <p:strVal val="visible"/>
                                      </p:to>
                                    </p:set>
                                    <p:animEffect transition="in" filter="blinds(horizontal)">
                                      <p:cBhvr>
                                        <p:cTn id="13" dur="500"/>
                                        <p:tgtEl>
                                          <p:spTgt spid="11268">
                                            <p:txEl>
                                              <p:pRg st="7" end="7"/>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1276"/>
                                        </p:tgtEl>
                                        <p:attrNameLst>
                                          <p:attrName>style.visibility</p:attrName>
                                        </p:attrNameLst>
                                      </p:cBhvr>
                                      <p:to>
                                        <p:strVal val="visible"/>
                                      </p:to>
                                    </p:set>
                                    <p:animEffect transition="in" filter="blinds(horizontal)">
                                      <p:cBhvr>
                                        <p:cTn id="16" dur="500"/>
                                        <p:tgtEl>
                                          <p:spTgt spid="1127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1275"/>
                                        </p:tgtEl>
                                        <p:attrNameLst>
                                          <p:attrName>style.visibility</p:attrName>
                                        </p:attrNameLst>
                                      </p:cBhvr>
                                      <p:to>
                                        <p:strVal val="visible"/>
                                      </p:to>
                                    </p:set>
                                    <p:animEffect transition="in" filter="blinds(horizontal)">
                                      <p:cBhvr>
                                        <p:cTn id="19" dur="500"/>
                                        <p:tgtEl>
                                          <p:spTgt spid="11275"/>
                                        </p:tgtEl>
                                      </p:cBhvr>
                                    </p:animEffect>
                                  </p:childTnLst>
                                </p:cTn>
                              </p:par>
                              <p:par>
                                <p:cTn id="20" presetID="3" presetClass="entr" presetSubtype="1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5"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title"/>
          </p:nvPr>
        </p:nvSpPr>
        <p:spPr>
          <a:xfrm>
            <a:off x="457200" y="280987"/>
            <a:ext cx="8229600" cy="633413"/>
          </a:xfrm>
        </p:spPr>
        <p:txBody>
          <a:bodyPr>
            <a:normAutofit fontScale="90000"/>
          </a:bodyPr>
          <a:lstStyle/>
          <a:p>
            <a:r>
              <a:rPr lang="en-US" sz="3200" dirty="0" smtClean="0"/>
              <a:t>SPS transverse impedance model:</a:t>
            </a:r>
            <a:br>
              <a:rPr lang="en-US" sz="3200" dirty="0" smtClean="0"/>
            </a:br>
            <a:r>
              <a:rPr lang="en-US" sz="3200" dirty="0" smtClean="0"/>
              <a:t>cavities impedance</a:t>
            </a:r>
            <a:endParaRPr lang="en-US" sz="3200"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33875"/>
            <a:ext cx="8229600" cy="3858613"/>
          </a:xfrm>
        </p:spPr>
      </p:pic>
      <p:sp>
        <p:nvSpPr>
          <p:cNvPr id="6" name="TextBox 5"/>
          <p:cNvSpPr txBox="1"/>
          <p:nvPr/>
        </p:nvSpPr>
        <p:spPr>
          <a:xfrm>
            <a:off x="3200400" y="1764268"/>
            <a:ext cx="3352800" cy="369332"/>
          </a:xfrm>
          <a:prstGeom prst="rect">
            <a:avLst/>
          </a:prstGeom>
          <a:solidFill>
            <a:srgbClr val="FFFF00"/>
          </a:solidFill>
          <a:ln w="38100">
            <a:solidFill>
              <a:schemeClr val="tx1"/>
            </a:solidFill>
          </a:ln>
        </p:spPr>
        <p:txBody>
          <a:bodyPr wrap="square" rtlCol="0">
            <a:spAutoFit/>
          </a:bodyPr>
          <a:lstStyle/>
          <a:p>
            <a:pPr algn="ctr"/>
            <a:r>
              <a:rPr lang="en-US" dirty="0" smtClean="0"/>
              <a:t>Horizontal SPS cavities impedance</a:t>
            </a:r>
            <a:endParaRPr lang="en-GB" dirty="0"/>
          </a:p>
        </p:txBody>
      </p:sp>
    </p:spTree>
    <p:extLst>
      <p:ext uri="{BB962C8B-B14F-4D97-AF65-F5344CB8AC3E}">
        <p14:creationId xmlns:p14="http://schemas.microsoft.com/office/powerpoint/2010/main" val="401133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457200" y="152400"/>
            <a:ext cx="8229600" cy="633413"/>
          </a:xfrm>
        </p:spPr>
        <p:txBody>
          <a:bodyPr>
            <a:normAutofit fontScale="90000"/>
          </a:bodyPr>
          <a:lstStyle/>
          <a:p>
            <a:r>
              <a:rPr lang="en-US" sz="3200" dirty="0" smtClean="0"/>
              <a:t>SPS transverse impedance model:</a:t>
            </a:r>
            <a:br>
              <a:rPr lang="en-US" sz="3200" dirty="0" smtClean="0"/>
            </a:br>
            <a:r>
              <a:rPr lang="en-US" sz="3200" dirty="0" smtClean="0"/>
              <a:t>cavities impedance</a:t>
            </a:r>
            <a:endParaRPr lang="en-US" sz="3200"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475387"/>
            <a:ext cx="8229600" cy="3858613"/>
          </a:xfrm>
        </p:spPr>
      </p:pic>
      <p:sp>
        <p:nvSpPr>
          <p:cNvPr id="7" name="Rectangle 6"/>
          <p:cNvSpPr/>
          <p:nvPr/>
        </p:nvSpPr>
        <p:spPr>
          <a:xfrm>
            <a:off x="1524000" y="1447800"/>
            <a:ext cx="838200" cy="3886200"/>
          </a:xfrm>
          <a:prstGeom prst="rect">
            <a:avLst/>
          </a:prstGeom>
          <a:solidFill>
            <a:srgbClr val="FFFF00">
              <a:alpha val="44000"/>
            </a:srgbClr>
          </a:solidFill>
          <a:ln>
            <a:solidFill>
              <a:srgbClr val="FFFF00">
                <a:alpha val="5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Object 7"/>
          <p:cNvGraphicFramePr>
            <a:graphicFrameLocks noChangeAspect="1"/>
          </p:cNvGraphicFramePr>
          <p:nvPr>
            <p:extLst>
              <p:ext uri="{D42A27DB-BD31-4B8C-83A1-F6EECF244321}">
                <p14:modId xmlns:p14="http://schemas.microsoft.com/office/powerpoint/2010/main" val="1450337702"/>
              </p:ext>
            </p:extLst>
          </p:nvPr>
        </p:nvGraphicFramePr>
        <p:xfrm>
          <a:off x="457200" y="5854700"/>
          <a:ext cx="3886200" cy="533400"/>
        </p:xfrm>
        <a:graphic>
          <a:graphicData uri="http://schemas.openxmlformats.org/presentationml/2006/ole">
            <mc:AlternateContent xmlns:mc="http://schemas.openxmlformats.org/markup-compatibility/2006">
              <mc:Choice xmlns:v="urn:schemas-microsoft-com:vml" Requires="v">
                <p:oleObj spid="_x0000_s518181" name="Equation" r:id="rId4" imgW="1942920" imgH="266400" progId="Equation.3">
                  <p:embed/>
                </p:oleObj>
              </mc:Choice>
              <mc:Fallback>
                <p:oleObj name="Equation" r:id="rId4" imgW="1942920" imgH="266400" progId="Equation.3">
                  <p:embed/>
                  <p:pic>
                    <p:nvPicPr>
                      <p:cNvPr id="0" name=""/>
                      <p:cNvPicPr>
                        <a:picLocks noChangeAspect="1" noChangeArrowheads="1"/>
                      </p:cNvPicPr>
                      <p:nvPr/>
                    </p:nvPicPr>
                    <p:blipFill>
                      <a:blip r:embed="rId5"/>
                      <a:srcRect/>
                      <a:stretch>
                        <a:fillRect/>
                      </a:stretch>
                    </p:blipFill>
                    <p:spPr bwMode="auto">
                      <a:xfrm>
                        <a:off x="457200" y="5854700"/>
                        <a:ext cx="3886200" cy="5334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p:nvPr/>
        </p:nvSpPr>
        <p:spPr>
          <a:xfrm>
            <a:off x="4572000" y="5955268"/>
            <a:ext cx="3962400" cy="369332"/>
          </a:xfrm>
          <a:prstGeom prst="rect">
            <a:avLst/>
          </a:prstGeom>
          <a:noFill/>
        </p:spPr>
        <p:txBody>
          <a:bodyPr wrap="square" rtlCol="0">
            <a:spAutoFit/>
          </a:bodyPr>
          <a:lstStyle/>
          <a:p>
            <a:r>
              <a:rPr lang="en-US" dirty="0" smtClean="0"/>
              <a:t>Below 3% of the total SPS impedance</a:t>
            </a:r>
            <a:endParaRPr lang="en-GB" dirty="0"/>
          </a:p>
        </p:txBody>
      </p:sp>
      <p:sp>
        <p:nvSpPr>
          <p:cNvPr id="10" name="TextBox 9"/>
          <p:cNvSpPr txBox="1"/>
          <p:nvPr/>
        </p:nvSpPr>
        <p:spPr>
          <a:xfrm>
            <a:off x="3200400" y="1300143"/>
            <a:ext cx="3352800" cy="369332"/>
          </a:xfrm>
          <a:prstGeom prst="rect">
            <a:avLst/>
          </a:prstGeom>
          <a:solidFill>
            <a:srgbClr val="FFFF00"/>
          </a:solidFill>
          <a:ln w="38100">
            <a:solidFill>
              <a:schemeClr val="tx1"/>
            </a:solidFill>
          </a:ln>
        </p:spPr>
        <p:txBody>
          <a:bodyPr wrap="square" rtlCol="0">
            <a:spAutoFit/>
          </a:bodyPr>
          <a:lstStyle/>
          <a:p>
            <a:pPr algn="ctr"/>
            <a:r>
              <a:rPr lang="en-US" dirty="0" smtClean="0"/>
              <a:t>Vertical SPS cavities impedance</a:t>
            </a:r>
            <a:endParaRPr lang="en-GB" dirty="0"/>
          </a:p>
        </p:txBody>
      </p:sp>
    </p:spTree>
    <p:extLst>
      <p:ext uri="{BB962C8B-B14F-4D97-AF65-F5344CB8AC3E}">
        <p14:creationId xmlns:p14="http://schemas.microsoft.com/office/powerpoint/2010/main" val="1623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SPS horizontal impedance model</a:t>
            </a:r>
            <a:endParaRPr lang="en-US" dirty="0"/>
          </a:p>
        </p:txBody>
      </p:sp>
      <p:sp>
        <p:nvSpPr>
          <p:cNvPr id="5" name="Slide Number Placeholder 4"/>
          <p:cNvSpPr>
            <a:spLocks noGrp="1"/>
          </p:cNvSpPr>
          <p:nvPr>
            <p:ph type="sldNum" sz="quarter" idx="4294967295"/>
          </p:nvPr>
        </p:nvSpPr>
        <p:spPr>
          <a:xfrm>
            <a:off x="8185376" y="6356350"/>
            <a:ext cx="501424" cy="365125"/>
          </a:xfrm>
          <a:prstGeom prst="rect">
            <a:avLst/>
          </a:prstGeom>
        </p:spPr>
        <p:txBody>
          <a:bodyPr/>
          <a:lstStyle/>
          <a:p>
            <a:fld id="{17918391-D411-FE40-AAD7-861AE5233E0E}" type="slidenum">
              <a:rPr lang="en-US" smtClean="0"/>
              <a:pPr/>
              <a:t>16</a:t>
            </a:fld>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333" t="1901" r="6290"/>
          <a:stretch/>
        </p:blipFill>
        <p:spPr>
          <a:xfrm>
            <a:off x="925033" y="1041990"/>
            <a:ext cx="7251404" cy="5663609"/>
          </a:xfrm>
          <a:prstGeom prst="rect">
            <a:avLst/>
          </a:prstGeom>
        </p:spPr>
      </p:pic>
    </p:spTree>
    <p:extLst>
      <p:ext uri="{BB962C8B-B14F-4D97-AF65-F5344CB8AC3E}">
        <p14:creationId xmlns:p14="http://schemas.microsoft.com/office/powerpoint/2010/main" val="2816595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SPS vertical impedance model</a:t>
            </a:r>
            <a:endParaRPr lang="en-US" dirty="0"/>
          </a:p>
        </p:txBody>
      </p:sp>
      <p:sp>
        <p:nvSpPr>
          <p:cNvPr id="5" name="Slide Number Placeholder 4"/>
          <p:cNvSpPr>
            <a:spLocks noGrp="1"/>
          </p:cNvSpPr>
          <p:nvPr>
            <p:ph type="sldNum" sz="quarter" idx="4294967295"/>
          </p:nvPr>
        </p:nvSpPr>
        <p:spPr>
          <a:xfrm>
            <a:off x="8185376" y="6356350"/>
            <a:ext cx="501424" cy="365125"/>
          </a:xfrm>
          <a:prstGeom prst="rect">
            <a:avLst/>
          </a:prstGeom>
        </p:spPr>
        <p:txBody>
          <a:bodyPr/>
          <a:lstStyle/>
          <a:p>
            <a:fld id="{17918391-D411-FE40-AAD7-861AE5233E0E}" type="slidenum">
              <a:rPr lang="en-US" smtClean="0"/>
              <a:pPr/>
              <a:t>17</a:t>
            </a:fld>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415" r="5398"/>
          <a:stretch/>
        </p:blipFill>
        <p:spPr>
          <a:xfrm>
            <a:off x="838200" y="1008466"/>
            <a:ext cx="7398306" cy="5773334"/>
          </a:xfrm>
          <a:prstGeom prst="rect">
            <a:avLst/>
          </a:prstGeom>
        </p:spPr>
      </p:pic>
    </p:spTree>
    <p:extLst>
      <p:ext uri="{BB962C8B-B14F-4D97-AF65-F5344CB8AC3E}">
        <p14:creationId xmlns:p14="http://schemas.microsoft.com/office/powerpoint/2010/main" val="5846678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1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079202"/>
            <a:ext cx="6360388" cy="4525963"/>
          </a:xfrm>
        </p:spPr>
      </p:pic>
      <p:sp>
        <p:nvSpPr>
          <p:cNvPr id="2" name="Title 1"/>
          <p:cNvSpPr>
            <a:spLocks noGrp="1"/>
          </p:cNvSpPr>
          <p:nvPr>
            <p:ph type="title"/>
          </p:nvPr>
        </p:nvSpPr>
        <p:spPr/>
        <p:txBody>
          <a:bodyPr/>
          <a:lstStyle/>
          <a:p>
            <a:r>
              <a:rPr lang="en-US" dirty="0"/>
              <a:t>Vertical coherent tune shift</a:t>
            </a:r>
            <a:endParaRPr lang="en-GB" dirty="0"/>
          </a:p>
        </p:txBody>
      </p:sp>
      <p:cxnSp>
        <p:nvCxnSpPr>
          <p:cNvPr id="5" name="Straight Connector 4"/>
          <p:cNvCxnSpPr/>
          <p:nvPr/>
        </p:nvCxnSpPr>
        <p:spPr>
          <a:xfrm>
            <a:off x="2438400" y="1524000"/>
            <a:ext cx="5410200" cy="1905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7848600" y="1543050"/>
            <a:ext cx="0" cy="3486150"/>
          </a:xfrm>
          <a:prstGeom prst="straightConnector1">
            <a:avLst/>
          </a:prstGeom>
          <a:ln w="254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24800" y="4541315"/>
            <a:ext cx="762000" cy="307777"/>
          </a:xfrm>
          <a:prstGeom prst="rect">
            <a:avLst/>
          </a:prstGeom>
          <a:noFill/>
        </p:spPr>
        <p:txBody>
          <a:bodyPr wrap="square" rtlCol="0">
            <a:spAutoFit/>
          </a:bodyPr>
          <a:lstStyle/>
          <a:p>
            <a:r>
              <a:rPr lang="en-US" sz="1400" dirty="0" smtClean="0"/>
              <a:t>100 %</a:t>
            </a:r>
            <a:endParaRPr lang="en-GB" sz="1400" dirty="0"/>
          </a:p>
        </p:txBody>
      </p:sp>
      <p:sp>
        <p:nvSpPr>
          <p:cNvPr id="8" name="TextBox 7"/>
          <p:cNvSpPr txBox="1"/>
          <p:nvPr/>
        </p:nvSpPr>
        <p:spPr>
          <a:xfrm>
            <a:off x="7924800" y="2026715"/>
            <a:ext cx="762000" cy="307777"/>
          </a:xfrm>
          <a:prstGeom prst="rect">
            <a:avLst/>
          </a:prstGeom>
          <a:noFill/>
        </p:spPr>
        <p:txBody>
          <a:bodyPr wrap="square" rtlCol="0">
            <a:spAutoFit/>
          </a:bodyPr>
          <a:lstStyle/>
          <a:p>
            <a:r>
              <a:rPr lang="en-US" sz="1400" dirty="0"/>
              <a:t>2</a:t>
            </a:r>
            <a:r>
              <a:rPr lang="en-US" sz="1400" dirty="0" smtClean="0"/>
              <a:t>0 %</a:t>
            </a:r>
            <a:endParaRPr lang="en-GB" sz="1400" dirty="0"/>
          </a:p>
        </p:txBody>
      </p:sp>
      <p:cxnSp>
        <p:nvCxnSpPr>
          <p:cNvPr id="9" name="Straight Connector 8"/>
          <p:cNvCxnSpPr/>
          <p:nvPr/>
        </p:nvCxnSpPr>
        <p:spPr>
          <a:xfrm>
            <a:off x="7763164" y="2150284"/>
            <a:ext cx="1524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763164" y="2760133"/>
            <a:ext cx="1524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763164" y="3369982"/>
            <a:ext cx="1524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763164" y="3979831"/>
            <a:ext cx="1524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770479" y="4589680"/>
            <a:ext cx="1524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924800" y="2667000"/>
            <a:ext cx="762000" cy="307777"/>
          </a:xfrm>
          <a:prstGeom prst="rect">
            <a:avLst/>
          </a:prstGeom>
          <a:noFill/>
        </p:spPr>
        <p:txBody>
          <a:bodyPr wrap="square" rtlCol="0">
            <a:spAutoFit/>
          </a:bodyPr>
          <a:lstStyle/>
          <a:p>
            <a:r>
              <a:rPr lang="en-US" sz="1400" dirty="0" smtClean="0"/>
              <a:t>40 %</a:t>
            </a:r>
            <a:endParaRPr lang="en-GB" sz="1400" dirty="0"/>
          </a:p>
        </p:txBody>
      </p:sp>
      <p:sp>
        <p:nvSpPr>
          <p:cNvPr id="15" name="TextBox 14"/>
          <p:cNvSpPr txBox="1"/>
          <p:nvPr/>
        </p:nvSpPr>
        <p:spPr>
          <a:xfrm>
            <a:off x="7954820" y="3273623"/>
            <a:ext cx="762000" cy="307777"/>
          </a:xfrm>
          <a:prstGeom prst="rect">
            <a:avLst/>
          </a:prstGeom>
          <a:noFill/>
        </p:spPr>
        <p:txBody>
          <a:bodyPr wrap="square" rtlCol="0">
            <a:spAutoFit/>
          </a:bodyPr>
          <a:lstStyle/>
          <a:p>
            <a:r>
              <a:rPr lang="en-US" sz="1400" dirty="0" smtClean="0"/>
              <a:t>60 %</a:t>
            </a:r>
            <a:endParaRPr lang="en-GB" sz="1400" dirty="0"/>
          </a:p>
        </p:txBody>
      </p:sp>
      <p:sp>
        <p:nvSpPr>
          <p:cNvPr id="16" name="TextBox 15"/>
          <p:cNvSpPr txBox="1"/>
          <p:nvPr/>
        </p:nvSpPr>
        <p:spPr>
          <a:xfrm>
            <a:off x="7991764" y="3883223"/>
            <a:ext cx="762000" cy="307777"/>
          </a:xfrm>
          <a:prstGeom prst="rect">
            <a:avLst/>
          </a:prstGeom>
          <a:noFill/>
        </p:spPr>
        <p:txBody>
          <a:bodyPr wrap="square" rtlCol="0">
            <a:spAutoFit/>
          </a:bodyPr>
          <a:lstStyle/>
          <a:p>
            <a:r>
              <a:rPr lang="en-US" sz="1400" dirty="0"/>
              <a:t>8</a:t>
            </a:r>
            <a:r>
              <a:rPr lang="en-US" sz="1400" dirty="0" smtClean="0"/>
              <a:t>0 %</a:t>
            </a:r>
            <a:endParaRPr lang="en-GB" sz="1400" dirty="0"/>
          </a:p>
        </p:txBody>
      </p:sp>
      <p:sp>
        <p:nvSpPr>
          <p:cNvPr id="32" name="TextBox 31"/>
          <p:cNvSpPr txBox="1"/>
          <p:nvPr/>
        </p:nvSpPr>
        <p:spPr>
          <a:xfrm>
            <a:off x="76200" y="5638800"/>
            <a:ext cx="8991600" cy="369332"/>
          </a:xfrm>
          <a:prstGeom prst="rect">
            <a:avLst/>
          </a:prstGeom>
          <a:noFill/>
        </p:spPr>
        <p:txBody>
          <a:bodyPr wrap="square" rtlCol="0">
            <a:spAutoFit/>
          </a:bodyPr>
          <a:lstStyle/>
          <a:p>
            <a:r>
              <a:rPr lang="en-US" dirty="0"/>
              <a:t>Present SPS impedance model reproduces </a:t>
            </a:r>
            <a:r>
              <a:rPr lang="en-US" dirty="0" smtClean="0"/>
              <a:t>about </a:t>
            </a:r>
            <a:r>
              <a:rPr lang="en-US" dirty="0"/>
              <a:t>70% </a:t>
            </a:r>
            <a:r>
              <a:rPr lang="en-US" dirty="0" smtClean="0"/>
              <a:t>of the vertical </a:t>
            </a:r>
            <a:r>
              <a:rPr lang="en-US" dirty="0"/>
              <a:t>tune measured </a:t>
            </a:r>
            <a:r>
              <a:rPr lang="en-US" dirty="0" smtClean="0"/>
              <a:t>in the </a:t>
            </a:r>
            <a:r>
              <a:rPr lang="en-US" dirty="0"/>
              <a:t>Q20</a:t>
            </a:r>
          </a:p>
        </p:txBody>
      </p:sp>
      <p:sp>
        <p:nvSpPr>
          <p:cNvPr id="17" name="TextBox 16"/>
          <p:cNvSpPr txBox="1"/>
          <p:nvPr/>
        </p:nvSpPr>
        <p:spPr>
          <a:xfrm>
            <a:off x="457200" y="6096000"/>
            <a:ext cx="8494644" cy="646331"/>
          </a:xfrm>
          <a:prstGeom prst="rect">
            <a:avLst/>
          </a:prstGeom>
          <a:solidFill>
            <a:srgbClr val="FFFF00"/>
          </a:solidFill>
          <a:ln w="25400">
            <a:solidFill>
              <a:srgbClr val="FF0000"/>
            </a:solidFill>
            <a:prstDash val="dash"/>
          </a:ln>
        </p:spPr>
        <p:txBody>
          <a:bodyPr wrap="square" rtlCol="0">
            <a:spAutoFit/>
          </a:bodyPr>
          <a:lstStyle/>
          <a:p>
            <a:pPr algn="just"/>
            <a:r>
              <a:rPr lang="en-US" dirty="0"/>
              <a:t>Present </a:t>
            </a:r>
            <a:r>
              <a:rPr lang="en-US" dirty="0" smtClean="0"/>
              <a:t>impedance </a:t>
            </a:r>
            <a:r>
              <a:rPr lang="en-US" dirty="0"/>
              <a:t>model </a:t>
            </a:r>
            <a:r>
              <a:rPr lang="en-US" dirty="0" smtClean="0"/>
              <a:t>reproduces </a:t>
            </a:r>
            <a:r>
              <a:rPr lang="en-US" dirty="0"/>
              <a:t>the instability </a:t>
            </a:r>
            <a:r>
              <a:rPr lang="en-US" dirty="0" smtClean="0"/>
              <a:t>behavior (</a:t>
            </a:r>
            <a:r>
              <a:rPr lang="en-US" i="1" dirty="0" smtClean="0"/>
              <a:t>H</a:t>
            </a:r>
            <a:r>
              <a:rPr lang="en-US" i="1" dirty="0"/>
              <a:t>. </a:t>
            </a:r>
            <a:r>
              <a:rPr lang="en-US" i="1" dirty="0" smtClean="0"/>
              <a:t>Bartosik, Talk at the SPSU, 12 December 2013</a:t>
            </a:r>
            <a:r>
              <a:rPr lang="en-US" dirty="0" smtClean="0"/>
              <a:t>)</a:t>
            </a:r>
            <a:endParaRPr lang="en-GB" dirty="0"/>
          </a:p>
        </p:txBody>
      </p:sp>
      <p:sp>
        <p:nvSpPr>
          <p:cNvPr id="18" name="TextBox 17"/>
          <p:cNvSpPr txBox="1"/>
          <p:nvPr/>
        </p:nvSpPr>
        <p:spPr>
          <a:xfrm>
            <a:off x="2209800" y="3761601"/>
            <a:ext cx="3124200" cy="276999"/>
          </a:xfrm>
          <a:prstGeom prst="rect">
            <a:avLst/>
          </a:prstGeom>
          <a:solidFill>
            <a:srgbClr val="FFFF00"/>
          </a:solidFill>
        </p:spPr>
        <p:txBody>
          <a:bodyPr wrap="square" rtlCol="0">
            <a:spAutoFit/>
          </a:bodyPr>
          <a:lstStyle/>
          <a:p>
            <a:r>
              <a:rPr lang="it-IT" sz="1200" dirty="0" smtClean="0"/>
              <a:t>Measurements performed in September 2012</a:t>
            </a:r>
            <a:endParaRPr lang="it-IT" sz="1200" dirty="0"/>
          </a:p>
        </p:txBody>
      </p:sp>
      <p:cxnSp>
        <p:nvCxnSpPr>
          <p:cNvPr id="19" name="Straight Connector 18"/>
          <p:cNvCxnSpPr/>
          <p:nvPr/>
        </p:nvCxnSpPr>
        <p:spPr>
          <a:xfrm>
            <a:off x="7772400" y="1540435"/>
            <a:ext cx="1524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15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Stability diagram: Q20</a:t>
            </a:r>
            <a:endParaRPr lang="en-US" dirty="0"/>
          </a:p>
        </p:txBody>
      </p:sp>
      <p:sp>
        <p:nvSpPr>
          <p:cNvPr id="3" name="Content Placeholder 2"/>
          <p:cNvSpPr>
            <a:spLocks noGrp="1"/>
          </p:cNvSpPr>
          <p:nvPr>
            <p:ph idx="1"/>
          </p:nvPr>
        </p:nvSpPr>
        <p:spPr/>
        <p:txBody>
          <a:bodyPr/>
          <a:lstStyle/>
          <a:p>
            <a:r>
              <a:rPr lang="en-US" dirty="0" smtClean="0"/>
              <a:t>Two regimes of instability in measurements</a:t>
            </a:r>
          </a:p>
          <a:p>
            <a:pPr lvl="1"/>
            <a:r>
              <a:rPr lang="en-US" dirty="0" smtClean="0">
                <a:solidFill>
                  <a:srgbClr val="FF0000"/>
                </a:solidFill>
              </a:rPr>
              <a:t>Fast instability </a:t>
            </a:r>
            <a:r>
              <a:rPr lang="en-US" dirty="0" smtClean="0"/>
              <a:t>threshold with linear dependence on </a:t>
            </a:r>
            <a:r>
              <a:rPr lang="en-US" dirty="0" err="1" smtClean="0"/>
              <a:t>ε</a:t>
            </a:r>
            <a:r>
              <a:rPr lang="en-US" baseline="-25000" dirty="0" err="1" smtClean="0"/>
              <a:t>l</a:t>
            </a:r>
            <a:endParaRPr lang="en-US" baseline="-25000" dirty="0" smtClean="0"/>
          </a:p>
          <a:p>
            <a:pPr lvl="1"/>
            <a:r>
              <a:rPr lang="en-US" dirty="0" smtClean="0">
                <a:solidFill>
                  <a:srgbClr val="0000FF"/>
                </a:solidFill>
              </a:rPr>
              <a:t>Slow instability </a:t>
            </a:r>
            <a:r>
              <a:rPr lang="en-US" dirty="0" smtClean="0"/>
              <a:t>for intermediate intensity and low </a:t>
            </a:r>
            <a:r>
              <a:rPr lang="en-US" dirty="0" err="1" smtClean="0"/>
              <a:t>ε</a:t>
            </a:r>
            <a:r>
              <a:rPr lang="en-US" baseline="-25000" dirty="0" err="1" smtClean="0"/>
              <a:t>l</a:t>
            </a:r>
            <a:endParaRPr lang="en-US" dirty="0" smtClean="0"/>
          </a:p>
          <a:p>
            <a:r>
              <a:rPr lang="en-US" dirty="0" smtClean="0"/>
              <a:t>Excellent qualitative agreement with HEADTAIL simulations </a:t>
            </a:r>
          </a:p>
        </p:txBody>
      </p:sp>
      <p:sp>
        <p:nvSpPr>
          <p:cNvPr id="4" name="Footer Placeholder 3"/>
          <p:cNvSpPr>
            <a:spLocks noGrp="1"/>
          </p:cNvSpPr>
          <p:nvPr>
            <p:ph type="ftr" sz="quarter" idx="3"/>
          </p:nvPr>
        </p:nvSpPr>
        <p:spPr/>
        <p:txBody>
          <a:bodyPr/>
          <a:lstStyle/>
          <a:p>
            <a:r>
              <a:rPr lang="en-US" smtClean="0">
                <a:solidFill>
                  <a:srgbClr val="0055A0">
                    <a:tint val="75000"/>
                  </a:srgbClr>
                </a:solidFill>
              </a:rPr>
              <a:t>LIU SPS-BD, 12. December 2013</a:t>
            </a:r>
            <a:endParaRPr lang="en-US" dirty="0">
              <a:solidFill>
                <a:srgbClr val="0055A0">
                  <a:tint val="75000"/>
                </a:srgbClr>
              </a:solidFill>
            </a:endParaRPr>
          </a:p>
        </p:txBody>
      </p:sp>
      <p:sp>
        <p:nvSpPr>
          <p:cNvPr id="5" name="Slide Number Placeholder 4"/>
          <p:cNvSpPr>
            <a:spLocks noGrp="1"/>
          </p:cNvSpPr>
          <p:nvPr>
            <p:ph type="sldNum" sz="quarter" idx="4"/>
          </p:nvPr>
        </p:nvSpPr>
        <p:spPr/>
        <p:txBody>
          <a:bodyPr/>
          <a:lstStyle/>
          <a:p>
            <a:fld id="{17918391-D411-FE40-AAD7-861AE5233E0E}" type="slidenum">
              <a:rPr lang="en-US" smtClean="0">
                <a:solidFill>
                  <a:srgbClr val="0055A0">
                    <a:tint val="75000"/>
                  </a:srgbClr>
                </a:solidFill>
              </a:rPr>
              <a:pPr/>
              <a:t>19</a:t>
            </a:fld>
            <a:endParaRPr lang="en-US" dirty="0">
              <a:solidFill>
                <a:srgbClr val="0055A0">
                  <a:tint val="75000"/>
                </a:srgbClr>
              </a:solidFill>
            </a:endParaRPr>
          </a:p>
        </p:txBody>
      </p:sp>
      <p:pic>
        <p:nvPicPr>
          <p:cNvPr id="6" name="Picture 5" descr="Q20_StabilityPlot.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256745" y="3001061"/>
            <a:ext cx="4175555" cy="3131667"/>
          </a:xfrm>
          <a:prstGeom prst="rect">
            <a:avLst/>
          </a:prstGeom>
        </p:spPr>
      </p:pic>
      <p:pic>
        <p:nvPicPr>
          <p:cNvPr id="8" name="Picture 7" descr="sps_26GeV_lowGTMK_xiH5V1_800RF0p4MV_200RF4MV_SwitchMatchedInjection1_ntwake1_epsx2_epsy2_qsec_qtrip_losses2_TotalWake2012_detailedIntensityScan_Growthrate2D_2.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4429134" y="3120018"/>
            <a:ext cx="4625966" cy="3012710"/>
          </a:xfrm>
          <a:prstGeom prst="rect">
            <a:avLst/>
          </a:prstGeom>
        </p:spPr>
      </p:pic>
      <p:sp>
        <p:nvSpPr>
          <p:cNvPr id="12" name="TextBox 11"/>
          <p:cNvSpPr txBox="1"/>
          <p:nvPr/>
        </p:nvSpPr>
        <p:spPr>
          <a:xfrm>
            <a:off x="1625600" y="2933035"/>
            <a:ext cx="1456893" cy="323165"/>
          </a:xfrm>
          <a:prstGeom prst="rect">
            <a:avLst/>
          </a:prstGeom>
          <a:noFill/>
        </p:spPr>
        <p:txBody>
          <a:bodyPr wrap="none" rtlCol="0">
            <a:spAutoFit/>
          </a:bodyPr>
          <a:lstStyle/>
          <a:p>
            <a:r>
              <a:rPr lang="en-US" sz="1500" dirty="0" smtClean="0">
                <a:solidFill>
                  <a:srgbClr val="0055A0"/>
                </a:solidFill>
              </a:rPr>
              <a:t>measurements</a:t>
            </a:r>
            <a:endParaRPr lang="en-US" sz="1500" dirty="0">
              <a:solidFill>
                <a:srgbClr val="0055A0"/>
              </a:solidFill>
            </a:endParaRPr>
          </a:p>
        </p:txBody>
      </p:sp>
      <p:sp>
        <p:nvSpPr>
          <p:cNvPr id="13" name="TextBox 12"/>
          <p:cNvSpPr txBox="1"/>
          <p:nvPr/>
        </p:nvSpPr>
        <p:spPr>
          <a:xfrm>
            <a:off x="5544892" y="2933035"/>
            <a:ext cx="2119541" cy="323165"/>
          </a:xfrm>
          <a:prstGeom prst="rect">
            <a:avLst/>
          </a:prstGeom>
          <a:noFill/>
        </p:spPr>
        <p:txBody>
          <a:bodyPr wrap="none" rtlCol="0">
            <a:spAutoFit/>
          </a:bodyPr>
          <a:lstStyle/>
          <a:p>
            <a:r>
              <a:rPr lang="en-US" sz="1500" dirty="0" smtClean="0">
                <a:solidFill>
                  <a:srgbClr val="0055A0"/>
                </a:solidFill>
              </a:rPr>
              <a:t>HEADTAIL simulations</a:t>
            </a:r>
            <a:endParaRPr lang="en-US" sz="1500" dirty="0">
              <a:solidFill>
                <a:srgbClr val="0055A0"/>
              </a:solidFill>
            </a:endParaRPr>
          </a:p>
        </p:txBody>
      </p:sp>
      <p:sp>
        <p:nvSpPr>
          <p:cNvPr id="23" name="TextBox 22"/>
          <p:cNvSpPr txBox="1"/>
          <p:nvPr/>
        </p:nvSpPr>
        <p:spPr>
          <a:xfrm>
            <a:off x="2340917" y="4585358"/>
            <a:ext cx="1368855" cy="523220"/>
          </a:xfrm>
          <a:prstGeom prst="rect">
            <a:avLst/>
          </a:prstGeom>
          <a:noFill/>
        </p:spPr>
        <p:txBody>
          <a:bodyPr wrap="square" rtlCol="0">
            <a:spAutoFit/>
          </a:bodyPr>
          <a:lstStyle/>
          <a:p>
            <a:pPr algn="r"/>
            <a:r>
              <a:rPr lang="en-US" sz="1400" b="1" dirty="0" smtClean="0">
                <a:solidFill>
                  <a:srgbClr val="000000"/>
                </a:solidFill>
              </a:rPr>
              <a:t>4.5x10</a:t>
            </a:r>
            <a:r>
              <a:rPr lang="en-US" sz="1400" b="1" baseline="30000" dirty="0" smtClean="0">
                <a:solidFill>
                  <a:srgbClr val="000000"/>
                </a:solidFill>
              </a:rPr>
              <a:t>11</a:t>
            </a:r>
            <a:r>
              <a:rPr lang="en-US" sz="1400" b="1" dirty="0" smtClean="0">
                <a:solidFill>
                  <a:srgbClr val="000000"/>
                </a:solidFill>
              </a:rPr>
              <a:t> </a:t>
            </a:r>
            <a:r>
              <a:rPr lang="en-US" sz="1400" b="1" dirty="0" err="1" smtClean="0">
                <a:solidFill>
                  <a:srgbClr val="000000"/>
                </a:solidFill>
              </a:rPr>
              <a:t>p/b</a:t>
            </a:r>
            <a:r>
              <a:rPr lang="en-US" sz="1400" b="1" dirty="0" smtClean="0">
                <a:solidFill>
                  <a:srgbClr val="000000"/>
                </a:solidFill>
              </a:rPr>
              <a:t> </a:t>
            </a:r>
          </a:p>
          <a:p>
            <a:pPr algn="r"/>
            <a:r>
              <a:rPr lang="en-US" sz="1400" b="1" dirty="0" smtClean="0">
                <a:solidFill>
                  <a:srgbClr val="000000"/>
                </a:solidFill>
              </a:rPr>
              <a:t>@ 0.35 </a:t>
            </a:r>
            <a:r>
              <a:rPr lang="en-US" sz="1400" b="1" dirty="0" err="1" smtClean="0">
                <a:solidFill>
                  <a:srgbClr val="000000"/>
                </a:solidFill>
              </a:rPr>
              <a:t>eVs</a:t>
            </a:r>
            <a:endParaRPr lang="en-US" sz="1400" b="1" dirty="0">
              <a:solidFill>
                <a:srgbClr val="000000"/>
              </a:solidFill>
            </a:endParaRPr>
          </a:p>
        </p:txBody>
      </p:sp>
      <p:sp>
        <p:nvSpPr>
          <p:cNvPr id="24" name="TextBox 23"/>
          <p:cNvSpPr txBox="1"/>
          <p:nvPr/>
        </p:nvSpPr>
        <p:spPr>
          <a:xfrm>
            <a:off x="-38100" y="3708400"/>
            <a:ext cx="813394" cy="307777"/>
          </a:xfrm>
          <a:prstGeom prst="rect">
            <a:avLst/>
          </a:prstGeom>
          <a:noFill/>
        </p:spPr>
        <p:txBody>
          <a:bodyPr wrap="none" rtlCol="0">
            <a:spAutoFit/>
          </a:bodyPr>
          <a:lstStyle/>
          <a:p>
            <a:r>
              <a:rPr lang="en-US" sz="1400" dirty="0" smtClean="0">
                <a:solidFill>
                  <a:srgbClr val="000000"/>
                </a:solidFill>
              </a:rPr>
              <a:t>nominal</a:t>
            </a:r>
            <a:endParaRPr lang="en-US" sz="1400" dirty="0">
              <a:solidFill>
                <a:srgbClr val="000000"/>
              </a:solidFill>
            </a:endParaRPr>
          </a:p>
        </p:txBody>
      </p:sp>
      <p:cxnSp>
        <p:nvCxnSpPr>
          <p:cNvPr id="25" name="Straight Arrow Connector 24"/>
          <p:cNvCxnSpPr/>
          <p:nvPr/>
        </p:nvCxnSpPr>
        <p:spPr>
          <a:xfrm>
            <a:off x="76200" y="3975100"/>
            <a:ext cx="711200"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flipH="1" flipV="1">
            <a:off x="2485353" y="4474245"/>
            <a:ext cx="2456111" cy="1"/>
          </a:xfrm>
          <a:prstGeom prst="line">
            <a:avLst/>
          </a:prstGeom>
          <a:ln w="25400">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10800000">
            <a:off x="787402" y="3975100"/>
            <a:ext cx="3225799" cy="1"/>
          </a:xfrm>
          <a:prstGeom prst="line">
            <a:avLst/>
          </a:prstGeom>
          <a:ln w="25400">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5017656" y="3759200"/>
            <a:ext cx="1446644" cy="523220"/>
          </a:xfrm>
          <a:prstGeom prst="rect">
            <a:avLst/>
          </a:prstGeom>
          <a:noFill/>
        </p:spPr>
        <p:txBody>
          <a:bodyPr wrap="square" rtlCol="0">
            <a:spAutoFit/>
          </a:bodyPr>
          <a:lstStyle/>
          <a:p>
            <a:r>
              <a:rPr lang="en-US" sz="1400" dirty="0" smtClean="0">
                <a:solidFill>
                  <a:prstClr val="white"/>
                </a:solidFill>
              </a:rPr>
              <a:t>Island of slow instability</a:t>
            </a:r>
            <a:endParaRPr lang="en-US" sz="1400" dirty="0">
              <a:solidFill>
                <a:prstClr val="white"/>
              </a:solidFill>
            </a:endParaRPr>
          </a:p>
        </p:txBody>
      </p:sp>
      <p:cxnSp>
        <p:nvCxnSpPr>
          <p:cNvPr id="32" name="Straight Arrow Connector 31"/>
          <p:cNvCxnSpPr/>
          <p:nvPr/>
        </p:nvCxnSpPr>
        <p:spPr>
          <a:xfrm rot="16200000" flipH="1">
            <a:off x="5912079" y="4161998"/>
            <a:ext cx="266243" cy="152400"/>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787400" y="5359400"/>
            <a:ext cx="596900" cy="3429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1689100" y="3797300"/>
            <a:ext cx="2324101" cy="137929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7086600" y="1219200"/>
            <a:ext cx="1371600" cy="369332"/>
          </a:xfrm>
          <a:prstGeom prst="rect">
            <a:avLst/>
          </a:prstGeom>
          <a:noFill/>
          <a:ln w="38100">
            <a:solidFill>
              <a:srgbClr val="FF0000"/>
            </a:solidFill>
          </a:ln>
        </p:spPr>
        <p:txBody>
          <a:bodyPr wrap="square" rtlCol="0">
            <a:spAutoFit/>
          </a:bodyPr>
          <a:lstStyle/>
          <a:p>
            <a:r>
              <a:rPr lang="en-US" dirty="0" smtClean="0">
                <a:solidFill>
                  <a:srgbClr val="0055A0"/>
                </a:solidFill>
              </a:rPr>
              <a:t>H. Bartosik</a:t>
            </a:r>
            <a:endParaRPr lang="en-GB" dirty="0">
              <a:solidFill>
                <a:srgbClr val="0055A0"/>
              </a:solidFill>
            </a:endParaRPr>
          </a:p>
        </p:txBody>
      </p:sp>
    </p:spTree>
    <p:extLst>
      <p:ext uri="{BB962C8B-B14F-4D97-AF65-F5344CB8AC3E}">
        <p14:creationId xmlns:p14="http://schemas.microsoft.com/office/powerpoint/2010/main" val="2181374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4" name="Content Placeholder 3"/>
          <p:cNvSpPr>
            <a:spLocks noGrp="1"/>
          </p:cNvSpPr>
          <p:nvPr>
            <p:ph idx="1"/>
          </p:nvPr>
        </p:nvSpPr>
        <p:spPr>
          <a:xfrm>
            <a:off x="0" y="1600200"/>
            <a:ext cx="9144000" cy="4495799"/>
          </a:xfrm>
        </p:spPr>
        <p:txBody>
          <a:bodyPr>
            <a:noAutofit/>
          </a:bodyPr>
          <a:lstStyle/>
          <a:p>
            <a:r>
              <a:rPr lang="en-US" sz="4000" dirty="0" smtClean="0">
                <a:solidFill>
                  <a:srgbClr val="FF0000"/>
                </a:solidFill>
              </a:rPr>
              <a:t>SPS transverse impedance model</a:t>
            </a:r>
          </a:p>
          <a:p>
            <a:r>
              <a:rPr lang="en-US" sz="4000" dirty="0" smtClean="0"/>
              <a:t>Broadband impedance of step transitions</a:t>
            </a:r>
          </a:p>
          <a:p>
            <a:r>
              <a:rPr lang="en-US" sz="4000" dirty="0" smtClean="0"/>
              <a:t>Future update of the model</a:t>
            </a:r>
          </a:p>
          <a:p>
            <a:r>
              <a:rPr lang="en-US" sz="4000" dirty="0" smtClean="0"/>
              <a:t>Summary</a:t>
            </a:r>
            <a:endParaRPr lang="en-US" sz="4000" dirty="0"/>
          </a:p>
        </p:txBody>
      </p:sp>
    </p:spTree>
    <p:extLst>
      <p:ext uri="{BB962C8B-B14F-4D97-AF65-F5344CB8AC3E}">
        <p14:creationId xmlns:p14="http://schemas.microsoft.com/office/powerpoint/2010/main" val="4810152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Intra-bunch motion:Q20</a:t>
            </a:r>
            <a:endParaRPr lang="en-GB" dirty="0"/>
          </a:p>
        </p:txBody>
      </p:sp>
      <p:pic>
        <p:nvPicPr>
          <p:cNvPr id="4" name="Picture 3" descr="26GeV_lowGTMK_xiH5V1_800RF0p4MV_200RF4MV_SwitchMatchedInjection1_ntwake1_epsx2_epsy2_qsec_qtrip_losses2_TotalWake2012_detailedIntensityScan_0p3eVs_2p2e11_HDTLfile.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5257800" y="1600457"/>
            <a:ext cx="2596826" cy="2057143"/>
          </a:xfrm>
          <a:prstGeom prst="rect">
            <a:avLst/>
          </a:prstGeom>
        </p:spPr>
      </p:pic>
      <p:pic>
        <p:nvPicPr>
          <p:cNvPr id="5" name="Picture 4" descr="HDTL-measurement_Q20_SC49989.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905000" y="1492520"/>
            <a:ext cx="2596826" cy="2165080"/>
          </a:xfrm>
          <a:prstGeom prst="rect">
            <a:avLst/>
          </a:prstGeom>
        </p:spPr>
      </p:pic>
      <p:pic>
        <p:nvPicPr>
          <p:cNvPr id="6" name="Picture 5" descr="26GeV_lowGTMK_xiH5V1_800RF0p4MV_200RF4MV_SwitchMatchedInjection1_ntwake1_epsx2_epsy2_qsec_qtrip_losses2_TotalWake2012_detailedIntensityScan_0p3eVs_4e11_HDTLfile.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6"/>
              <a:stretch>
                <a:fillRect/>
              </a:stretch>
            </p:blipFill>
          </mc:Choice>
          <mc:Fallback>
            <p:blipFill>
              <a:blip r:embed="rId7"/>
              <a:stretch>
                <a:fillRect/>
              </a:stretch>
            </p:blipFill>
          </mc:Fallback>
        </mc:AlternateContent>
        <p:spPr>
          <a:xfrm>
            <a:off x="5275521" y="3810000"/>
            <a:ext cx="2596826" cy="2057143"/>
          </a:xfrm>
          <a:prstGeom prst="rect">
            <a:avLst/>
          </a:prstGeom>
        </p:spPr>
      </p:pic>
      <p:pic>
        <p:nvPicPr>
          <p:cNvPr id="7" name="Picture 6" descr="HDTL-measurement_Q20_SC42841.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1905000" y="3762571"/>
            <a:ext cx="2596826" cy="2165080"/>
          </a:xfrm>
          <a:prstGeom prst="rect">
            <a:avLst/>
          </a:prstGeom>
        </p:spPr>
      </p:pic>
      <p:sp>
        <p:nvSpPr>
          <p:cNvPr id="8" name="TextBox 7"/>
          <p:cNvSpPr txBox="1"/>
          <p:nvPr/>
        </p:nvSpPr>
        <p:spPr>
          <a:xfrm>
            <a:off x="2505507" y="1200835"/>
            <a:ext cx="1456893" cy="323165"/>
          </a:xfrm>
          <a:prstGeom prst="rect">
            <a:avLst/>
          </a:prstGeom>
          <a:noFill/>
        </p:spPr>
        <p:txBody>
          <a:bodyPr wrap="none" rtlCol="0">
            <a:spAutoFit/>
          </a:bodyPr>
          <a:lstStyle/>
          <a:p>
            <a:r>
              <a:rPr lang="en-US" sz="1500" dirty="0" smtClean="0">
                <a:solidFill>
                  <a:srgbClr val="0055A0"/>
                </a:solidFill>
              </a:rPr>
              <a:t>measurements</a:t>
            </a:r>
            <a:endParaRPr lang="en-US" sz="1500" dirty="0">
              <a:solidFill>
                <a:srgbClr val="0055A0"/>
              </a:solidFill>
            </a:endParaRPr>
          </a:p>
        </p:txBody>
      </p:sp>
      <p:sp>
        <p:nvSpPr>
          <p:cNvPr id="9" name="TextBox 8"/>
          <p:cNvSpPr txBox="1"/>
          <p:nvPr/>
        </p:nvSpPr>
        <p:spPr>
          <a:xfrm>
            <a:off x="5576659" y="1277035"/>
            <a:ext cx="2119541" cy="323165"/>
          </a:xfrm>
          <a:prstGeom prst="rect">
            <a:avLst/>
          </a:prstGeom>
          <a:noFill/>
        </p:spPr>
        <p:txBody>
          <a:bodyPr wrap="none" rtlCol="0">
            <a:spAutoFit/>
          </a:bodyPr>
          <a:lstStyle/>
          <a:p>
            <a:r>
              <a:rPr lang="en-US" sz="1500" dirty="0" smtClean="0">
                <a:solidFill>
                  <a:srgbClr val="0055A0"/>
                </a:solidFill>
              </a:rPr>
              <a:t>HEADTAIL simulations</a:t>
            </a:r>
            <a:endParaRPr lang="en-US" sz="1500" dirty="0">
              <a:solidFill>
                <a:srgbClr val="0055A0"/>
              </a:solidFill>
            </a:endParaRPr>
          </a:p>
        </p:txBody>
      </p:sp>
      <p:sp>
        <p:nvSpPr>
          <p:cNvPr id="10" name="Rectangle 9"/>
          <p:cNvSpPr/>
          <p:nvPr/>
        </p:nvSpPr>
        <p:spPr>
          <a:xfrm>
            <a:off x="152400" y="1915180"/>
            <a:ext cx="1524000" cy="923330"/>
          </a:xfrm>
          <a:prstGeom prst="rect">
            <a:avLst/>
          </a:prstGeom>
        </p:spPr>
        <p:txBody>
          <a:bodyPr wrap="square">
            <a:spAutoFit/>
          </a:bodyPr>
          <a:lstStyle/>
          <a:p>
            <a:r>
              <a:rPr lang="en-US" dirty="0"/>
              <a:t>Example for slow </a:t>
            </a:r>
            <a:r>
              <a:rPr lang="en-US" dirty="0" smtClean="0"/>
              <a:t>instability</a:t>
            </a:r>
          </a:p>
        </p:txBody>
      </p:sp>
      <p:sp>
        <p:nvSpPr>
          <p:cNvPr id="11" name="Rectangle 10"/>
          <p:cNvSpPr/>
          <p:nvPr/>
        </p:nvSpPr>
        <p:spPr>
          <a:xfrm>
            <a:off x="152400" y="4653905"/>
            <a:ext cx="1569180" cy="923330"/>
          </a:xfrm>
          <a:prstGeom prst="rect">
            <a:avLst/>
          </a:prstGeom>
        </p:spPr>
        <p:txBody>
          <a:bodyPr wrap="square">
            <a:spAutoFit/>
          </a:bodyPr>
          <a:lstStyle/>
          <a:p>
            <a:r>
              <a:rPr lang="en-US" dirty="0"/>
              <a:t>Example for fast TMC instability</a:t>
            </a:r>
          </a:p>
        </p:txBody>
      </p:sp>
      <p:sp>
        <p:nvSpPr>
          <p:cNvPr id="12" name="TextBox 11"/>
          <p:cNvSpPr txBox="1"/>
          <p:nvPr/>
        </p:nvSpPr>
        <p:spPr>
          <a:xfrm>
            <a:off x="228600" y="1066800"/>
            <a:ext cx="1219200" cy="369332"/>
          </a:xfrm>
          <a:prstGeom prst="rect">
            <a:avLst/>
          </a:prstGeom>
          <a:noFill/>
          <a:ln w="38100">
            <a:solidFill>
              <a:srgbClr val="FF0000"/>
            </a:solidFill>
          </a:ln>
        </p:spPr>
        <p:txBody>
          <a:bodyPr wrap="square" rtlCol="0">
            <a:spAutoFit/>
          </a:bodyPr>
          <a:lstStyle/>
          <a:p>
            <a:r>
              <a:rPr lang="en-US" dirty="0" smtClean="0">
                <a:solidFill>
                  <a:srgbClr val="0055A0"/>
                </a:solidFill>
              </a:rPr>
              <a:t>H. Bartosik</a:t>
            </a:r>
            <a:endParaRPr lang="en-GB" dirty="0">
              <a:solidFill>
                <a:srgbClr val="0055A0"/>
              </a:solidFill>
            </a:endParaRPr>
          </a:p>
        </p:txBody>
      </p:sp>
      <p:sp>
        <p:nvSpPr>
          <p:cNvPr id="13" name="Rectangle 12"/>
          <p:cNvSpPr/>
          <p:nvPr/>
        </p:nvSpPr>
        <p:spPr>
          <a:xfrm>
            <a:off x="1447800" y="6183868"/>
            <a:ext cx="6858000" cy="369332"/>
          </a:xfrm>
          <a:prstGeom prst="rect">
            <a:avLst/>
          </a:prstGeom>
          <a:solidFill>
            <a:srgbClr val="FFFF00"/>
          </a:solidFill>
          <a:ln w="38100">
            <a:solidFill>
              <a:schemeClr val="tx1"/>
            </a:solidFill>
          </a:ln>
        </p:spPr>
        <p:txBody>
          <a:bodyPr wrap="square">
            <a:spAutoFit/>
          </a:bodyPr>
          <a:lstStyle/>
          <a:p>
            <a:pPr lvl="1"/>
            <a:r>
              <a:rPr lang="en-US" dirty="0"/>
              <a:t>Excellent agreement between measurements and simulation</a:t>
            </a:r>
          </a:p>
        </p:txBody>
      </p:sp>
    </p:spTree>
    <p:extLst>
      <p:ext uri="{BB962C8B-B14F-4D97-AF65-F5344CB8AC3E}">
        <p14:creationId xmlns:p14="http://schemas.microsoft.com/office/powerpoint/2010/main" val="23696606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Horizontal coherent tune shift</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066800"/>
            <a:ext cx="6869382" cy="4525963"/>
          </a:xfrm>
        </p:spPr>
      </p:pic>
      <p:sp>
        <p:nvSpPr>
          <p:cNvPr id="3" name="TextBox 2"/>
          <p:cNvSpPr txBox="1"/>
          <p:nvPr/>
        </p:nvSpPr>
        <p:spPr>
          <a:xfrm>
            <a:off x="457200" y="5906869"/>
            <a:ext cx="8305800" cy="646331"/>
          </a:xfrm>
          <a:prstGeom prst="rect">
            <a:avLst/>
          </a:prstGeom>
          <a:noFill/>
          <a:ln w="25400">
            <a:solidFill>
              <a:srgbClr val="00B0F0"/>
            </a:solidFill>
          </a:ln>
        </p:spPr>
        <p:txBody>
          <a:bodyPr wrap="square" rtlCol="0">
            <a:spAutoFit/>
          </a:bodyPr>
          <a:lstStyle/>
          <a:p>
            <a:pPr algn="just"/>
            <a:r>
              <a:rPr lang="en-US" dirty="0" smtClean="0"/>
              <a:t>The kicker impedance model predicts a slightly negative horizontal effective impedance (positive slope of the coherent tune shift) in agreement with the measurements</a:t>
            </a:r>
            <a:endParaRPr lang="en-GB" dirty="0"/>
          </a:p>
        </p:txBody>
      </p:sp>
      <p:sp>
        <p:nvSpPr>
          <p:cNvPr id="5" name="TextBox 4"/>
          <p:cNvSpPr txBox="1"/>
          <p:nvPr/>
        </p:nvSpPr>
        <p:spPr>
          <a:xfrm>
            <a:off x="2520291" y="2971800"/>
            <a:ext cx="2895600" cy="276999"/>
          </a:xfrm>
          <a:prstGeom prst="rect">
            <a:avLst/>
          </a:prstGeom>
          <a:solidFill>
            <a:srgbClr val="FFFF00"/>
          </a:solidFill>
        </p:spPr>
        <p:txBody>
          <a:bodyPr wrap="square" rtlCol="0">
            <a:spAutoFit/>
          </a:bodyPr>
          <a:lstStyle/>
          <a:p>
            <a:r>
              <a:rPr lang="it-IT" sz="1200" dirty="0" smtClean="0"/>
              <a:t>Measurements performed in February 2013</a:t>
            </a:r>
            <a:endParaRPr lang="it-IT" sz="1200" dirty="0"/>
          </a:p>
        </p:txBody>
      </p:sp>
    </p:spTree>
    <p:extLst>
      <p:ext uri="{BB962C8B-B14F-4D97-AF65-F5344CB8AC3E}">
        <p14:creationId xmlns:p14="http://schemas.microsoft.com/office/powerpoint/2010/main" val="22923665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4" name="Content Placeholder 3"/>
          <p:cNvSpPr>
            <a:spLocks noGrp="1"/>
          </p:cNvSpPr>
          <p:nvPr>
            <p:ph idx="1"/>
          </p:nvPr>
        </p:nvSpPr>
        <p:spPr>
          <a:xfrm>
            <a:off x="0" y="1600200"/>
            <a:ext cx="9144000" cy="4495799"/>
          </a:xfrm>
        </p:spPr>
        <p:txBody>
          <a:bodyPr>
            <a:noAutofit/>
          </a:bodyPr>
          <a:lstStyle/>
          <a:p>
            <a:r>
              <a:rPr lang="en-US" sz="4000" dirty="0" smtClean="0"/>
              <a:t>SPS transverse impedance model</a:t>
            </a:r>
          </a:p>
          <a:p>
            <a:r>
              <a:rPr lang="en-US" sz="4000" dirty="0" smtClean="0">
                <a:solidFill>
                  <a:srgbClr val="FF0000"/>
                </a:solidFill>
              </a:rPr>
              <a:t>Broadband impedance of step transitions</a:t>
            </a:r>
          </a:p>
          <a:p>
            <a:r>
              <a:rPr lang="en-US" sz="4000" dirty="0" smtClean="0"/>
              <a:t>Future update of the model</a:t>
            </a:r>
          </a:p>
          <a:p>
            <a:r>
              <a:rPr lang="en-US" sz="4000" dirty="0" smtClean="0"/>
              <a:t>Summary</a:t>
            </a:r>
            <a:endParaRPr lang="en-US" sz="4000" dirty="0"/>
          </a:p>
        </p:txBody>
      </p:sp>
    </p:spTree>
    <p:extLst>
      <p:ext uri="{BB962C8B-B14F-4D97-AF65-F5344CB8AC3E}">
        <p14:creationId xmlns:p14="http://schemas.microsoft.com/office/powerpoint/2010/main" val="24143830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34" y="43934"/>
            <a:ext cx="9007766" cy="1143000"/>
          </a:xfrm>
        </p:spPr>
        <p:txBody>
          <a:bodyPr>
            <a:normAutofit fontScale="90000"/>
          </a:bodyPr>
          <a:lstStyle/>
          <a:p>
            <a:r>
              <a:rPr lang="en-US" dirty="0" smtClean="0"/>
              <a:t>Broadband impedance of a step transition</a:t>
            </a:r>
            <a:endParaRPr lang="en-GB" dirty="0"/>
          </a:p>
        </p:txBody>
      </p:sp>
      <p:sp>
        <p:nvSpPr>
          <p:cNvPr id="3" name="Content Placeholder 2"/>
          <p:cNvSpPr>
            <a:spLocks noGrp="1"/>
          </p:cNvSpPr>
          <p:nvPr>
            <p:ph idx="1"/>
          </p:nvPr>
        </p:nvSpPr>
        <p:spPr>
          <a:xfrm>
            <a:off x="457200" y="2255837"/>
            <a:ext cx="8229600" cy="4525963"/>
          </a:xfrm>
        </p:spPr>
        <p:txBody>
          <a:bodyPr/>
          <a:lstStyle/>
          <a:p>
            <a:r>
              <a:rPr lang="en-GB" dirty="0"/>
              <a:t>Based on the results of 3D EM simulations, the broadband impedance contribution due to an abrupt transition is independent of the relativistic beta. Therefore, based on the aperture model, the generalized broadband impedance of the PSB transitions has been calculated as:</a:t>
            </a:r>
          </a:p>
          <a:p>
            <a:pPr marL="0" indent="0">
              <a:buNone/>
            </a:pPr>
            <a:endParaRPr lang="en-GB"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447963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r="6410"/>
          <a:stretch/>
        </p:blipFill>
        <p:spPr>
          <a:xfrm>
            <a:off x="228600" y="1779007"/>
            <a:ext cx="8557846" cy="4611260"/>
          </a:xfrm>
          <a:prstGeom prst="rect">
            <a:avLst/>
          </a:prstGeom>
        </p:spPr>
      </p:pic>
      <p:sp>
        <p:nvSpPr>
          <p:cNvPr id="13" name="Rectangle 12"/>
          <p:cNvSpPr/>
          <p:nvPr/>
        </p:nvSpPr>
        <p:spPr>
          <a:xfrm>
            <a:off x="2971800" y="4817329"/>
            <a:ext cx="3996531" cy="954107"/>
          </a:xfrm>
          <a:prstGeom prst="rect">
            <a:avLst/>
          </a:prstGeom>
          <a:ln w="38100">
            <a:solidFill>
              <a:schemeClr val="tx1"/>
            </a:solidFill>
          </a:ln>
        </p:spPr>
        <p:txBody>
          <a:bodyPr wrap="square">
            <a:spAutoFit/>
          </a:bodyPr>
          <a:lstStyle/>
          <a:p>
            <a:pPr algn="just"/>
            <a:r>
              <a:rPr lang="en-GB" sz="1400" dirty="0"/>
              <a:t>C. Zannini, </a:t>
            </a:r>
            <a:r>
              <a:rPr lang="en-GB" sz="1400" i="1" dirty="0"/>
              <a:t>Electromagnetic simulations of CERN accelerator components and experimental applications</a:t>
            </a:r>
            <a:r>
              <a:rPr lang="en-GB" sz="1400" dirty="0"/>
              <a:t>. PhD thesis, Lausanne, EPFL, 2013. CERN-THESIS-2013-076.</a:t>
            </a:r>
          </a:p>
        </p:txBody>
      </p:sp>
      <p:pic>
        <p:nvPicPr>
          <p:cNvPr id="1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0065" y="1219200"/>
            <a:ext cx="3739587" cy="1590925"/>
          </a:xfrm>
          <a:prstGeom prst="rect">
            <a:avLst/>
          </a:prstGeom>
          <a:solidFill>
            <a:schemeClr val="bg1">
              <a:lumMod val="95000"/>
            </a:schemeClr>
          </a:solidFill>
          <a:ln w="38100">
            <a:noFill/>
          </a:ln>
        </p:spPr>
      </p:pic>
      <p:sp>
        <p:nvSpPr>
          <p:cNvPr id="5" name="TextBox 4"/>
          <p:cNvSpPr txBox="1"/>
          <p:nvPr/>
        </p:nvSpPr>
        <p:spPr>
          <a:xfrm>
            <a:off x="1736435" y="1704893"/>
            <a:ext cx="3521365" cy="461665"/>
          </a:xfrm>
          <a:prstGeom prst="rect">
            <a:avLst/>
          </a:prstGeom>
          <a:noFill/>
        </p:spPr>
        <p:txBody>
          <a:bodyPr wrap="square" rtlCol="0">
            <a:spAutoFit/>
          </a:bodyPr>
          <a:lstStyle/>
          <a:p>
            <a:r>
              <a:rPr lang="en-US" sz="2400" b="1" dirty="0" smtClean="0"/>
              <a:t>Transverse Impedance</a:t>
            </a:r>
            <a:endParaRPr lang="en-GB" sz="2400" b="1" dirty="0"/>
          </a:p>
        </p:txBody>
      </p:sp>
    </p:spTree>
    <p:extLst>
      <p:ext uri="{BB962C8B-B14F-4D97-AF65-F5344CB8AC3E}">
        <p14:creationId xmlns:p14="http://schemas.microsoft.com/office/powerpoint/2010/main" val="174999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Text Box 12"/>
          <p:cNvSpPr txBox="1">
            <a:spLocks noChangeArrowheads="1"/>
          </p:cNvSpPr>
          <p:nvPr/>
        </p:nvSpPr>
        <p:spPr bwMode="auto">
          <a:xfrm>
            <a:off x="2667000" y="152400"/>
            <a:ext cx="3847528" cy="830997"/>
          </a:xfrm>
          <a:prstGeom prst="rect">
            <a:avLst/>
          </a:prstGeom>
          <a:noFill/>
          <a:ln w="9525">
            <a:noFill/>
            <a:miter lim="800000"/>
            <a:headEnd/>
            <a:tailEnd/>
          </a:ln>
          <a:effectLst/>
        </p:spPr>
        <p:txBody>
          <a:bodyPr wrap="none">
            <a:spAutoFit/>
          </a:bodyPr>
          <a:lstStyle/>
          <a:p>
            <a:r>
              <a:rPr lang="en-US" sz="4800" dirty="0" smtClean="0"/>
              <a:t>Pumping ports</a:t>
            </a:r>
            <a:endParaRPr lang="en-US" sz="4800" dirty="0"/>
          </a:p>
        </p:txBody>
      </p:sp>
      <p:sp>
        <p:nvSpPr>
          <p:cNvPr id="11" name="Rectangle 10"/>
          <p:cNvSpPr/>
          <p:nvPr/>
        </p:nvSpPr>
        <p:spPr>
          <a:xfrm>
            <a:off x="2468880" y="7655560"/>
            <a:ext cx="304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609935706"/>
              </p:ext>
            </p:extLst>
          </p:nvPr>
        </p:nvGraphicFramePr>
        <p:xfrm>
          <a:off x="4244975" y="1378466"/>
          <a:ext cx="3756025" cy="508000"/>
        </p:xfrm>
        <a:graphic>
          <a:graphicData uri="http://schemas.openxmlformats.org/presentationml/2006/ole">
            <mc:AlternateContent xmlns:mc="http://schemas.openxmlformats.org/markup-compatibility/2006">
              <mc:Choice xmlns:v="urn:schemas-microsoft-com:vml" Requires="v">
                <p:oleObj spid="_x0000_s506995" name="Equation" r:id="rId4" imgW="1879560" imgH="253800" progId="Equation.3">
                  <p:embed/>
                </p:oleObj>
              </mc:Choice>
              <mc:Fallback>
                <p:oleObj name="Equation" r:id="rId4" imgW="1879560" imgH="253800" progId="Equation.3">
                  <p:embed/>
                  <p:pic>
                    <p:nvPicPr>
                      <p:cNvPr id="0" name=""/>
                      <p:cNvPicPr/>
                      <p:nvPr/>
                    </p:nvPicPr>
                    <p:blipFill>
                      <a:blip r:embed="rId5"/>
                      <a:stretch>
                        <a:fillRect/>
                      </a:stretch>
                    </p:blipFill>
                    <p:spPr>
                      <a:xfrm>
                        <a:off x="4244975" y="1378466"/>
                        <a:ext cx="3756025" cy="508000"/>
                      </a:xfrm>
                      <a:prstGeom prst="rect">
                        <a:avLst/>
                      </a:prstGeom>
                    </p:spPr>
                  </p:pic>
                </p:oleObj>
              </mc:Fallback>
            </mc:AlternateContent>
          </a:graphicData>
        </a:graphic>
      </p:graphicFrame>
      <p:sp>
        <p:nvSpPr>
          <p:cNvPr id="12" name="TextBox 11"/>
          <p:cNvSpPr txBox="1"/>
          <p:nvPr/>
        </p:nvSpPr>
        <p:spPr>
          <a:xfrm>
            <a:off x="60336" y="1447800"/>
            <a:ext cx="762000" cy="369332"/>
          </a:xfrm>
          <a:prstGeom prst="rect">
            <a:avLst/>
          </a:prstGeom>
          <a:noFill/>
        </p:spPr>
        <p:txBody>
          <a:bodyPr wrap="square" rtlCol="0">
            <a:spAutoFit/>
          </a:bodyPr>
          <a:lstStyle/>
          <a:p>
            <a:r>
              <a:rPr lang="en-US" dirty="0" smtClean="0"/>
              <a:t>2000 </a:t>
            </a:r>
            <a:endParaRPr lang="en-GB" dirty="0"/>
          </a:p>
        </p:txBody>
      </p:sp>
      <p:cxnSp>
        <p:nvCxnSpPr>
          <p:cNvPr id="13" name="Straight Arrow Connector 12"/>
          <p:cNvCxnSpPr/>
          <p:nvPr/>
        </p:nvCxnSpPr>
        <p:spPr>
          <a:xfrm>
            <a:off x="822336" y="1632466"/>
            <a:ext cx="381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418081" y="1143000"/>
            <a:ext cx="2438400" cy="1200329"/>
          </a:xfrm>
          <a:prstGeom prst="rect">
            <a:avLst/>
          </a:prstGeom>
          <a:noFill/>
        </p:spPr>
        <p:txBody>
          <a:bodyPr wrap="square" rtlCol="0">
            <a:spAutoFit/>
          </a:bodyPr>
          <a:lstStyle/>
          <a:p>
            <a:r>
              <a:rPr lang="en-US" dirty="0" smtClean="0"/>
              <a:t>Impedance reduction campaign: shielding of the pumping ports, lepton cavities etc.)</a:t>
            </a:r>
            <a:endParaRPr lang="en-GB" dirty="0"/>
          </a:p>
        </p:txBody>
      </p:sp>
      <p:pic>
        <p:nvPicPr>
          <p:cNvPr id="50585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407" r="12609"/>
          <a:stretch/>
        </p:blipFill>
        <p:spPr bwMode="auto">
          <a:xfrm>
            <a:off x="116186" y="2514600"/>
            <a:ext cx="5903614" cy="4183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600200" y="2895600"/>
            <a:ext cx="3962400" cy="400110"/>
          </a:xfrm>
          <a:prstGeom prst="rect">
            <a:avLst/>
          </a:prstGeom>
          <a:noFill/>
          <a:ln w="38100">
            <a:solidFill>
              <a:srgbClr val="0505CB"/>
            </a:solidFill>
            <a:prstDash val="solid"/>
          </a:ln>
        </p:spPr>
        <p:txBody>
          <a:bodyPr wrap="square" rtlCol="0">
            <a:spAutoFit/>
          </a:bodyPr>
          <a:lstStyle/>
          <a:p>
            <a:r>
              <a:rPr lang="en-US" sz="1000" dirty="0"/>
              <a:t>H. Burkhardt, </a:t>
            </a:r>
            <a:r>
              <a:rPr lang="en-US" sz="1000" dirty="0" err="1"/>
              <a:t>G.Rumolo</a:t>
            </a:r>
            <a:r>
              <a:rPr lang="en-US" sz="1000" dirty="0"/>
              <a:t>, F. </a:t>
            </a:r>
            <a:r>
              <a:rPr lang="en-US" sz="1000" dirty="0" smtClean="0"/>
              <a:t>Zimmermann: Measurements of SPS Single-Bunch coherent Tune Shifts and Head-Tail Growth Rates in the Year 2001</a:t>
            </a:r>
          </a:p>
        </p:txBody>
      </p:sp>
      <p:sp>
        <p:nvSpPr>
          <p:cNvPr id="5" name="TextBox 4"/>
          <p:cNvSpPr txBox="1"/>
          <p:nvPr/>
        </p:nvSpPr>
        <p:spPr>
          <a:xfrm>
            <a:off x="6096000" y="4572000"/>
            <a:ext cx="2971800" cy="1200329"/>
          </a:xfrm>
          <a:prstGeom prst="rect">
            <a:avLst/>
          </a:prstGeom>
          <a:noFill/>
        </p:spPr>
        <p:txBody>
          <a:bodyPr wrap="square" rtlCol="0">
            <a:spAutoFit/>
          </a:bodyPr>
          <a:lstStyle/>
          <a:p>
            <a:pPr algn="just"/>
            <a:r>
              <a:rPr lang="en-US" dirty="0"/>
              <a:t>T</a:t>
            </a:r>
            <a:r>
              <a:rPr lang="en-US" dirty="0" smtClean="0"/>
              <a:t>he broadband impedance due to step transitions can give significant contribution to the coherent tune shift</a:t>
            </a:r>
            <a:endParaRPr lang="en-GB" dirty="0"/>
          </a:p>
        </p:txBody>
      </p:sp>
      <p:graphicFrame>
        <p:nvGraphicFramePr>
          <p:cNvPr id="2" name="Object 1"/>
          <p:cNvGraphicFramePr>
            <a:graphicFrameLocks noChangeAspect="1"/>
          </p:cNvGraphicFramePr>
          <p:nvPr>
            <p:extLst>
              <p:ext uri="{D42A27DB-BD31-4B8C-83A1-F6EECF244321}">
                <p14:modId xmlns:p14="http://schemas.microsoft.com/office/powerpoint/2010/main" val="358804992"/>
              </p:ext>
            </p:extLst>
          </p:nvPr>
        </p:nvGraphicFramePr>
        <p:xfrm>
          <a:off x="6934200" y="2718000"/>
          <a:ext cx="1447200" cy="482400"/>
        </p:xfrm>
        <a:graphic>
          <a:graphicData uri="http://schemas.openxmlformats.org/presentationml/2006/ole">
            <mc:AlternateContent xmlns:mc="http://schemas.openxmlformats.org/markup-compatibility/2006">
              <mc:Choice xmlns:v="urn:schemas-microsoft-com:vml" Requires="v">
                <p:oleObj spid="_x0000_s506996" name="Equation" r:id="rId7" imgW="723600" imgH="241200" progId="Equation.3">
                  <p:embed/>
                </p:oleObj>
              </mc:Choice>
              <mc:Fallback>
                <p:oleObj name="Equation" r:id="rId7" imgW="723600" imgH="241200" progId="Equation.3">
                  <p:embed/>
                  <p:pic>
                    <p:nvPicPr>
                      <p:cNvPr id="0" name="Object 11"/>
                      <p:cNvPicPr>
                        <a:picLocks noChangeAspect="1" noChangeArrowheads="1"/>
                      </p:cNvPicPr>
                      <p:nvPr/>
                    </p:nvPicPr>
                    <p:blipFill>
                      <a:blip r:embed="rId8"/>
                      <a:srcRect/>
                      <a:stretch>
                        <a:fillRect/>
                      </a:stretch>
                    </p:blipFill>
                    <p:spPr bwMode="auto">
                      <a:xfrm>
                        <a:off x="6934200" y="2718000"/>
                        <a:ext cx="1447200" cy="482400"/>
                      </a:xfrm>
                      <a:prstGeom prst="rect">
                        <a:avLst/>
                      </a:prstGeom>
                      <a:solidFill>
                        <a:srgbClr val="FFFF00"/>
                      </a:solidFill>
                      <a:ln w="25400">
                        <a:solidFill>
                          <a:schemeClr val="tx1"/>
                        </a:solidFill>
                        <a:miter lim="800000"/>
                        <a:headEnd/>
                        <a:tailEnd/>
                      </a:ln>
                    </p:spPr>
                  </p:pic>
                </p:oleObj>
              </mc:Fallback>
            </mc:AlternateContent>
          </a:graphicData>
        </a:graphic>
      </p:graphicFrame>
      <p:sp>
        <p:nvSpPr>
          <p:cNvPr id="4" name="TextBox 3"/>
          <p:cNvSpPr txBox="1"/>
          <p:nvPr/>
        </p:nvSpPr>
        <p:spPr>
          <a:xfrm>
            <a:off x="6553200" y="2143780"/>
            <a:ext cx="2286000" cy="523220"/>
          </a:xfrm>
          <a:prstGeom prst="rect">
            <a:avLst/>
          </a:prstGeom>
          <a:noFill/>
        </p:spPr>
        <p:txBody>
          <a:bodyPr wrap="square" rtlCol="0">
            <a:spAutoFit/>
          </a:bodyPr>
          <a:lstStyle/>
          <a:p>
            <a:pPr algn="ctr"/>
            <a:r>
              <a:rPr lang="en-US" sz="1400" dirty="0" smtClean="0"/>
              <a:t>Total number of shielded pumping ports</a:t>
            </a:r>
            <a:endParaRPr lang="en-GB" sz="1400" dirty="0"/>
          </a:p>
        </p:txBody>
      </p:sp>
      <p:sp>
        <p:nvSpPr>
          <p:cNvPr id="15" name="TextBox 14"/>
          <p:cNvSpPr txBox="1"/>
          <p:nvPr/>
        </p:nvSpPr>
        <p:spPr>
          <a:xfrm>
            <a:off x="5791200" y="3335179"/>
            <a:ext cx="3310247" cy="246221"/>
          </a:xfrm>
          <a:prstGeom prst="rect">
            <a:avLst/>
          </a:prstGeom>
          <a:noFill/>
          <a:ln w="38100">
            <a:solidFill>
              <a:srgbClr val="0505CB"/>
            </a:solidFill>
            <a:prstDash val="solid"/>
          </a:ln>
        </p:spPr>
        <p:txBody>
          <a:bodyPr wrap="square" rtlCol="0">
            <a:spAutoFit/>
          </a:bodyPr>
          <a:lstStyle/>
          <a:p>
            <a:r>
              <a:rPr lang="en-US" sz="1000" dirty="0" smtClean="0"/>
              <a:t>P. Collier et al.: Reducing the SPS Machine Impedance,  2002</a:t>
            </a:r>
          </a:p>
        </p:txBody>
      </p:sp>
    </p:spTree>
    <p:extLst>
      <p:ext uri="{BB962C8B-B14F-4D97-AF65-F5344CB8AC3E}">
        <p14:creationId xmlns:p14="http://schemas.microsoft.com/office/powerpoint/2010/main" val="299404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4" cstate="print"/>
          <a:srcRect l="16243" t="16606" r="53484" b="31705"/>
          <a:stretch>
            <a:fillRect/>
          </a:stretch>
        </p:blipFill>
        <p:spPr bwMode="auto">
          <a:xfrm>
            <a:off x="636905" y="3599497"/>
            <a:ext cx="3168650" cy="2163763"/>
          </a:xfrm>
          <a:prstGeom prst="rect">
            <a:avLst/>
          </a:prstGeom>
          <a:noFill/>
          <a:ln w="9525">
            <a:noFill/>
            <a:miter lim="800000"/>
            <a:headEnd/>
            <a:tailEnd/>
          </a:ln>
          <a:effectLst/>
        </p:spPr>
      </p:pic>
      <p:sp>
        <p:nvSpPr>
          <p:cNvPr id="2053" name="Text Box 5"/>
          <p:cNvSpPr txBox="1">
            <a:spLocks noChangeArrowheads="1"/>
          </p:cNvSpPr>
          <p:nvPr/>
        </p:nvSpPr>
        <p:spPr bwMode="auto">
          <a:xfrm>
            <a:off x="1068705" y="5904547"/>
            <a:ext cx="2063750" cy="366713"/>
          </a:xfrm>
          <a:prstGeom prst="rect">
            <a:avLst/>
          </a:prstGeom>
          <a:noFill/>
          <a:ln w="9525">
            <a:noFill/>
            <a:miter lim="800000"/>
            <a:headEnd/>
            <a:tailEnd/>
          </a:ln>
          <a:effectLst/>
        </p:spPr>
        <p:txBody>
          <a:bodyPr wrap="none">
            <a:spAutoFit/>
          </a:bodyPr>
          <a:lstStyle/>
          <a:p>
            <a:r>
              <a:rPr lang="en-US"/>
              <a:t>SPS Pumping port</a:t>
            </a:r>
          </a:p>
        </p:txBody>
      </p:sp>
      <p:pic>
        <p:nvPicPr>
          <p:cNvPr id="2058" name="Picture 10"/>
          <p:cNvPicPr>
            <a:picLocks noChangeAspect="1" noChangeArrowheads="1"/>
          </p:cNvPicPr>
          <p:nvPr/>
        </p:nvPicPr>
        <p:blipFill>
          <a:blip r:embed="rId5" cstate="print"/>
          <a:srcRect l="16728" t="27075" r="57692" b="28648"/>
          <a:stretch>
            <a:fillRect/>
          </a:stretch>
        </p:blipFill>
        <p:spPr bwMode="auto">
          <a:xfrm>
            <a:off x="4596130" y="3312160"/>
            <a:ext cx="3816350" cy="2641600"/>
          </a:xfrm>
          <a:prstGeom prst="rect">
            <a:avLst/>
          </a:prstGeom>
          <a:noFill/>
          <a:ln w="9525">
            <a:noFill/>
            <a:miter lim="800000"/>
            <a:headEnd/>
            <a:tailEnd/>
          </a:ln>
          <a:effectLst/>
        </p:spPr>
      </p:pic>
      <p:sp>
        <p:nvSpPr>
          <p:cNvPr id="2059" name="Text Box 11"/>
          <p:cNvSpPr txBox="1">
            <a:spLocks noChangeArrowheads="1"/>
          </p:cNvSpPr>
          <p:nvPr/>
        </p:nvSpPr>
        <p:spPr bwMode="auto">
          <a:xfrm>
            <a:off x="5285246" y="6067028"/>
            <a:ext cx="2743059" cy="369332"/>
          </a:xfrm>
          <a:prstGeom prst="rect">
            <a:avLst/>
          </a:prstGeom>
          <a:noFill/>
          <a:ln w="9525">
            <a:noFill/>
            <a:miter lim="800000"/>
            <a:headEnd/>
            <a:tailEnd/>
          </a:ln>
          <a:effectLst/>
        </p:spPr>
        <p:txBody>
          <a:bodyPr wrap="none">
            <a:spAutoFit/>
          </a:bodyPr>
          <a:lstStyle/>
          <a:p>
            <a:r>
              <a:rPr lang="en-US" dirty="0"/>
              <a:t>SPS Pumping port </a:t>
            </a:r>
            <a:r>
              <a:rPr lang="en-US" dirty="0" smtClean="0"/>
              <a:t>shielding</a:t>
            </a:r>
            <a:endParaRPr lang="en-US" dirty="0"/>
          </a:p>
        </p:txBody>
      </p:sp>
      <p:sp>
        <p:nvSpPr>
          <p:cNvPr id="2060" name="Text Box 12"/>
          <p:cNvSpPr txBox="1">
            <a:spLocks noChangeArrowheads="1"/>
          </p:cNvSpPr>
          <p:nvPr/>
        </p:nvSpPr>
        <p:spPr bwMode="auto">
          <a:xfrm>
            <a:off x="2667000" y="152400"/>
            <a:ext cx="3847528" cy="830997"/>
          </a:xfrm>
          <a:prstGeom prst="rect">
            <a:avLst/>
          </a:prstGeom>
          <a:noFill/>
          <a:ln w="9525">
            <a:noFill/>
            <a:miter lim="800000"/>
            <a:headEnd/>
            <a:tailEnd/>
          </a:ln>
          <a:effectLst/>
        </p:spPr>
        <p:txBody>
          <a:bodyPr wrap="none">
            <a:spAutoFit/>
          </a:bodyPr>
          <a:lstStyle/>
          <a:p>
            <a:r>
              <a:rPr lang="en-US" sz="4800" dirty="0" smtClean="0"/>
              <a:t>Pumping ports</a:t>
            </a:r>
            <a:endParaRPr lang="en-US" sz="4800" dirty="0"/>
          </a:p>
        </p:txBody>
      </p:sp>
      <p:sp>
        <p:nvSpPr>
          <p:cNvPr id="11" name="Rectangle 10"/>
          <p:cNvSpPr/>
          <p:nvPr/>
        </p:nvSpPr>
        <p:spPr>
          <a:xfrm>
            <a:off x="2468880" y="7655560"/>
            <a:ext cx="304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99655" y="1847671"/>
            <a:ext cx="762000" cy="369332"/>
          </a:xfrm>
          <a:prstGeom prst="rect">
            <a:avLst/>
          </a:prstGeom>
          <a:noFill/>
        </p:spPr>
        <p:txBody>
          <a:bodyPr wrap="square" rtlCol="0">
            <a:spAutoFit/>
          </a:bodyPr>
          <a:lstStyle/>
          <a:p>
            <a:r>
              <a:rPr lang="en-US" dirty="0" smtClean="0"/>
              <a:t>2000 </a:t>
            </a:r>
            <a:endParaRPr lang="en-GB" dirty="0"/>
          </a:p>
        </p:txBody>
      </p:sp>
      <p:cxnSp>
        <p:nvCxnSpPr>
          <p:cNvPr id="13" name="Straight Arrow Connector 12"/>
          <p:cNvCxnSpPr/>
          <p:nvPr/>
        </p:nvCxnSpPr>
        <p:spPr>
          <a:xfrm>
            <a:off x="1461655" y="2032337"/>
            <a:ext cx="381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057400" y="1542871"/>
            <a:ext cx="2438400" cy="1200329"/>
          </a:xfrm>
          <a:prstGeom prst="rect">
            <a:avLst/>
          </a:prstGeom>
          <a:noFill/>
        </p:spPr>
        <p:txBody>
          <a:bodyPr wrap="square" rtlCol="0">
            <a:spAutoFit/>
          </a:bodyPr>
          <a:lstStyle/>
          <a:p>
            <a:r>
              <a:rPr lang="en-US" dirty="0" smtClean="0"/>
              <a:t>Impedance reduction campaign: shielding of the pumping ports, lepton cavities etc.)</a:t>
            </a:r>
            <a:endParaRPr lang="en-GB" dirty="0"/>
          </a:p>
        </p:txBody>
      </p:sp>
      <p:graphicFrame>
        <p:nvGraphicFramePr>
          <p:cNvPr id="2" name="Object 1"/>
          <p:cNvGraphicFramePr>
            <a:graphicFrameLocks noChangeAspect="1"/>
          </p:cNvGraphicFramePr>
          <p:nvPr>
            <p:extLst>
              <p:ext uri="{D42A27DB-BD31-4B8C-83A1-F6EECF244321}">
                <p14:modId xmlns:p14="http://schemas.microsoft.com/office/powerpoint/2010/main" val="1165376343"/>
              </p:ext>
            </p:extLst>
          </p:nvPr>
        </p:nvGraphicFramePr>
        <p:xfrm>
          <a:off x="4625975" y="1828800"/>
          <a:ext cx="3756025" cy="508000"/>
        </p:xfrm>
        <a:graphic>
          <a:graphicData uri="http://schemas.openxmlformats.org/presentationml/2006/ole">
            <mc:AlternateContent xmlns:mc="http://schemas.openxmlformats.org/markup-compatibility/2006">
              <mc:Choice xmlns:v="urn:schemas-microsoft-com:vml" Requires="v">
                <p:oleObj spid="_x0000_s507976" name="Equation" r:id="rId6" imgW="1879560" imgH="253800" progId="Equation.3">
                  <p:embed/>
                </p:oleObj>
              </mc:Choice>
              <mc:Fallback>
                <p:oleObj name="Equation" r:id="rId6" imgW="1879560" imgH="25380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5975" y="1828800"/>
                        <a:ext cx="37560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 name="Straight Arrow Connector 3"/>
          <p:cNvCxnSpPr/>
          <p:nvPr/>
        </p:nvCxnSpPr>
        <p:spPr>
          <a:xfrm flipV="1">
            <a:off x="4596130" y="4495800"/>
            <a:ext cx="1728470" cy="175589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630155" y="6248400"/>
            <a:ext cx="1856245" cy="461665"/>
          </a:xfrm>
          <a:prstGeom prst="rect">
            <a:avLst/>
          </a:prstGeom>
          <a:noFill/>
        </p:spPr>
        <p:txBody>
          <a:bodyPr wrap="square" rtlCol="0">
            <a:spAutoFit/>
          </a:bodyPr>
          <a:lstStyle/>
          <a:p>
            <a:r>
              <a:rPr lang="en-US" sz="1200" dirty="0" smtClean="0"/>
              <a:t>The picture does not include pumping holes</a:t>
            </a:r>
            <a:endParaRPr lang="en-GB" sz="1200" dirty="0"/>
          </a:p>
        </p:txBody>
      </p:sp>
    </p:spTree>
    <p:extLst>
      <p:ext uri="{BB962C8B-B14F-4D97-AF65-F5344CB8AC3E}">
        <p14:creationId xmlns:p14="http://schemas.microsoft.com/office/powerpoint/2010/main" val="97816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24735" r="25264"/>
          <a:stretch/>
        </p:blipFill>
        <p:spPr>
          <a:xfrm>
            <a:off x="23750" y="1733550"/>
            <a:ext cx="6219949" cy="3752850"/>
          </a:xfrm>
        </p:spPr>
      </p:pic>
      <p:sp>
        <p:nvSpPr>
          <p:cNvPr id="2" name="Title 1"/>
          <p:cNvSpPr>
            <a:spLocks noGrp="1"/>
          </p:cNvSpPr>
          <p:nvPr>
            <p:ph type="title"/>
          </p:nvPr>
        </p:nvSpPr>
        <p:spPr>
          <a:xfrm>
            <a:off x="152400" y="152400"/>
            <a:ext cx="8839200" cy="1143000"/>
          </a:xfrm>
        </p:spPr>
        <p:txBody>
          <a:bodyPr>
            <a:normAutofit fontScale="90000"/>
          </a:bodyPr>
          <a:lstStyle/>
          <a:p>
            <a:r>
              <a:rPr lang="en-US" dirty="0"/>
              <a:t>Broadband impedance </a:t>
            </a:r>
            <a:r>
              <a:rPr lang="en-US" dirty="0" smtClean="0"/>
              <a:t>of step transitions</a:t>
            </a:r>
            <a:endParaRPr lang="en-GB" dirty="0"/>
          </a:p>
        </p:txBody>
      </p:sp>
      <p:sp>
        <p:nvSpPr>
          <p:cNvPr id="7" name="TextBox 6"/>
          <p:cNvSpPr txBox="1"/>
          <p:nvPr/>
        </p:nvSpPr>
        <p:spPr>
          <a:xfrm>
            <a:off x="2819400" y="6107668"/>
            <a:ext cx="4648200" cy="369332"/>
          </a:xfrm>
          <a:prstGeom prst="rect">
            <a:avLst/>
          </a:prstGeom>
          <a:noFill/>
        </p:spPr>
        <p:txBody>
          <a:bodyPr wrap="square" rtlCol="0">
            <a:spAutoFit/>
          </a:bodyPr>
          <a:lstStyle/>
          <a:p>
            <a:r>
              <a:rPr lang="en-US" dirty="0" smtClean="0"/>
              <a:t>Weak dependence on L</a:t>
            </a:r>
            <a:endParaRPr lang="en-GB" dirty="0"/>
          </a:p>
        </p:txBody>
      </p:sp>
      <p:cxnSp>
        <p:nvCxnSpPr>
          <p:cNvPr id="9" name="Straight Arrow Connector 8"/>
          <p:cNvCxnSpPr/>
          <p:nvPr/>
        </p:nvCxnSpPr>
        <p:spPr>
          <a:xfrm flipV="1">
            <a:off x="1900299" y="2895600"/>
            <a:ext cx="3048000" cy="19050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033899" y="3733800"/>
            <a:ext cx="533400" cy="369332"/>
          </a:xfrm>
          <a:prstGeom prst="rect">
            <a:avLst/>
          </a:prstGeom>
          <a:noFill/>
        </p:spPr>
        <p:txBody>
          <a:bodyPr wrap="square" rtlCol="0">
            <a:spAutoFit/>
          </a:bodyPr>
          <a:lstStyle/>
          <a:p>
            <a:r>
              <a:rPr lang="en-US" dirty="0" smtClean="0"/>
              <a:t>L</a:t>
            </a:r>
            <a:endParaRPr lang="en-GB" dirty="0"/>
          </a:p>
        </p:txBody>
      </p:sp>
      <p:cxnSp>
        <p:nvCxnSpPr>
          <p:cNvPr id="15" name="Straight Arrow Connector 14"/>
          <p:cNvCxnSpPr/>
          <p:nvPr/>
        </p:nvCxnSpPr>
        <p:spPr>
          <a:xfrm flipV="1">
            <a:off x="1747899" y="48006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6" name="Object 15"/>
          <p:cNvGraphicFramePr>
            <a:graphicFrameLocks noChangeAspect="1"/>
          </p:cNvGraphicFramePr>
          <p:nvPr>
            <p:extLst>
              <p:ext uri="{D42A27DB-BD31-4B8C-83A1-F6EECF244321}">
                <p14:modId xmlns:p14="http://schemas.microsoft.com/office/powerpoint/2010/main" val="140770119"/>
              </p:ext>
            </p:extLst>
          </p:nvPr>
        </p:nvGraphicFramePr>
        <p:xfrm>
          <a:off x="1824099" y="5016500"/>
          <a:ext cx="914400" cy="457200"/>
        </p:xfrm>
        <a:graphic>
          <a:graphicData uri="http://schemas.openxmlformats.org/presentationml/2006/ole">
            <mc:AlternateContent xmlns:mc="http://schemas.openxmlformats.org/markup-compatibility/2006">
              <mc:Choice xmlns:v="urn:schemas-microsoft-com:vml" Requires="v">
                <p:oleObj spid="_x0000_s497163" name="Equation" r:id="rId4" imgW="457200" imgH="228600" progId="Equation.3">
                  <p:embed/>
                </p:oleObj>
              </mc:Choice>
              <mc:Fallback>
                <p:oleObj name="Equation" r:id="rId4" imgW="457200" imgH="228600" progId="Equation.3">
                  <p:embed/>
                  <p:pic>
                    <p:nvPicPr>
                      <p:cNvPr id="0" name=""/>
                      <p:cNvPicPr>
                        <a:picLocks noChangeAspect="1" noChangeArrowheads="1"/>
                      </p:cNvPicPr>
                      <p:nvPr/>
                    </p:nvPicPr>
                    <p:blipFill>
                      <a:blip r:embed="rId5"/>
                      <a:srcRect/>
                      <a:stretch>
                        <a:fillRect/>
                      </a:stretch>
                    </p:blipFill>
                    <p:spPr bwMode="auto">
                      <a:xfrm>
                        <a:off x="1824099" y="5016500"/>
                        <a:ext cx="914400" cy="457200"/>
                      </a:xfrm>
                      <a:prstGeom prst="rect">
                        <a:avLst/>
                      </a:prstGeom>
                      <a:solidFill>
                        <a:srgbClr val="FFFF00"/>
                      </a:solidFill>
                      <a:ln>
                        <a:noFill/>
                      </a:ln>
                      <a:extLst/>
                    </p:spPr>
                  </p:pic>
                </p:oleObj>
              </mc:Fallback>
            </mc:AlternateContent>
          </a:graphicData>
        </a:graphic>
      </p:graphicFrame>
      <p:cxnSp>
        <p:nvCxnSpPr>
          <p:cNvPr id="17" name="Straight Arrow Connector 16"/>
          <p:cNvCxnSpPr/>
          <p:nvPr/>
        </p:nvCxnSpPr>
        <p:spPr>
          <a:xfrm flipV="1">
            <a:off x="5100699" y="28956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9" name="Object 18"/>
          <p:cNvGraphicFramePr>
            <a:graphicFrameLocks noChangeAspect="1"/>
          </p:cNvGraphicFramePr>
          <p:nvPr>
            <p:extLst>
              <p:ext uri="{D42A27DB-BD31-4B8C-83A1-F6EECF244321}">
                <p14:modId xmlns:p14="http://schemas.microsoft.com/office/powerpoint/2010/main" val="3583219321"/>
              </p:ext>
            </p:extLst>
          </p:nvPr>
        </p:nvGraphicFramePr>
        <p:xfrm>
          <a:off x="1303338" y="2209800"/>
          <a:ext cx="2260600" cy="508000"/>
        </p:xfrm>
        <a:graphic>
          <a:graphicData uri="http://schemas.openxmlformats.org/presentationml/2006/ole">
            <mc:AlternateContent xmlns:mc="http://schemas.openxmlformats.org/markup-compatibility/2006">
              <mc:Choice xmlns:v="urn:schemas-microsoft-com:vml" Requires="v">
                <p:oleObj spid="_x0000_s497164" name="Equation" r:id="rId6" imgW="1130040" imgH="253800" progId="Equation.3">
                  <p:embed/>
                </p:oleObj>
              </mc:Choice>
              <mc:Fallback>
                <p:oleObj name="Equation" r:id="rId6" imgW="1130040" imgH="253800" progId="Equation.3">
                  <p:embed/>
                  <p:pic>
                    <p:nvPicPr>
                      <p:cNvPr id="0" name=""/>
                      <p:cNvPicPr>
                        <a:picLocks noChangeAspect="1" noChangeArrowheads="1"/>
                      </p:cNvPicPr>
                      <p:nvPr/>
                    </p:nvPicPr>
                    <p:blipFill>
                      <a:blip r:embed="rId7"/>
                      <a:srcRect/>
                      <a:stretch>
                        <a:fillRect/>
                      </a:stretch>
                    </p:blipFill>
                    <p:spPr bwMode="auto">
                      <a:xfrm>
                        <a:off x="1303338" y="2209800"/>
                        <a:ext cx="2260600" cy="508000"/>
                      </a:xfrm>
                      <a:prstGeom prst="rect">
                        <a:avLst/>
                      </a:prstGeom>
                      <a:solidFill>
                        <a:srgbClr val="FFFF00"/>
                      </a:solidFill>
                      <a:ln>
                        <a:noFill/>
                      </a:ln>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34117831"/>
              </p:ext>
            </p:extLst>
          </p:nvPr>
        </p:nvGraphicFramePr>
        <p:xfrm>
          <a:off x="5176899" y="3200400"/>
          <a:ext cx="914400" cy="457200"/>
        </p:xfrm>
        <a:graphic>
          <a:graphicData uri="http://schemas.openxmlformats.org/presentationml/2006/ole">
            <mc:AlternateContent xmlns:mc="http://schemas.openxmlformats.org/markup-compatibility/2006">
              <mc:Choice xmlns:v="urn:schemas-microsoft-com:vml" Requires="v">
                <p:oleObj spid="_x0000_s497165" name="Equation" r:id="rId8" imgW="457200" imgH="228600" progId="Equation.3">
                  <p:embed/>
                </p:oleObj>
              </mc:Choice>
              <mc:Fallback>
                <p:oleObj name="Equation" r:id="rId8" imgW="457200" imgH="228600" progId="Equation.3">
                  <p:embed/>
                  <p:pic>
                    <p:nvPicPr>
                      <p:cNvPr id="0"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76899" y="3200400"/>
                        <a:ext cx="914400" cy="457200"/>
                      </a:xfrm>
                      <a:prstGeom prst="rect">
                        <a:avLst/>
                      </a:prstGeom>
                      <a:solidFill>
                        <a:srgbClr val="FFFF00"/>
                      </a:solidFill>
                      <a:ln>
                        <a:noFill/>
                      </a:ln>
                    </p:spPr>
                  </p:pic>
                </p:oleObj>
              </mc:Fallback>
            </mc:AlternateContent>
          </a:graphicData>
        </a:graphic>
      </p:graphicFrame>
    </p:spTree>
    <p:extLst>
      <p:ext uri="{BB962C8B-B14F-4D97-AF65-F5344CB8AC3E}">
        <p14:creationId xmlns:p14="http://schemas.microsoft.com/office/powerpoint/2010/main" val="25345856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5207" r="12178"/>
          <a:stretch/>
        </p:blipFill>
        <p:spPr>
          <a:xfrm>
            <a:off x="1245311" y="1828800"/>
            <a:ext cx="4774489" cy="3447579"/>
          </a:xfrm>
        </p:spPr>
      </p:pic>
      <p:sp>
        <p:nvSpPr>
          <p:cNvPr id="2" name="Title 1"/>
          <p:cNvSpPr>
            <a:spLocks noGrp="1"/>
          </p:cNvSpPr>
          <p:nvPr>
            <p:ph type="title"/>
          </p:nvPr>
        </p:nvSpPr>
        <p:spPr>
          <a:xfrm>
            <a:off x="152400" y="152400"/>
            <a:ext cx="8839200" cy="1143000"/>
          </a:xfrm>
        </p:spPr>
        <p:txBody>
          <a:bodyPr>
            <a:normAutofit fontScale="90000"/>
          </a:bodyPr>
          <a:lstStyle/>
          <a:p>
            <a:r>
              <a:rPr lang="en-US" dirty="0"/>
              <a:t>Broadband impedance </a:t>
            </a:r>
            <a:r>
              <a:rPr lang="en-US" dirty="0" smtClean="0"/>
              <a:t>of step transitions</a:t>
            </a:r>
            <a:endParaRPr lang="en-GB" dirty="0"/>
          </a:p>
        </p:txBody>
      </p:sp>
      <p:sp>
        <p:nvSpPr>
          <p:cNvPr id="7" name="TextBox 6"/>
          <p:cNvSpPr txBox="1"/>
          <p:nvPr/>
        </p:nvSpPr>
        <p:spPr>
          <a:xfrm>
            <a:off x="2819400" y="6107668"/>
            <a:ext cx="4648200" cy="369332"/>
          </a:xfrm>
          <a:prstGeom prst="rect">
            <a:avLst/>
          </a:prstGeom>
          <a:noFill/>
        </p:spPr>
        <p:txBody>
          <a:bodyPr wrap="square" rtlCol="0">
            <a:spAutoFit/>
          </a:bodyPr>
          <a:lstStyle/>
          <a:p>
            <a:r>
              <a:rPr lang="en-US" dirty="0" smtClean="0"/>
              <a:t>Weak dependence on L2</a:t>
            </a:r>
            <a:endParaRPr lang="en-GB" dirty="0"/>
          </a:p>
        </p:txBody>
      </p:sp>
      <p:cxnSp>
        <p:nvCxnSpPr>
          <p:cNvPr id="9" name="Straight Arrow Connector 8"/>
          <p:cNvCxnSpPr/>
          <p:nvPr/>
        </p:nvCxnSpPr>
        <p:spPr>
          <a:xfrm flipV="1">
            <a:off x="2286000" y="2895600"/>
            <a:ext cx="3048000" cy="19050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191000" y="3745468"/>
            <a:ext cx="533400" cy="369332"/>
          </a:xfrm>
          <a:prstGeom prst="rect">
            <a:avLst/>
          </a:prstGeom>
          <a:noFill/>
        </p:spPr>
        <p:txBody>
          <a:bodyPr wrap="square" rtlCol="0">
            <a:spAutoFit/>
          </a:bodyPr>
          <a:lstStyle/>
          <a:p>
            <a:r>
              <a:rPr lang="en-US" dirty="0" smtClean="0"/>
              <a:t>L2</a:t>
            </a:r>
            <a:endParaRPr lang="en-GB" dirty="0"/>
          </a:p>
        </p:txBody>
      </p:sp>
      <p:cxnSp>
        <p:nvCxnSpPr>
          <p:cNvPr id="15" name="Straight Arrow Connector 14"/>
          <p:cNvCxnSpPr/>
          <p:nvPr/>
        </p:nvCxnSpPr>
        <p:spPr>
          <a:xfrm flipV="1">
            <a:off x="2133600" y="48006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486400" y="28956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 name="Object 2"/>
          <p:cNvGraphicFramePr>
            <a:graphicFrameLocks noChangeAspect="1"/>
          </p:cNvGraphicFramePr>
          <p:nvPr>
            <p:extLst>
              <p:ext uri="{D42A27DB-BD31-4B8C-83A1-F6EECF244321}">
                <p14:modId xmlns:p14="http://schemas.microsoft.com/office/powerpoint/2010/main" val="3787525964"/>
              </p:ext>
            </p:extLst>
          </p:nvPr>
        </p:nvGraphicFramePr>
        <p:xfrm>
          <a:off x="1303338" y="2235200"/>
          <a:ext cx="2260600" cy="508000"/>
        </p:xfrm>
        <a:graphic>
          <a:graphicData uri="http://schemas.openxmlformats.org/presentationml/2006/ole">
            <mc:AlternateContent xmlns:mc="http://schemas.openxmlformats.org/markup-compatibility/2006">
              <mc:Choice xmlns:v="urn:schemas-microsoft-com:vml" Requires="v">
                <p:oleObj spid="_x0000_s498203" name="Equation" r:id="rId4" imgW="1130040" imgH="253800" progId="Equation.3">
                  <p:embed/>
                </p:oleObj>
              </mc:Choice>
              <mc:Fallback>
                <p:oleObj name="Equation" r:id="rId4" imgW="1130040" imgH="253800" progId="Equation.3">
                  <p:embed/>
                  <p:pic>
                    <p:nvPicPr>
                      <p:cNvPr id="0" name="Object 18"/>
                      <p:cNvPicPr>
                        <a:picLocks noChangeAspect="1" noChangeArrowheads="1"/>
                      </p:cNvPicPr>
                      <p:nvPr/>
                    </p:nvPicPr>
                    <p:blipFill>
                      <a:blip r:embed="rId5"/>
                      <a:srcRect/>
                      <a:stretch>
                        <a:fillRect/>
                      </a:stretch>
                    </p:blipFill>
                    <p:spPr bwMode="auto">
                      <a:xfrm>
                        <a:off x="1303338" y="2235200"/>
                        <a:ext cx="2260600" cy="5080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757982349"/>
              </p:ext>
            </p:extLst>
          </p:nvPr>
        </p:nvGraphicFramePr>
        <p:xfrm>
          <a:off x="2286000" y="5029200"/>
          <a:ext cx="914400" cy="457200"/>
        </p:xfrm>
        <a:graphic>
          <a:graphicData uri="http://schemas.openxmlformats.org/presentationml/2006/ole">
            <mc:AlternateContent xmlns:mc="http://schemas.openxmlformats.org/markup-compatibility/2006">
              <mc:Choice xmlns:v="urn:schemas-microsoft-com:vml" Requires="v">
                <p:oleObj spid="_x0000_s498204" name="Equation" r:id="rId6" imgW="457200" imgH="228600" progId="Equation.3">
                  <p:embed/>
                </p:oleObj>
              </mc:Choice>
              <mc:Fallback>
                <p:oleObj name="Equation" r:id="rId6" imgW="457200" imgH="228600" progId="Equation.3">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5029200"/>
                        <a:ext cx="91440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870445742"/>
              </p:ext>
            </p:extLst>
          </p:nvPr>
        </p:nvGraphicFramePr>
        <p:xfrm>
          <a:off x="5029200" y="3505200"/>
          <a:ext cx="914400" cy="457200"/>
        </p:xfrm>
        <a:graphic>
          <a:graphicData uri="http://schemas.openxmlformats.org/presentationml/2006/ole">
            <mc:AlternateContent xmlns:mc="http://schemas.openxmlformats.org/markup-compatibility/2006">
              <mc:Choice xmlns:v="urn:schemas-microsoft-com:vml" Requires="v">
                <p:oleObj spid="_x0000_s498205" name="Equation" r:id="rId8" imgW="457200" imgH="228600" progId="Equation.3">
                  <p:embed/>
                </p:oleObj>
              </mc:Choice>
              <mc:Fallback>
                <p:oleObj name="Equation" r:id="rId8" imgW="457200" imgH="228600" progId="Equation.3">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9200" y="3505200"/>
                        <a:ext cx="91440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713035347"/>
              </p:ext>
            </p:extLst>
          </p:nvPr>
        </p:nvGraphicFramePr>
        <p:xfrm>
          <a:off x="5638800" y="4267200"/>
          <a:ext cx="3352800" cy="863600"/>
        </p:xfrm>
        <a:graphic>
          <a:graphicData uri="http://schemas.openxmlformats.org/presentationml/2006/ole">
            <mc:AlternateContent xmlns:mc="http://schemas.openxmlformats.org/markup-compatibility/2006">
              <mc:Choice xmlns:v="urn:schemas-microsoft-com:vml" Requires="v">
                <p:oleObj spid="_x0000_s498206" name="Equation" r:id="rId10" imgW="1676160" imgH="431640" progId="Equation.3">
                  <p:embed/>
                </p:oleObj>
              </mc:Choice>
              <mc:Fallback>
                <p:oleObj name="Equation" r:id="rId10" imgW="1676160" imgH="431640" progId="Equation.3">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8800" y="4267200"/>
                        <a:ext cx="3352800" cy="863600"/>
                      </a:xfrm>
                      <a:prstGeom prst="rect">
                        <a:avLst/>
                      </a:prstGeom>
                      <a:solidFill>
                        <a:srgbClr val="FFFF00"/>
                      </a:solidFill>
                      <a:ln w="25400">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13139361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2400" y="-76200"/>
            <a:ext cx="8839200"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Broadband impedance of step transitions</a:t>
            </a:r>
            <a:endParaRPr lang="en-GB" dirty="0"/>
          </a:p>
        </p:txBody>
      </p:sp>
      <p:pic>
        <p:nvPicPr>
          <p:cNvPr id="9" name="Content Placeholder 4"/>
          <p:cNvPicPr>
            <a:picLocks noChangeAspect="1"/>
          </p:cNvPicPr>
          <p:nvPr/>
        </p:nvPicPr>
        <p:blipFill rotWithShape="1">
          <a:blip r:embed="rId2">
            <a:extLst>
              <a:ext uri="{28A0092B-C50C-407E-A947-70E740481C1C}">
                <a14:useLocalDpi xmlns:a14="http://schemas.microsoft.com/office/drawing/2010/main" val="0"/>
              </a:ext>
            </a:extLst>
          </a:blip>
          <a:srcRect l="15207" r="12178"/>
          <a:stretch/>
        </p:blipFill>
        <p:spPr>
          <a:xfrm>
            <a:off x="838200" y="1066800"/>
            <a:ext cx="3410350" cy="2462557"/>
          </a:xfrm>
          <a:prstGeom prst="rect">
            <a:avLst/>
          </a:prstGeom>
        </p:spPr>
      </p:pic>
      <p:cxnSp>
        <p:nvCxnSpPr>
          <p:cNvPr id="10" name="Straight Arrow Connector 9"/>
          <p:cNvCxnSpPr/>
          <p:nvPr/>
        </p:nvCxnSpPr>
        <p:spPr>
          <a:xfrm flipV="1">
            <a:off x="1600200" y="1852957"/>
            <a:ext cx="2286000" cy="13716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667000" y="2614957"/>
            <a:ext cx="533400" cy="369332"/>
          </a:xfrm>
          <a:prstGeom prst="rect">
            <a:avLst/>
          </a:prstGeom>
          <a:noFill/>
        </p:spPr>
        <p:txBody>
          <a:bodyPr wrap="square" rtlCol="0">
            <a:spAutoFit/>
          </a:bodyPr>
          <a:lstStyle/>
          <a:p>
            <a:r>
              <a:rPr lang="en-US" dirty="0" smtClean="0"/>
              <a:t>L2</a:t>
            </a:r>
            <a:endParaRPr lang="en-GB" dirty="0"/>
          </a:p>
        </p:txBody>
      </p:sp>
      <p:sp>
        <p:nvSpPr>
          <p:cNvPr id="21" name="TextBox 20"/>
          <p:cNvSpPr txBox="1"/>
          <p:nvPr/>
        </p:nvSpPr>
        <p:spPr>
          <a:xfrm>
            <a:off x="5181600" y="1143000"/>
            <a:ext cx="3200400" cy="1200329"/>
          </a:xfrm>
          <a:prstGeom prst="rect">
            <a:avLst/>
          </a:prstGeom>
          <a:noFill/>
        </p:spPr>
        <p:txBody>
          <a:bodyPr wrap="square" rtlCol="0">
            <a:spAutoFit/>
          </a:bodyPr>
          <a:lstStyle/>
          <a:p>
            <a:pPr algn="just"/>
            <a:r>
              <a:rPr lang="fr-CH" dirty="0" smtClean="0"/>
              <a:t>The </a:t>
            </a:r>
            <a:r>
              <a:rPr lang="fr-CH" dirty="0" err="1" smtClean="0"/>
              <a:t>imaginary</a:t>
            </a:r>
            <a:r>
              <a:rPr lang="fr-CH" dirty="0" smtClean="0"/>
              <a:t> part of the transverse </a:t>
            </a:r>
            <a:r>
              <a:rPr lang="fr-CH" dirty="0" err="1" smtClean="0"/>
              <a:t>impedance</a:t>
            </a:r>
            <a:r>
              <a:rPr lang="fr-CH" dirty="0" smtClean="0"/>
              <a:t> </a:t>
            </a:r>
            <a:r>
              <a:rPr lang="fr-CH" dirty="0" err="1" smtClean="0"/>
              <a:t>is</a:t>
            </a:r>
            <a:r>
              <a:rPr lang="fr-CH" dirty="0" smtClean="0"/>
              <a:t> </a:t>
            </a:r>
            <a:r>
              <a:rPr lang="fr-CH" dirty="0" err="1" smtClean="0"/>
              <a:t>weakly</a:t>
            </a:r>
            <a:r>
              <a:rPr lang="fr-CH" dirty="0" smtClean="0"/>
              <a:t> </a:t>
            </a:r>
            <a:r>
              <a:rPr lang="fr-CH" dirty="0" err="1" smtClean="0"/>
              <a:t>dependent</a:t>
            </a:r>
            <a:r>
              <a:rPr lang="fr-CH" dirty="0" smtClean="0"/>
              <a:t> on the </a:t>
            </a:r>
            <a:r>
              <a:rPr lang="fr-CH" dirty="0" err="1" smtClean="0"/>
              <a:t>cavity</a:t>
            </a:r>
            <a:r>
              <a:rPr lang="fr-CH" dirty="0" smtClean="0"/>
              <a:t> </a:t>
            </a:r>
            <a:r>
              <a:rPr lang="fr-CH" dirty="0" err="1" smtClean="0"/>
              <a:t>length</a:t>
            </a:r>
            <a:r>
              <a:rPr lang="fr-CH" dirty="0" smtClean="0"/>
              <a:t> </a:t>
            </a:r>
            <a:r>
              <a:rPr lang="fr-CH" dirty="0" err="1" smtClean="0"/>
              <a:t>below</a:t>
            </a:r>
            <a:r>
              <a:rPr lang="fr-CH" dirty="0" smtClean="0"/>
              <a:t> 1 GHz</a:t>
            </a:r>
            <a:endParaRPr lang="fr-CH" dirty="0"/>
          </a:p>
        </p:txBody>
      </p:sp>
      <p:sp>
        <p:nvSpPr>
          <p:cNvPr id="22" name="TextBox 21"/>
          <p:cNvSpPr txBox="1"/>
          <p:nvPr/>
        </p:nvSpPr>
        <p:spPr>
          <a:xfrm>
            <a:off x="5029200" y="2514600"/>
            <a:ext cx="3657600" cy="923330"/>
          </a:xfrm>
          <a:prstGeom prst="rect">
            <a:avLst/>
          </a:prstGeom>
          <a:noFill/>
        </p:spPr>
        <p:txBody>
          <a:bodyPr wrap="square" rtlCol="0">
            <a:spAutoFit/>
          </a:bodyPr>
          <a:lstStyle/>
          <a:p>
            <a:pPr algn="just"/>
            <a:r>
              <a:rPr lang="fr-CH" dirty="0" smtClean="0"/>
              <a:t>For the main SPS </a:t>
            </a:r>
            <a:r>
              <a:rPr lang="fr-CH" dirty="0" err="1" smtClean="0"/>
              <a:t>cavity</a:t>
            </a:r>
            <a:r>
              <a:rPr lang="fr-CH" dirty="0" smtClean="0"/>
              <a:t> </a:t>
            </a:r>
            <a:r>
              <a:rPr lang="fr-CH" dirty="0" err="1" smtClean="0"/>
              <a:t>like</a:t>
            </a:r>
            <a:r>
              <a:rPr lang="fr-CH" dirty="0" smtClean="0"/>
              <a:t> structures the first </a:t>
            </a:r>
            <a:r>
              <a:rPr lang="fr-CH" dirty="0" err="1" smtClean="0"/>
              <a:t>resonating</a:t>
            </a:r>
            <a:r>
              <a:rPr lang="fr-CH" dirty="0" smtClean="0"/>
              <a:t> mode </a:t>
            </a:r>
            <a:r>
              <a:rPr lang="fr-CH" dirty="0" err="1" smtClean="0"/>
              <a:t>is</a:t>
            </a:r>
            <a:r>
              <a:rPr lang="fr-CH" dirty="0" smtClean="0"/>
              <a:t> </a:t>
            </a:r>
            <a:r>
              <a:rPr lang="fr-CH" dirty="0" err="1" smtClean="0"/>
              <a:t>well</a:t>
            </a:r>
            <a:r>
              <a:rPr lang="fr-CH" dirty="0" smtClean="0"/>
              <a:t> </a:t>
            </a:r>
            <a:r>
              <a:rPr lang="fr-CH" dirty="0" err="1" smtClean="0"/>
              <a:t>above</a:t>
            </a:r>
            <a:r>
              <a:rPr lang="fr-CH" dirty="0" smtClean="0"/>
              <a:t> 1 GHz (r&lt;80 mm)</a:t>
            </a:r>
            <a:endParaRPr lang="fr-CH" dirty="0"/>
          </a:p>
        </p:txBody>
      </p:sp>
      <p:sp>
        <p:nvSpPr>
          <p:cNvPr id="3" name="TextBox 2"/>
          <p:cNvSpPr txBox="1"/>
          <p:nvPr/>
        </p:nvSpPr>
        <p:spPr>
          <a:xfrm>
            <a:off x="228600" y="1447800"/>
            <a:ext cx="1524000" cy="646331"/>
          </a:xfrm>
          <a:prstGeom prst="rect">
            <a:avLst/>
          </a:prstGeom>
          <a:solidFill>
            <a:srgbClr val="FFFF00"/>
          </a:solidFill>
          <a:ln w="38100">
            <a:solidFill>
              <a:schemeClr val="tx1"/>
            </a:solidFill>
          </a:ln>
        </p:spPr>
        <p:txBody>
          <a:bodyPr wrap="square" rtlCol="0">
            <a:spAutoFit/>
          </a:bodyPr>
          <a:lstStyle/>
          <a:p>
            <a:r>
              <a:rPr lang="en-US" dirty="0" smtClean="0"/>
              <a:t>b = 17. 25 mm</a:t>
            </a:r>
          </a:p>
          <a:p>
            <a:r>
              <a:rPr lang="en-US" dirty="0"/>
              <a:t>d</a:t>
            </a:r>
            <a:r>
              <a:rPr lang="en-US" dirty="0" smtClean="0"/>
              <a:t> = 78 mm  </a:t>
            </a:r>
            <a:endParaRPr lang="en-GB"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0" y="3657600"/>
            <a:ext cx="5646420" cy="3154680"/>
          </a:xfrm>
        </p:spPr>
      </p:pic>
    </p:spTree>
    <p:extLst>
      <p:ext uri="{BB962C8B-B14F-4D97-AF65-F5344CB8AC3E}">
        <p14:creationId xmlns:p14="http://schemas.microsoft.com/office/powerpoint/2010/main" val="206106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5352" y="3200400"/>
            <a:ext cx="7319048" cy="3619048"/>
          </a:xfrm>
        </p:spPr>
      </p:pic>
      <p:sp>
        <p:nvSpPr>
          <p:cNvPr id="8" name="Title 1"/>
          <p:cNvSpPr txBox="1">
            <a:spLocks/>
          </p:cNvSpPr>
          <p:nvPr/>
        </p:nvSpPr>
        <p:spPr>
          <a:xfrm>
            <a:off x="152400" y="152400"/>
            <a:ext cx="8839200"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Broadband impedance of step transitions</a:t>
            </a:r>
            <a:endParaRPr lang="en-GB" dirty="0"/>
          </a:p>
        </p:txBody>
      </p:sp>
      <p:pic>
        <p:nvPicPr>
          <p:cNvPr id="9" name="Content Placeholder 4"/>
          <p:cNvPicPr>
            <a:picLocks noChangeAspect="1"/>
          </p:cNvPicPr>
          <p:nvPr/>
        </p:nvPicPr>
        <p:blipFill rotWithShape="1">
          <a:blip r:embed="rId4" cstate="print">
            <a:extLst>
              <a:ext uri="{28A0092B-C50C-407E-A947-70E740481C1C}">
                <a14:useLocalDpi xmlns:a14="http://schemas.microsoft.com/office/drawing/2010/main" val="0"/>
              </a:ext>
            </a:extLst>
          </a:blip>
          <a:srcRect l="15207" r="12178"/>
          <a:stretch/>
        </p:blipFill>
        <p:spPr>
          <a:xfrm>
            <a:off x="1371600" y="1077955"/>
            <a:ext cx="2728280" cy="1970045"/>
          </a:xfrm>
          <a:prstGeom prst="rect">
            <a:avLst/>
          </a:prstGeom>
        </p:spPr>
      </p:pic>
      <p:cxnSp>
        <p:nvCxnSpPr>
          <p:cNvPr id="10" name="Straight Arrow Connector 9"/>
          <p:cNvCxnSpPr/>
          <p:nvPr/>
        </p:nvCxnSpPr>
        <p:spPr>
          <a:xfrm flipV="1">
            <a:off x="2057400" y="1752600"/>
            <a:ext cx="1676400" cy="102012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895600" y="2362200"/>
            <a:ext cx="533400" cy="369332"/>
          </a:xfrm>
          <a:prstGeom prst="rect">
            <a:avLst/>
          </a:prstGeom>
          <a:noFill/>
        </p:spPr>
        <p:txBody>
          <a:bodyPr wrap="square" rtlCol="0">
            <a:spAutoFit/>
          </a:bodyPr>
          <a:lstStyle/>
          <a:p>
            <a:r>
              <a:rPr lang="en-US" dirty="0" smtClean="0"/>
              <a:t>L2</a:t>
            </a:r>
            <a:endParaRPr lang="en-GB" dirty="0"/>
          </a:p>
        </p:txBody>
      </p:sp>
      <p:graphicFrame>
        <p:nvGraphicFramePr>
          <p:cNvPr id="16" name="Object 15"/>
          <p:cNvGraphicFramePr>
            <a:graphicFrameLocks noChangeAspect="1"/>
          </p:cNvGraphicFramePr>
          <p:nvPr>
            <p:extLst>
              <p:ext uri="{D42A27DB-BD31-4B8C-83A1-F6EECF244321}">
                <p14:modId xmlns:p14="http://schemas.microsoft.com/office/powerpoint/2010/main" val="3241739501"/>
              </p:ext>
            </p:extLst>
          </p:nvPr>
        </p:nvGraphicFramePr>
        <p:xfrm>
          <a:off x="5562600" y="2800740"/>
          <a:ext cx="1142640" cy="323460"/>
        </p:xfrm>
        <a:graphic>
          <a:graphicData uri="http://schemas.openxmlformats.org/presentationml/2006/ole">
            <mc:AlternateContent xmlns:mc="http://schemas.openxmlformats.org/markup-compatibility/2006">
              <mc:Choice xmlns:v="urn:schemas-microsoft-com:vml" Requires="v">
                <p:oleObj spid="_x0000_s498982" name="Equation" r:id="rId5" imgW="761760" imgH="215640" progId="Equation.3">
                  <p:embed/>
                </p:oleObj>
              </mc:Choice>
              <mc:Fallback>
                <p:oleObj name="Equation" r:id="rId5" imgW="761760" imgH="215640" progId="Equation.3">
                  <p:embed/>
                  <p:pic>
                    <p:nvPicPr>
                      <p:cNvPr id="0" name=""/>
                      <p:cNvPicPr>
                        <a:picLocks noChangeAspect="1" noChangeArrowheads="1"/>
                      </p:cNvPicPr>
                      <p:nvPr/>
                    </p:nvPicPr>
                    <p:blipFill>
                      <a:blip r:embed="rId6"/>
                      <a:srcRect/>
                      <a:stretch>
                        <a:fillRect/>
                      </a:stretch>
                    </p:blipFill>
                    <p:spPr bwMode="auto">
                      <a:xfrm>
                        <a:off x="5562600" y="2800740"/>
                        <a:ext cx="1142640" cy="32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263517962"/>
              </p:ext>
            </p:extLst>
          </p:nvPr>
        </p:nvGraphicFramePr>
        <p:xfrm>
          <a:off x="4591080" y="1257540"/>
          <a:ext cx="3638520" cy="1333260"/>
        </p:xfrm>
        <a:graphic>
          <a:graphicData uri="http://schemas.openxmlformats.org/presentationml/2006/ole">
            <mc:AlternateContent xmlns:mc="http://schemas.openxmlformats.org/markup-compatibility/2006">
              <mc:Choice xmlns:v="urn:schemas-microsoft-com:vml" Requires="v">
                <p:oleObj spid="_x0000_s498983" name="Equation" r:id="rId7" imgW="2425680" imgH="888840" progId="Equation.3">
                  <p:embed/>
                </p:oleObj>
              </mc:Choice>
              <mc:Fallback>
                <p:oleObj name="Equation" r:id="rId7" imgW="2425680" imgH="888840" progId="Equation.3">
                  <p:embed/>
                  <p:pic>
                    <p:nvPicPr>
                      <p:cNvPr id="0" name="Object 13"/>
                      <p:cNvPicPr>
                        <a:picLocks noChangeAspect="1" noChangeArrowheads="1"/>
                      </p:cNvPicPr>
                      <p:nvPr/>
                    </p:nvPicPr>
                    <p:blipFill>
                      <a:blip r:embed="rId8"/>
                      <a:srcRect/>
                      <a:stretch>
                        <a:fillRect/>
                      </a:stretch>
                    </p:blipFill>
                    <p:spPr bwMode="auto">
                      <a:xfrm>
                        <a:off x="4591080" y="1257540"/>
                        <a:ext cx="3638520" cy="1333260"/>
                      </a:xfrm>
                      <a:prstGeom prst="rect">
                        <a:avLst/>
                      </a:prstGeom>
                      <a:solidFill>
                        <a:srgbClr val="FFFF00"/>
                      </a:solidFill>
                      <a:ln w="25400">
                        <a:solidFill>
                          <a:schemeClr val="tx1"/>
                        </a:solidFill>
                        <a:miter lim="800000"/>
                        <a:headEnd/>
                        <a:tailEnd/>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48429068"/>
              </p:ext>
            </p:extLst>
          </p:nvPr>
        </p:nvGraphicFramePr>
        <p:xfrm>
          <a:off x="3564415" y="4610100"/>
          <a:ext cx="1314450" cy="571500"/>
        </p:xfrm>
        <a:graphic>
          <a:graphicData uri="http://schemas.openxmlformats.org/presentationml/2006/ole">
            <mc:AlternateContent xmlns:mc="http://schemas.openxmlformats.org/markup-compatibility/2006">
              <mc:Choice xmlns:v="urn:schemas-microsoft-com:vml" Requires="v">
                <p:oleObj spid="_x0000_s498984" name="Equation" r:id="rId9" imgW="876240" imgH="380880" progId="Equation.3">
                  <p:embed/>
                </p:oleObj>
              </mc:Choice>
              <mc:Fallback>
                <p:oleObj name="Equation" r:id="rId9" imgW="876240" imgH="380880" progId="Equation.3">
                  <p:embed/>
                  <p:pic>
                    <p:nvPicPr>
                      <p:cNvPr id="0" name="Object 5"/>
                      <p:cNvPicPr>
                        <a:picLocks noChangeAspect="1" noChangeArrowheads="1"/>
                      </p:cNvPicPr>
                      <p:nvPr/>
                    </p:nvPicPr>
                    <p:blipFill>
                      <a:blip r:embed="rId10"/>
                      <a:srcRect/>
                      <a:stretch>
                        <a:fillRect/>
                      </a:stretch>
                    </p:blipFill>
                    <p:spPr bwMode="auto">
                      <a:xfrm>
                        <a:off x="3564415" y="4610100"/>
                        <a:ext cx="1314450" cy="571500"/>
                      </a:xfrm>
                      <a:prstGeom prst="rect">
                        <a:avLst/>
                      </a:prstGeom>
                      <a:solidFill>
                        <a:srgbClr val="FFFF00"/>
                      </a:solidFill>
                      <a:ln w="25400">
                        <a:noFill/>
                        <a:miter lim="800000"/>
                        <a:headEnd/>
                        <a:tailEnd/>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787830661"/>
              </p:ext>
            </p:extLst>
          </p:nvPr>
        </p:nvGraphicFramePr>
        <p:xfrm>
          <a:off x="7010400" y="2819400"/>
          <a:ext cx="533400" cy="304800"/>
        </p:xfrm>
        <a:graphic>
          <a:graphicData uri="http://schemas.openxmlformats.org/presentationml/2006/ole">
            <mc:AlternateContent xmlns:mc="http://schemas.openxmlformats.org/markup-compatibility/2006">
              <mc:Choice xmlns:v="urn:schemas-microsoft-com:vml" Requires="v">
                <p:oleObj spid="_x0000_s498985" name="Equation" r:id="rId11" imgW="355320" imgH="203040" progId="Equation.3">
                  <p:embed/>
                </p:oleObj>
              </mc:Choice>
              <mc:Fallback>
                <p:oleObj name="Equation" r:id="rId11" imgW="355320" imgH="203040" progId="Equation.3">
                  <p:embed/>
                  <p:pic>
                    <p:nvPicPr>
                      <p:cNvPr id="0" name="Object 6"/>
                      <p:cNvPicPr>
                        <a:picLocks noChangeAspect="1" noChangeArrowheads="1"/>
                      </p:cNvPicPr>
                      <p:nvPr/>
                    </p:nvPicPr>
                    <p:blipFill>
                      <a:blip r:embed="rId12"/>
                      <a:srcRect/>
                      <a:stretch>
                        <a:fillRect/>
                      </a:stretch>
                    </p:blipFill>
                    <p:spPr bwMode="auto">
                      <a:xfrm>
                        <a:off x="7010400" y="2819400"/>
                        <a:ext cx="533400" cy="304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5050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457200" y="44450"/>
            <a:ext cx="8229600" cy="633413"/>
          </a:xfrm>
        </p:spPr>
        <p:txBody>
          <a:bodyPr>
            <a:normAutofit/>
          </a:bodyPr>
          <a:lstStyle/>
          <a:p>
            <a:r>
              <a:rPr lang="en-US" sz="3200" dirty="0" smtClean="0"/>
              <a:t>SPS transverse impedance model</a:t>
            </a:r>
            <a:endParaRPr lang="en-US" sz="3200" dirty="0"/>
          </a:p>
        </p:txBody>
      </p:sp>
      <p:sp>
        <p:nvSpPr>
          <p:cNvPr id="11268" name="Text Box 4"/>
          <p:cNvSpPr txBox="1">
            <a:spLocks noGrp="1" noChangeArrowheads="1"/>
          </p:cNvSpPr>
          <p:nvPr>
            <p:ph type="body" idx="1"/>
          </p:nvPr>
        </p:nvSpPr>
        <p:spPr>
          <a:xfrm>
            <a:off x="457200" y="804863"/>
            <a:ext cx="8291513" cy="5000625"/>
          </a:xfrm>
          <a:noFill/>
          <a:ln/>
        </p:spPr>
        <p:txBody>
          <a:bodyPr/>
          <a:lstStyle/>
          <a:p>
            <a:r>
              <a:rPr lang="en-US" sz="1800" dirty="0"/>
              <a:t>Elements included in the database:</a:t>
            </a:r>
          </a:p>
          <a:p>
            <a:pPr lvl="1"/>
            <a:r>
              <a:rPr lang="en-US" sz="1200" dirty="0" smtClean="0"/>
              <a:t>Realistic model that takes into account the different SPS vacuum chambers weighted by the respective length and beta function. Also the iron in the magnets is taken into account  </a:t>
            </a:r>
          </a:p>
          <a:p>
            <a:pPr lvl="1"/>
            <a:endParaRPr lang="en-US" sz="1200" dirty="0"/>
          </a:p>
          <a:p>
            <a:pPr>
              <a:buNone/>
            </a:pPr>
            <a:endParaRPr lang="en-US" sz="1000" dirty="0"/>
          </a:p>
        </p:txBody>
      </p:sp>
      <p:sp>
        <p:nvSpPr>
          <p:cNvPr id="11271" name="Text Box 7"/>
          <p:cNvSpPr txBox="1">
            <a:spLocks noChangeArrowheads="1"/>
          </p:cNvSpPr>
          <p:nvPr/>
        </p:nvSpPr>
        <p:spPr bwMode="auto">
          <a:xfrm>
            <a:off x="1143000" y="4738687"/>
            <a:ext cx="1276350" cy="366713"/>
          </a:xfrm>
          <a:prstGeom prst="rect">
            <a:avLst/>
          </a:prstGeom>
          <a:noFill/>
          <a:ln w="9525">
            <a:noFill/>
            <a:miter lim="800000"/>
            <a:headEnd/>
            <a:tailEnd/>
          </a:ln>
          <a:effectLst/>
        </p:spPr>
        <p:txBody>
          <a:bodyPr wrap="none">
            <a:spAutoFit/>
          </a:bodyPr>
          <a:lstStyle/>
          <a:p>
            <a:r>
              <a:rPr lang="en-US" dirty="0"/>
              <a:t>Beam pipe</a:t>
            </a:r>
          </a:p>
        </p:txBody>
      </p:sp>
      <p:grpSp>
        <p:nvGrpSpPr>
          <p:cNvPr id="2" name="Group 16"/>
          <p:cNvGrpSpPr>
            <a:grpSpLocks noChangeAspect="1"/>
          </p:cNvGrpSpPr>
          <p:nvPr/>
        </p:nvGrpSpPr>
        <p:grpSpPr>
          <a:xfrm>
            <a:off x="678558" y="5187428"/>
            <a:ext cx="2064642" cy="1441972"/>
            <a:chOff x="457200" y="1076325"/>
            <a:chExt cx="8067675" cy="5629275"/>
          </a:xfrm>
        </p:grpSpPr>
        <p:pic>
          <p:nvPicPr>
            <p:cNvPr id="18" name="Picture 2"/>
            <p:cNvPicPr>
              <a:picLocks noChangeAspect="1" noChangeArrowheads="1"/>
            </p:cNvPicPr>
            <p:nvPr/>
          </p:nvPicPr>
          <p:blipFill>
            <a:blip r:embed="rId3" cstate="print"/>
            <a:srcRect/>
            <a:stretch>
              <a:fillRect/>
            </a:stretch>
          </p:blipFill>
          <p:spPr bwMode="auto">
            <a:xfrm>
              <a:off x="457200" y="1076325"/>
              <a:ext cx="8067675" cy="5629275"/>
            </a:xfrm>
            <a:prstGeom prst="rect">
              <a:avLst/>
            </a:prstGeom>
            <a:noFill/>
            <a:ln w="9525">
              <a:noFill/>
              <a:miter lim="800000"/>
              <a:headEnd/>
              <a:tailEnd/>
            </a:ln>
          </p:spPr>
        </p:pic>
        <p:sp>
          <p:nvSpPr>
            <p:cNvPr id="19" name="Rectangle 18"/>
            <p:cNvSpPr/>
            <p:nvPr/>
          </p:nvSpPr>
          <p:spPr>
            <a:xfrm>
              <a:off x="838200" y="1828800"/>
              <a:ext cx="2286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886200" y="2209800"/>
              <a:ext cx="1905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7200" y="62484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6450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Effect transition="in" filter="blinds(horizontal)">
                                      <p:cBhvr>
                                        <p:cTn id="7" dur="500"/>
                                        <p:tgtEl>
                                          <p:spTgt spid="1126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1268">
                                            <p:txEl>
                                              <p:pRg st="1" end="1"/>
                                            </p:txEl>
                                          </p:spTgt>
                                        </p:tgtEl>
                                        <p:attrNameLst>
                                          <p:attrName>style.visibility</p:attrName>
                                        </p:attrNameLst>
                                      </p:cBhvr>
                                      <p:to>
                                        <p:strVal val="visible"/>
                                      </p:to>
                                    </p:set>
                                    <p:animEffect transition="in" filter="blinds(horizontal)">
                                      <p:cBhvr>
                                        <p:cTn id="10" dur="500"/>
                                        <p:tgtEl>
                                          <p:spTgt spid="11268">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271"/>
                                        </p:tgtEl>
                                        <p:attrNameLst>
                                          <p:attrName>style.visibility</p:attrName>
                                        </p:attrNameLst>
                                      </p:cBhvr>
                                      <p:to>
                                        <p:strVal val="visible"/>
                                      </p:to>
                                    </p:set>
                                    <p:animEffect transition="in" filter="blinds(horizontal)">
                                      <p:cBhvr>
                                        <p:cTn id="13" dur="500"/>
                                        <p:tgtEl>
                                          <p:spTgt spid="11271"/>
                                        </p:tgtEl>
                                      </p:cBhvr>
                                    </p:animEffect>
                                  </p:childTnLst>
                                </p:cTn>
                              </p:par>
                              <p:par>
                                <p:cTn id="14" presetID="3"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183868"/>
            <a:ext cx="4572000" cy="369332"/>
          </a:xfrm>
          <a:prstGeom prst="rect">
            <a:avLst/>
          </a:prstGeom>
          <a:noFill/>
        </p:spPr>
        <p:txBody>
          <a:bodyPr wrap="square" rtlCol="0">
            <a:spAutoFit/>
          </a:bodyPr>
          <a:lstStyle/>
          <a:p>
            <a:pPr algn="ctr"/>
            <a:r>
              <a:rPr lang="en-US" dirty="0" smtClean="0">
                <a:solidFill>
                  <a:srgbClr val="FF0000"/>
                </a:solidFill>
              </a:rPr>
              <a:t>Courtesy of Jose E. Varela</a:t>
            </a:r>
            <a:endParaRPr lang="en-GB" dirty="0" smtClean="0">
              <a:solidFill>
                <a:srgbClr val="FF0000"/>
              </a:solidFill>
            </a:endParaRPr>
          </a:p>
        </p:txBody>
      </p:sp>
      <p:sp>
        <p:nvSpPr>
          <p:cNvPr id="6" name="Title 1"/>
          <p:cNvSpPr>
            <a:spLocks noGrp="1"/>
          </p:cNvSpPr>
          <p:nvPr>
            <p:ph type="title"/>
          </p:nvPr>
        </p:nvSpPr>
        <p:spPr>
          <a:xfrm>
            <a:off x="0" y="152400"/>
            <a:ext cx="9144000" cy="1143000"/>
          </a:xfrm>
        </p:spPr>
        <p:txBody>
          <a:bodyPr>
            <a:normAutofit fontScale="90000"/>
          </a:bodyPr>
          <a:lstStyle/>
          <a:p>
            <a:r>
              <a:rPr lang="en-US" dirty="0"/>
              <a:t>Broadband impedance </a:t>
            </a:r>
            <a:r>
              <a:rPr lang="en-US" dirty="0" smtClean="0"/>
              <a:t>of step transitions</a:t>
            </a:r>
            <a:endParaRPr lang="en-GB" dirty="0"/>
          </a:p>
        </p:txBody>
      </p:sp>
      <p:pic>
        <p:nvPicPr>
          <p:cNvPr id="5" name="Picture 4" descr="C:\Lyx_Docs\SPS_flange\fitResistorModelHF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447800"/>
            <a:ext cx="2896303" cy="45576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1604323637"/>
              </p:ext>
            </p:extLst>
          </p:nvPr>
        </p:nvGraphicFramePr>
        <p:xfrm>
          <a:off x="116654" y="1412776"/>
          <a:ext cx="4912546" cy="4348480"/>
        </p:xfrm>
        <a:graphic>
          <a:graphicData uri="http://schemas.openxmlformats.org/drawingml/2006/table">
            <a:tbl>
              <a:tblPr firstRow="1" bandRow="1">
                <a:tableStyleId>{5C22544A-7EE6-4342-B048-85BDC9FD1C3A}</a:tableStyleId>
              </a:tblPr>
              <a:tblGrid>
                <a:gridCol w="1152128"/>
                <a:gridCol w="768085"/>
                <a:gridCol w="896100"/>
                <a:gridCol w="1088121"/>
                <a:gridCol w="1008112"/>
              </a:tblGrid>
              <a:tr h="370840">
                <a:tc>
                  <a:txBody>
                    <a:bodyPr/>
                    <a:lstStyle/>
                    <a:p>
                      <a:pPr algn="ctr"/>
                      <a:r>
                        <a:rPr lang="en-GB" dirty="0" smtClean="0"/>
                        <a:t>Flange Type</a:t>
                      </a:r>
                      <a:endParaRPr lang="en-GB" dirty="0"/>
                    </a:p>
                  </a:txBody>
                  <a:tcPr anchor="ctr"/>
                </a:tc>
                <a:tc>
                  <a:txBody>
                    <a:bodyPr/>
                    <a:lstStyle/>
                    <a:p>
                      <a:pPr algn="ctr"/>
                      <a:r>
                        <a:rPr lang="en-GB" sz="1400" dirty="0" smtClean="0"/>
                        <a:t>Enamel</a:t>
                      </a:r>
                      <a:endParaRPr lang="en-GB" sz="1400" dirty="0"/>
                    </a:p>
                  </a:txBody>
                  <a:tcPr anchor="ctr"/>
                </a:tc>
                <a:tc>
                  <a:txBody>
                    <a:bodyPr/>
                    <a:lstStyle/>
                    <a:p>
                      <a:pPr algn="ctr"/>
                      <a:r>
                        <a:rPr lang="en-GB" sz="1400" dirty="0" smtClean="0"/>
                        <a:t>Bellow</a:t>
                      </a:r>
                      <a:endParaRPr lang="en-GB" sz="1400" dirty="0"/>
                    </a:p>
                  </a:txBody>
                  <a:tcPr anchor="ctr"/>
                </a:tc>
                <a:tc>
                  <a:txBody>
                    <a:bodyPr/>
                    <a:lstStyle/>
                    <a:p>
                      <a:pPr algn="ctr"/>
                      <a:r>
                        <a:rPr lang="en-GB" dirty="0" smtClean="0"/>
                        <a:t>N</a:t>
                      </a:r>
                      <a:r>
                        <a:rPr lang="en-GB" sz="1200" dirty="0" smtClean="0"/>
                        <a:t>um.</a:t>
                      </a:r>
                      <a:r>
                        <a:rPr lang="en-GB" sz="1200" baseline="0" dirty="0" smtClean="0"/>
                        <a:t> of elements</a:t>
                      </a:r>
                      <a:endParaRPr lang="en-GB" dirty="0"/>
                    </a:p>
                  </a:txBody>
                  <a:tcPr anchor="ctr"/>
                </a:tc>
                <a:tc>
                  <a:txBody>
                    <a:bodyPr/>
                    <a:lstStyle/>
                    <a:p>
                      <a:pPr algn="ctr"/>
                      <a:r>
                        <a:rPr lang="en-GB" dirty="0" smtClean="0"/>
                        <a:t>Resistor</a:t>
                      </a:r>
                      <a:endParaRPr lang="en-GB" dirty="0"/>
                    </a:p>
                  </a:txBody>
                  <a:tcPr anchor="ctr"/>
                </a:tc>
              </a:tr>
              <a:tr h="370840">
                <a:tc>
                  <a:txBody>
                    <a:bodyPr/>
                    <a:lstStyle/>
                    <a:p>
                      <a:pPr algn="ctr"/>
                      <a:r>
                        <a:rPr lang="en-GB" dirty="0" smtClean="0">
                          <a:solidFill>
                            <a:schemeClr val="tx1"/>
                          </a:solidFill>
                        </a:rPr>
                        <a:t>BPV-QD</a:t>
                      </a:r>
                      <a:endParaRPr lang="en-GB" dirty="0">
                        <a:solidFill>
                          <a:schemeClr val="tx1"/>
                        </a:solidFill>
                      </a:endParaRPr>
                    </a:p>
                  </a:txBody>
                  <a:tcPr anchor="ctr">
                    <a:solidFill>
                      <a:schemeClr val="accent2">
                        <a:lumMod val="60000"/>
                        <a:lumOff val="40000"/>
                      </a:schemeClr>
                    </a:solidFill>
                  </a:tcPr>
                </a:tc>
                <a:tc>
                  <a:txBody>
                    <a:bodyPr/>
                    <a:lstStyle/>
                    <a:p>
                      <a:pPr algn="ctr"/>
                      <a:r>
                        <a:rPr lang="en-GB" dirty="0" smtClean="0">
                          <a:solidFill>
                            <a:schemeClr val="tx1"/>
                          </a:solidFill>
                        </a:rPr>
                        <a:t>Yes</a:t>
                      </a:r>
                      <a:endParaRPr lang="en-GB" dirty="0">
                        <a:solidFill>
                          <a:schemeClr val="tx1"/>
                        </a:solidFill>
                      </a:endParaRPr>
                    </a:p>
                  </a:txBody>
                  <a:tcPr anchor="ctr">
                    <a:solidFill>
                      <a:schemeClr val="accent2">
                        <a:lumMod val="60000"/>
                        <a:lumOff val="40000"/>
                      </a:schemeClr>
                    </a:solidFill>
                  </a:tcPr>
                </a:tc>
                <a:tc>
                  <a:txBody>
                    <a:bodyPr/>
                    <a:lstStyle/>
                    <a:p>
                      <a:pPr algn="ctr"/>
                      <a:r>
                        <a:rPr lang="en-GB" dirty="0" smtClean="0">
                          <a:solidFill>
                            <a:schemeClr val="tx1"/>
                          </a:solidFill>
                        </a:rPr>
                        <a:t>Yes</a:t>
                      </a:r>
                      <a:endParaRPr lang="en-GB" dirty="0">
                        <a:solidFill>
                          <a:schemeClr val="tx1"/>
                        </a:solidFill>
                      </a:endParaRPr>
                    </a:p>
                  </a:txBody>
                  <a:tcPr anchor="ctr">
                    <a:solidFill>
                      <a:schemeClr val="accent2">
                        <a:lumMod val="60000"/>
                        <a:lumOff val="40000"/>
                      </a:schemeClr>
                    </a:solidFill>
                  </a:tcPr>
                </a:tc>
                <a:tc>
                  <a:txBody>
                    <a:bodyPr/>
                    <a:lstStyle/>
                    <a:p>
                      <a:pPr algn="ctr"/>
                      <a:r>
                        <a:rPr lang="en-GB" dirty="0" smtClean="0">
                          <a:solidFill>
                            <a:schemeClr val="tx1"/>
                          </a:solidFill>
                        </a:rPr>
                        <a:t>90</a:t>
                      </a:r>
                      <a:endParaRPr lang="en-GB" dirty="0">
                        <a:solidFill>
                          <a:schemeClr val="tx1"/>
                        </a:solidFill>
                      </a:endParaRPr>
                    </a:p>
                  </a:txBody>
                  <a:tcPr anchor="ctr">
                    <a:solidFill>
                      <a:schemeClr val="accent2">
                        <a:lumMod val="60000"/>
                        <a:lumOff val="40000"/>
                      </a:schemeClr>
                    </a:solidFill>
                  </a:tcPr>
                </a:tc>
                <a:tc>
                  <a:txBody>
                    <a:bodyPr/>
                    <a:lstStyle/>
                    <a:p>
                      <a:pPr algn="ctr"/>
                      <a:r>
                        <a:rPr lang="en-GB" dirty="0" smtClean="0">
                          <a:solidFill>
                            <a:schemeClr val="tx1"/>
                          </a:solidFill>
                        </a:rPr>
                        <a:t>No</a:t>
                      </a:r>
                      <a:endParaRPr lang="en-GB" dirty="0">
                        <a:solidFill>
                          <a:schemeClr val="tx1"/>
                        </a:solidFill>
                      </a:endParaRPr>
                    </a:p>
                  </a:txBody>
                  <a:tcPr anchor="ctr">
                    <a:solidFill>
                      <a:schemeClr val="accent2">
                        <a:lumMod val="60000"/>
                        <a:lumOff val="40000"/>
                      </a:schemeClr>
                    </a:solidFill>
                  </a:tcPr>
                </a:tc>
              </a:tr>
              <a:tr h="370840">
                <a:tc>
                  <a:txBody>
                    <a:bodyPr/>
                    <a:lstStyle/>
                    <a:p>
                      <a:pPr algn="ctr"/>
                      <a:r>
                        <a:rPr lang="en-GB" dirty="0" smtClean="0">
                          <a:solidFill>
                            <a:schemeClr val="tx1"/>
                          </a:solidFill>
                        </a:rPr>
                        <a:t>BPH-QF</a:t>
                      </a:r>
                      <a:endParaRPr lang="en-GB" dirty="0">
                        <a:solidFill>
                          <a:schemeClr val="tx1"/>
                        </a:solidFill>
                      </a:endParaRPr>
                    </a:p>
                  </a:txBody>
                  <a:tcPr anchor="ctr"/>
                </a:tc>
                <a:tc>
                  <a:txBody>
                    <a:bodyPr/>
                    <a:lstStyle/>
                    <a:p>
                      <a:pPr algn="ctr"/>
                      <a:r>
                        <a:rPr lang="en-GB" dirty="0" smtClean="0">
                          <a:solidFill>
                            <a:schemeClr val="tx1"/>
                          </a:solidFill>
                        </a:rPr>
                        <a:t>Yes</a:t>
                      </a:r>
                      <a:endParaRPr lang="en-GB" dirty="0">
                        <a:solidFill>
                          <a:schemeClr val="tx1"/>
                        </a:solidFill>
                      </a:endParaRPr>
                    </a:p>
                  </a:txBody>
                  <a:tcPr anchor="ctr"/>
                </a:tc>
                <a:tc>
                  <a:txBody>
                    <a:bodyPr/>
                    <a:lstStyle/>
                    <a:p>
                      <a:pPr algn="ctr"/>
                      <a:r>
                        <a:rPr lang="en-GB" dirty="0" smtClean="0">
                          <a:solidFill>
                            <a:schemeClr val="tx1"/>
                          </a:solidFill>
                        </a:rPr>
                        <a:t>Yes</a:t>
                      </a:r>
                      <a:endParaRPr lang="en-GB" dirty="0">
                        <a:solidFill>
                          <a:schemeClr val="tx1"/>
                        </a:solidFill>
                      </a:endParaRPr>
                    </a:p>
                  </a:txBody>
                  <a:tcPr anchor="ctr"/>
                </a:tc>
                <a:tc>
                  <a:txBody>
                    <a:bodyPr/>
                    <a:lstStyle/>
                    <a:p>
                      <a:pPr algn="ctr"/>
                      <a:r>
                        <a:rPr lang="en-GB" dirty="0" smtClean="0">
                          <a:solidFill>
                            <a:schemeClr val="tx1"/>
                          </a:solidFill>
                        </a:rPr>
                        <a:t>39</a:t>
                      </a:r>
                      <a:endParaRPr lang="en-GB" dirty="0">
                        <a:solidFill>
                          <a:schemeClr val="tx1"/>
                        </a:solidFill>
                      </a:endParaRPr>
                    </a:p>
                  </a:txBody>
                  <a:tcPr anchor="ctr"/>
                </a:tc>
                <a:tc>
                  <a:txBody>
                    <a:bodyPr/>
                    <a:lstStyle/>
                    <a:p>
                      <a:pPr algn="ctr"/>
                      <a:r>
                        <a:rPr lang="en-GB" dirty="0" smtClean="0">
                          <a:solidFill>
                            <a:schemeClr val="tx1"/>
                          </a:solidFill>
                        </a:rPr>
                        <a:t>Long</a:t>
                      </a:r>
                      <a:endParaRPr lang="en-GB" dirty="0">
                        <a:solidFill>
                          <a:schemeClr val="tx1"/>
                        </a:solidFill>
                      </a:endParaRPr>
                    </a:p>
                  </a:txBody>
                  <a:tcPr anchor="ctr"/>
                </a:tc>
              </a:tr>
              <a:tr h="370840">
                <a:tc>
                  <a:txBody>
                    <a:bodyPr/>
                    <a:lstStyle/>
                    <a:p>
                      <a:pPr algn="ctr"/>
                      <a:r>
                        <a:rPr lang="en-GB" dirty="0" smtClean="0">
                          <a:solidFill>
                            <a:schemeClr val="tx1"/>
                          </a:solidFill>
                        </a:rPr>
                        <a:t>QF-MBA</a:t>
                      </a:r>
                    </a:p>
                  </a:txBody>
                  <a:tcPr anchor="ctr">
                    <a:solidFill>
                      <a:schemeClr val="bg1">
                        <a:lumMod val="85000"/>
                      </a:schemeClr>
                    </a:solidFill>
                  </a:tcPr>
                </a:tc>
                <a:tc>
                  <a:txBody>
                    <a:bodyPr/>
                    <a:lstStyle/>
                    <a:p>
                      <a:pPr algn="ctr"/>
                      <a:r>
                        <a:rPr lang="en-GB" dirty="0" smtClean="0">
                          <a:solidFill>
                            <a:schemeClr val="tx1"/>
                          </a:solidFill>
                        </a:rPr>
                        <a:t>Yes</a:t>
                      </a:r>
                      <a:endParaRPr lang="en-GB" dirty="0">
                        <a:solidFill>
                          <a:schemeClr val="tx1"/>
                        </a:solidFill>
                      </a:endParaRPr>
                    </a:p>
                  </a:txBody>
                  <a:tcPr anchor="ctr">
                    <a:solidFill>
                      <a:schemeClr val="bg1">
                        <a:lumMod val="85000"/>
                      </a:schemeClr>
                    </a:solidFill>
                  </a:tcPr>
                </a:tc>
                <a:tc>
                  <a:txBody>
                    <a:bodyPr/>
                    <a:lstStyle/>
                    <a:p>
                      <a:pPr algn="ctr"/>
                      <a:r>
                        <a:rPr lang="en-GB" dirty="0" smtClean="0">
                          <a:solidFill>
                            <a:schemeClr val="tx1"/>
                          </a:solidFill>
                        </a:rPr>
                        <a:t>Yes</a:t>
                      </a:r>
                      <a:endParaRPr lang="en-GB" dirty="0">
                        <a:solidFill>
                          <a:schemeClr val="tx1"/>
                        </a:solidFill>
                      </a:endParaRPr>
                    </a:p>
                  </a:txBody>
                  <a:tcPr anchor="ctr">
                    <a:solidFill>
                      <a:schemeClr val="bg1">
                        <a:lumMod val="85000"/>
                      </a:schemeClr>
                    </a:solidFill>
                  </a:tcPr>
                </a:tc>
                <a:tc>
                  <a:txBody>
                    <a:bodyPr/>
                    <a:lstStyle/>
                    <a:p>
                      <a:pPr algn="ctr"/>
                      <a:r>
                        <a:rPr lang="en-GB" dirty="0" smtClean="0">
                          <a:solidFill>
                            <a:schemeClr val="tx1"/>
                          </a:solidFill>
                        </a:rPr>
                        <a:t>83</a:t>
                      </a:r>
                      <a:endParaRPr lang="en-GB" dirty="0">
                        <a:solidFill>
                          <a:schemeClr val="tx1"/>
                        </a:solidFill>
                      </a:endParaRPr>
                    </a:p>
                  </a:txBody>
                  <a:tcPr anchor="ctr">
                    <a:solidFill>
                      <a:schemeClr val="bg1">
                        <a:lumMod val="85000"/>
                      </a:schemeClr>
                    </a:solidFill>
                  </a:tcPr>
                </a:tc>
                <a:tc>
                  <a:txBody>
                    <a:bodyPr/>
                    <a:lstStyle/>
                    <a:p>
                      <a:pPr algn="ctr"/>
                      <a:r>
                        <a:rPr lang="en-GB" dirty="0" smtClean="0">
                          <a:solidFill>
                            <a:schemeClr val="tx1"/>
                          </a:solidFill>
                        </a:rPr>
                        <a:t>Short</a:t>
                      </a:r>
                      <a:endParaRPr lang="en-GB" dirty="0">
                        <a:solidFill>
                          <a:schemeClr val="tx1"/>
                        </a:solidFill>
                      </a:endParaRPr>
                    </a:p>
                  </a:txBody>
                  <a:tcPr anchor="ctr">
                    <a:solidFill>
                      <a:schemeClr val="bg1">
                        <a:lumMod val="85000"/>
                      </a:schemeClr>
                    </a:solidFill>
                  </a:tcPr>
                </a:tc>
              </a:tr>
              <a:tr h="370840">
                <a:tc>
                  <a:txBody>
                    <a:bodyPr/>
                    <a:lstStyle/>
                    <a:p>
                      <a:pPr algn="ctr"/>
                      <a:r>
                        <a:rPr lang="en-GB" dirty="0" smtClean="0">
                          <a:solidFill>
                            <a:schemeClr val="tx1"/>
                          </a:solidFill>
                        </a:rPr>
                        <a:t>MBA-MBA</a:t>
                      </a:r>
                    </a:p>
                  </a:txBody>
                  <a:tcPr anchor="ctr"/>
                </a:tc>
                <a:tc>
                  <a:txBody>
                    <a:bodyPr/>
                    <a:lstStyle/>
                    <a:p>
                      <a:pPr algn="ctr"/>
                      <a:r>
                        <a:rPr lang="en-GB" dirty="0" smtClean="0">
                          <a:solidFill>
                            <a:schemeClr val="tx1"/>
                          </a:solidFill>
                        </a:rPr>
                        <a:t>Yes</a:t>
                      </a:r>
                      <a:endParaRPr lang="en-GB" dirty="0">
                        <a:solidFill>
                          <a:schemeClr val="tx1"/>
                        </a:solidFill>
                      </a:endParaRPr>
                    </a:p>
                  </a:txBody>
                  <a:tcPr anchor="ctr"/>
                </a:tc>
                <a:tc>
                  <a:txBody>
                    <a:bodyPr/>
                    <a:lstStyle/>
                    <a:p>
                      <a:pPr algn="ctr"/>
                      <a:r>
                        <a:rPr lang="en-GB" dirty="0" smtClean="0">
                          <a:solidFill>
                            <a:schemeClr val="tx1"/>
                          </a:solidFill>
                        </a:rPr>
                        <a:t>Yes</a:t>
                      </a:r>
                      <a:endParaRPr lang="en-GB" dirty="0">
                        <a:solidFill>
                          <a:schemeClr val="tx1"/>
                        </a:solidFill>
                      </a:endParaRPr>
                    </a:p>
                  </a:txBody>
                  <a:tcPr anchor="ctr"/>
                </a:tc>
                <a:tc>
                  <a:txBody>
                    <a:bodyPr/>
                    <a:lstStyle/>
                    <a:p>
                      <a:pPr algn="ctr"/>
                      <a:r>
                        <a:rPr lang="en-GB" dirty="0" smtClean="0">
                          <a:solidFill>
                            <a:schemeClr val="tx1"/>
                          </a:solidFill>
                        </a:rPr>
                        <a:t>14</a:t>
                      </a:r>
                      <a:endParaRPr lang="en-GB" dirty="0">
                        <a:solidFill>
                          <a:schemeClr val="tx1"/>
                        </a:solidFill>
                      </a:endParaRPr>
                    </a:p>
                  </a:txBody>
                  <a:tcPr anchor="ctr"/>
                </a:tc>
                <a:tc>
                  <a:txBody>
                    <a:bodyPr/>
                    <a:lstStyle/>
                    <a:p>
                      <a:pPr algn="ctr"/>
                      <a:r>
                        <a:rPr lang="en-GB" dirty="0" smtClean="0">
                          <a:solidFill>
                            <a:schemeClr val="tx1"/>
                          </a:solidFill>
                        </a:rPr>
                        <a:t>Short</a:t>
                      </a:r>
                      <a:endParaRPr lang="en-GB" dirty="0">
                        <a:solidFill>
                          <a:schemeClr val="tx1"/>
                        </a:solidFill>
                      </a:endParaRPr>
                    </a:p>
                  </a:txBody>
                  <a:tcPr anchor="ctr"/>
                </a:tc>
              </a:tr>
              <a:tr h="370840">
                <a:tc>
                  <a:txBody>
                    <a:bodyPr/>
                    <a:lstStyle/>
                    <a:p>
                      <a:pPr algn="ctr"/>
                      <a:r>
                        <a:rPr lang="en-GB" dirty="0" smtClean="0">
                          <a:solidFill>
                            <a:schemeClr val="tx1"/>
                          </a:solidFill>
                        </a:rPr>
                        <a:t>QF-QF</a:t>
                      </a:r>
                    </a:p>
                  </a:txBody>
                  <a:tcPr anchor="ctr">
                    <a:solidFill>
                      <a:schemeClr val="bg1">
                        <a:lumMod val="85000"/>
                      </a:schemeClr>
                    </a:solidFill>
                  </a:tcPr>
                </a:tc>
                <a:tc>
                  <a:txBody>
                    <a:bodyPr/>
                    <a:lstStyle/>
                    <a:p>
                      <a:pPr algn="ctr"/>
                      <a:r>
                        <a:rPr lang="en-GB" dirty="0" smtClean="0">
                          <a:solidFill>
                            <a:schemeClr val="tx1"/>
                          </a:solidFill>
                        </a:rPr>
                        <a:t>No</a:t>
                      </a:r>
                      <a:endParaRPr lang="en-GB" dirty="0">
                        <a:solidFill>
                          <a:schemeClr val="tx1"/>
                        </a:solidFill>
                      </a:endParaRPr>
                    </a:p>
                  </a:txBody>
                  <a:tcPr anchor="ctr">
                    <a:solidFill>
                      <a:schemeClr val="bg1">
                        <a:lumMod val="85000"/>
                      </a:schemeClr>
                    </a:solidFill>
                  </a:tcPr>
                </a:tc>
                <a:tc>
                  <a:txBody>
                    <a:bodyPr/>
                    <a:lstStyle/>
                    <a:p>
                      <a:pPr algn="ctr"/>
                      <a:r>
                        <a:rPr lang="en-GB" dirty="0" smtClean="0">
                          <a:solidFill>
                            <a:schemeClr val="tx1"/>
                          </a:solidFill>
                        </a:rPr>
                        <a:t>Yes</a:t>
                      </a:r>
                      <a:endParaRPr lang="en-GB" dirty="0">
                        <a:solidFill>
                          <a:schemeClr val="tx1"/>
                        </a:solidFill>
                      </a:endParaRPr>
                    </a:p>
                  </a:txBody>
                  <a:tcPr anchor="ctr">
                    <a:solidFill>
                      <a:schemeClr val="bg1">
                        <a:lumMod val="85000"/>
                      </a:schemeClr>
                    </a:solidFill>
                  </a:tcPr>
                </a:tc>
                <a:tc>
                  <a:txBody>
                    <a:bodyPr/>
                    <a:lstStyle/>
                    <a:p>
                      <a:pPr algn="ctr"/>
                      <a:r>
                        <a:rPr lang="en-GB" dirty="0" smtClean="0">
                          <a:solidFill>
                            <a:schemeClr val="tx1"/>
                          </a:solidFill>
                        </a:rPr>
                        <a:t>26</a:t>
                      </a:r>
                      <a:endParaRPr lang="en-GB" dirty="0">
                        <a:solidFill>
                          <a:schemeClr val="tx1"/>
                        </a:solidFill>
                      </a:endParaRPr>
                    </a:p>
                  </a:txBody>
                  <a:tcPr anchor="ctr">
                    <a:solidFill>
                      <a:schemeClr val="bg1">
                        <a:lumMod val="85000"/>
                      </a:schemeClr>
                    </a:solidFill>
                  </a:tcPr>
                </a:tc>
                <a:tc>
                  <a:txBody>
                    <a:bodyPr/>
                    <a:lstStyle/>
                    <a:p>
                      <a:pPr algn="ctr"/>
                      <a:r>
                        <a:rPr lang="en-GB" dirty="0" smtClean="0">
                          <a:solidFill>
                            <a:schemeClr val="tx1"/>
                          </a:solidFill>
                        </a:rPr>
                        <a:t>Short</a:t>
                      </a:r>
                      <a:endParaRPr lang="en-GB" dirty="0">
                        <a:solidFill>
                          <a:schemeClr val="tx1"/>
                        </a:solidFill>
                      </a:endParaRPr>
                    </a:p>
                  </a:txBody>
                  <a:tcPr anchor="ctr">
                    <a:solidFill>
                      <a:schemeClr val="bg1">
                        <a:lumMod val="85000"/>
                      </a:schemeClr>
                    </a:solidFill>
                  </a:tcPr>
                </a:tc>
              </a:tr>
              <a:tr h="370840">
                <a:tc>
                  <a:txBody>
                    <a:bodyPr/>
                    <a:lstStyle/>
                    <a:p>
                      <a:pPr algn="ctr"/>
                      <a:r>
                        <a:rPr lang="en-GB" dirty="0" smtClean="0">
                          <a:solidFill>
                            <a:schemeClr val="tx1"/>
                          </a:solidFill>
                        </a:rPr>
                        <a:t>QD-QD</a:t>
                      </a:r>
                    </a:p>
                  </a:txBody>
                  <a:tcPr anchor="ctr"/>
                </a:tc>
                <a:tc>
                  <a:txBody>
                    <a:bodyPr/>
                    <a:lstStyle/>
                    <a:p>
                      <a:pPr algn="ctr"/>
                      <a:r>
                        <a:rPr lang="en-GB" dirty="0" smtClean="0">
                          <a:solidFill>
                            <a:schemeClr val="tx1"/>
                          </a:solidFill>
                        </a:rPr>
                        <a:t>Yes</a:t>
                      </a:r>
                      <a:endParaRPr lang="en-GB" dirty="0">
                        <a:solidFill>
                          <a:schemeClr val="tx1"/>
                        </a:solidFill>
                      </a:endParaRPr>
                    </a:p>
                  </a:txBody>
                  <a:tcPr anchor="ctr"/>
                </a:tc>
                <a:tc>
                  <a:txBody>
                    <a:bodyPr/>
                    <a:lstStyle/>
                    <a:p>
                      <a:pPr algn="ctr"/>
                      <a:r>
                        <a:rPr lang="en-GB" dirty="0" smtClean="0">
                          <a:solidFill>
                            <a:schemeClr val="tx1"/>
                          </a:solidFill>
                        </a:rPr>
                        <a:t>No</a:t>
                      </a:r>
                      <a:endParaRPr lang="en-GB" dirty="0">
                        <a:solidFill>
                          <a:schemeClr val="tx1"/>
                        </a:solidFill>
                      </a:endParaRPr>
                    </a:p>
                  </a:txBody>
                  <a:tcPr anchor="ctr"/>
                </a:tc>
                <a:tc>
                  <a:txBody>
                    <a:bodyPr/>
                    <a:lstStyle/>
                    <a:p>
                      <a:pPr algn="ctr"/>
                      <a:r>
                        <a:rPr lang="en-GB" dirty="0" smtClean="0">
                          <a:solidFill>
                            <a:schemeClr val="tx1"/>
                          </a:solidFill>
                        </a:rPr>
                        <a:t>99</a:t>
                      </a:r>
                      <a:endParaRPr lang="en-GB" dirty="0">
                        <a:solidFill>
                          <a:schemeClr val="tx1"/>
                        </a:solidFill>
                      </a:endParaRPr>
                    </a:p>
                  </a:txBody>
                  <a:tcPr anchor="ctr"/>
                </a:tc>
                <a:tc>
                  <a:txBody>
                    <a:bodyPr/>
                    <a:lstStyle/>
                    <a:p>
                      <a:pPr algn="ctr"/>
                      <a:r>
                        <a:rPr lang="en-GB" dirty="0" smtClean="0">
                          <a:solidFill>
                            <a:schemeClr val="tx1"/>
                          </a:solidFill>
                        </a:rPr>
                        <a:t>No</a:t>
                      </a:r>
                      <a:endParaRPr lang="en-GB" dirty="0">
                        <a:solidFill>
                          <a:schemeClr val="tx1"/>
                        </a:solidFill>
                      </a:endParaRPr>
                    </a:p>
                  </a:txBody>
                  <a:tcPr anchor="ctr"/>
                </a:tc>
              </a:tr>
              <a:tr h="370840">
                <a:tc>
                  <a:txBody>
                    <a:bodyPr/>
                    <a:lstStyle/>
                    <a:p>
                      <a:pPr algn="ctr"/>
                      <a:r>
                        <a:rPr lang="en-GB" dirty="0" smtClean="0">
                          <a:solidFill>
                            <a:schemeClr val="tx1"/>
                          </a:solidFill>
                        </a:rPr>
                        <a:t>QF-QF</a:t>
                      </a:r>
                    </a:p>
                  </a:txBody>
                  <a:tcPr anchor="ctr">
                    <a:solidFill>
                      <a:schemeClr val="bg1">
                        <a:lumMod val="85000"/>
                      </a:schemeClr>
                    </a:solidFill>
                  </a:tcPr>
                </a:tc>
                <a:tc>
                  <a:txBody>
                    <a:bodyPr/>
                    <a:lstStyle/>
                    <a:p>
                      <a:pPr algn="ctr"/>
                      <a:r>
                        <a:rPr lang="en-GB" dirty="0" smtClean="0">
                          <a:solidFill>
                            <a:schemeClr val="tx1"/>
                          </a:solidFill>
                        </a:rPr>
                        <a:t>No</a:t>
                      </a:r>
                      <a:endParaRPr lang="en-GB" dirty="0">
                        <a:solidFill>
                          <a:schemeClr val="tx1"/>
                        </a:solidFill>
                      </a:endParaRPr>
                    </a:p>
                  </a:txBody>
                  <a:tcPr anchor="ctr">
                    <a:solidFill>
                      <a:schemeClr val="bg1">
                        <a:lumMod val="85000"/>
                      </a:schemeClr>
                    </a:solidFill>
                  </a:tcPr>
                </a:tc>
                <a:tc>
                  <a:txBody>
                    <a:bodyPr/>
                    <a:lstStyle/>
                    <a:p>
                      <a:pPr algn="ctr"/>
                      <a:r>
                        <a:rPr lang="en-GB" dirty="0" smtClean="0">
                          <a:solidFill>
                            <a:schemeClr val="tx1"/>
                          </a:solidFill>
                        </a:rPr>
                        <a:t>No</a:t>
                      </a:r>
                      <a:endParaRPr lang="en-GB" dirty="0">
                        <a:solidFill>
                          <a:schemeClr val="tx1"/>
                        </a:solidFill>
                      </a:endParaRPr>
                    </a:p>
                  </a:txBody>
                  <a:tcPr anchor="ctr">
                    <a:solidFill>
                      <a:schemeClr val="bg1">
                        <a:lumMod val="85000"/>
                      </a:schemeClr>
                    </a:solidFill>
                  </a:tcPr>
                </a:tc>
                <a:tc>
                  <a:txBody>
                    <a:bodyPr/>
                    <a:lstStyle/>
                    <a:p>
                      <a:pPr algn="ctr"/>
                      <a:r>
                        <a:rPr lang="en-GB" dirty="0" smtClean="0">
                          <a:solidFill>
                            <a:schemeClr val="tx1"/>
                          </a:solidFill>
                        </a:rPr>
                        <a:t>20</a:t>
                      </a:r>
                      <a:endParaRPr lang="en-GB" dirty="0">
                        <a:solidFill>
                          <a:schemeClr val="tx1"/>
                        </a:solidFill>
                      </a:endParaRPr>
                    </a:p>
                  </a:txBody>
                  <a:tcPr anchor="ctr">
                    <a:solidFill>
                      <a:schemeClr val="bg1">
                        <a:lumMod val="85000"/>
                      </a:schemeClr>
                    </a:solidFill>
                  </a:tcPr>
                </a:tc>
                <a:tc>
                  <a:txBody>
                    <a:bodyPr/>
                    <a:lstStyle/>
                    <a:p>
                      <a:pPr algn="ctr"/>
                      <a:r>
                        <a:rPr lang="en-GB" dirty="0" smtClean="0">
                          <a:solidFill>
                            <a:schemeClr val="tx1"/>
                          </a:solidFill>
                        </a:rPr>
                        <a:t>No</a:t>
                      </a:r>
                      <a:endParaRPr lang="en-GB" dirty="0">
                        <a:solidFill>
                          <a:schemeClr val="tx1"/>
                        </a:solidFill>
                      </a:endParaRPr>
                    </a:p>
                  </a:txBody>
                  <a:tcPr anchor="ctr">
                    <a:solidFill>
                      <a:schemeClr val="bg1">
                        <a:lumMod val="85000"/>
                      </a:schemeClr>
                    </a:solidFill>
                  </a:tcPr>
                </a:tc>
              </a:tr>
              <a:tr h="370840">
                <a:tc>
                  <a:txBody>
                    <a:bodyPr/>
                    <a:lstStyle/>
                    <a:p>
                      <a:pPr algn="ctr"/>
                      <a:r>
                        <a:rPr lang="en-GB" dirty="0" smtClean="0">
                          <a:solidFill>
                            <a:schemeClr val="tx1"/>
                          </a:solidFill>
                        </a:rPr>
                        <a:t>BPH-QF</a:t>
                      </a:r>
                      <a:endParaRPr lang="en-GB" dirty="0">
                        <a:solidFill>
                          <a:schemeClr val="tx1"/>
                        </a:solidFill>
                      </a:endParaRPr>
                    </a:p>
                  </a:txBody>
                  <a:tcPr anchor="ctr"/>
                </a:tc>
                <a:tc>
                  <a:txBody>
                    <a:bodyPr/>
                    <a:lstStyle/>
                    <a:p>
                      <a:pPr algn="ctr"/>
                      <a:r>
                        <a:rPr lang="en-GB" dirty="0" smtClean="0">
                          <a:solidFill>
                            <a:schemeClr val="tx1"/>
                          </a:solidFill>
                        </a:rPr>
                        <a:t>Yes</a:t>
                      </a:r>
                      <a:endParaRPr lang="en-GB" dirty="0">
                        <a:solidFill>
                          <a:schemeClr val="tx1"/>
                        </a:solidFill>
                      </a:endParaRPr>
                    </a:p>
                  </a:txBody>
                  <a:tcPr anchor="ctr"/>
                </a:tc>
                <a:tc>
                  <a:txBody>
                    <a:bodyPr/>
                    <a:lstStyle/>
                    <a:p>
                      <a:pPr algn="ctr"/>
                      <a:r>
                        <a:rPr lang="en-GB" dirty="0" smtClean="0">
                          <a:solidFill>
                            <a:schemeClr val="tx1"/>
                          </a:solidFill>
                        </a:rPr>
                        <a:t>Yes</a:t>
                      </a:r>
                      <a:endParaRPr lang="en-GB" dirty="0">
                        <a:solidFill>
                          <a:schemeClr val="tx1"/>
                        </a:solidFill>
                      </a:endParaRPr>
                    </a:p>
                  </a:txBody>
                  <a:tcPr anchor="ctr"/>
                </a:tc>
                <a:tc>
                  <a:txBody>
                    <a:bodyPr/>
                    <a:lstStyle/>
                    <a:p>
                      <a:pPr algn="ctr"/>
                      <a:r>
                        <a:rPr lang="en-GB" dirty="0" smtClean="0">
                          <a:solidFill>
                            <a:schemeClr val="tx1"/>
                          </a:solidFill>
                        </a:rPr>
                        <a:t>39</a:t>
                      </a:r>
                      <a:endParaRPr lang="en-GB" dirty="0">
                        <a:solidFill>
                          <a:schemeClr val="tx1"/>
                        </a:solidFill>
                      </a:endParaRPr>
                    </a:p>
                  </a:txBody>
                  <a:tcPr anchor="ctr"/>
                </a:tc>
                <a:tc>
                  <a:txBody>
                    <a:bodyPr/>
                    <a:lstStyle/>
                    <a:p>
                      <a:pPr algn="ctr"/>
                      <a:r>
                        <a:rPr lang="en-GB" dirty="0" smtClean="0">
                          <a:solidFill>
                            <a:schemeClr val="tx1"/>
                          </a:solidFill>
                        </a:rPr>
                        <a:t>Long</a:t>
                      </a:r>
                      <a:endParaRPr lang="en-GB" dirty="0">
                        <a:solidFill>
                          <a:schemeClr val="tx1"/>
                        </a:solidFill>
                      </a:endParaRPr>
                    </a:p>
                  </a:txBody>
                  <a:tcPr anchor="ctr"/>
                </a:tc>
              </a:tr>
              <a:tr h="370840">
                <a:tc>
                  <a:txBody>
                    <a:bodyPr/>
                    <a:lstStyle/>
                    <a:p>
                      <a:pPr algn="ctr"/>
                      <a:r>
                        <a:rPr lang="en-GB" dirty="0" smtClean="0">
                          <a:solidFill>
                            <a:schemeClr val="tx1"/>
                          </a:solidFill>
                        </a:rPr>
                        <a:t>QD-QD</a:t>
                      </a:r>
                      <a:endParaRPr lang="en-GB" dirty="0">
                        <a:solidFill>
                          <a:schemeClr val="tx1"/>
                        </a:solidFill>
                      </a:endParaRPr>
                    </a:p>
                  </a:txBody>
                  <a:tcPr anchor="ctr">
                    <a:solidFill>
                      <a:schemeClr val="bg1">
                        <a:lumMod val="85000"/>
                      </a:schemeClr>
                    </a:solidFill>
                  </a:tcPr>
                </a:tc>
                <a:tc>
                  <a:txBody>
                    <a:bodyPr/>
                    <a:lstStyle/>
                    <a:p>
                      <a:pPr algn="ctr"/>
                      <a:r>
                        <a:rPr lang="en-GB" dirty="0" smtClean="0">
                          <a:solidFill>
                            <a:schemeClr val="tx1"/>
                          </a:solidFill>
                        </a:rPr>
                        <a:t>No</a:t>
                      </a:r>
                      <a:endParaRPr lang="en-GB" dirty="0">
                        <a:solidFill>
                          <a:schemeClr val="tx1"/>
                        </a:solidFill>
                      </a:endParaRPr>
                    </a:p>
                  </a:txBody>
                  <a:tcPr anchor="ctr">
                    <a:solidFill>
                      <a:schemeClr val="bg1">
                        <a:lumMod val="85000"/>
                      </a:schemeClr>
                    </a:solidFill>
                  </a:tcPr>
                </a:tc>
                <a:tc>
                  <a:txBody>
                    <a:bodyPr/>
                    <a:lstStyle/>
                    <a:p>
                      <a:pPr algn="ctr"/>
                      <a:r>
                        <a:rPr lang="en-GB" dirty="0" smtClean="0">
                          <a:solidFill>
                            <a:schemeClr val="tx1"/>
                          </a:solidFill>
                        </a:rPr>
                        <a:t>No</a:t>
                      </a:r>
                      <a:endParaRPr lang="en-GB" dirty="0">
                        <a:solidFill>
                          <a:schemeClr val="tx1"/>
                        </a:solidFill>
                      </a:endParaRPr>
                    </a:p>
                  </a:txBody>
                  <a:tcPr anchor="ctr">
                    <a:solidFill>
                      <a:schemeClr val="bg1">
                        <a:lumMod val="85000"/>
                      </a:schemeClr>
                    </a:solidFill>
                  </a:tcPr>
                </a:tc>
                <a:tc>
                  <a:txBody>
                    <a:bodyPr/>
                    <a:lstStyle/>
                    <a:p>
                      <a:pPr algn="ctr"/>
                      <a:r>
                        <a:rPr lang="en-GB" dirty="0" smtClean="0">
                          <a:solidFill>
                            <a:schemeClr val="tx1"/>
                          </a:solidFill>
                        </a:rPr>
                        <a:t>75</a:t>
                      </a:r>
                      <a:endParaRPr lang="en-GB" dirty="0">
                        <a:solidFill>
                          <a:schemeClr val="tx1"/>
                        </a:solidFill>
                      </a:endParaRPr>
                    </a:p>
                  </a:txBody>
                  <a:tcPr anchor="ctr">
                    <a:solidFill>
                      <a:schemeClr val="bg1">
                        <a:lumMod val="85000"/>
                      </a:schemeClr>
                    </a:solidFill>
                  </a:tcPr>
                </a:tc>
                <a:tc>
                  <a:txBody>
                    <a:bodyPr/>
                    <a:lstStyle/>
                    <a:p>
                      <a:pPr algn="ctr"/>
                      <a:r>
                        <a:rPr lang="en-GB" dirty="0" smtClean="0">
                          <a:solidFill>
                            <a:schemeClr val="tx1"/>
                          </a:solidFill>
                        </a:rPr>
                        <a:t>No</a:t>
                      </a:r>
                      <a:endParaRPr lang="en-GB" dirty="0">
                        <a:solidFill>
                          <a:schemeClr val="tx1"/>
                        </a:solidFill>
                      </a:endParaRPr>
                    </a:p>
                  </a:txBody>
                  <a:tcPr anchor="ctr">
                    <a:solidFill>
                      <a:schemeClr val="bg1">
                        <a:lumMod val="85000"/>
                      </a:schemeClr>
                    </a:solidFill>
                  </a:tcPr>
                </a:tc>
              </a:tr>
              <a:tr h="370840">
                <a:tc>
                  <a:txBody>
                    <a:bodyPr/>
                    <a:lstStyle/>
                    <a:p>
                      <a:pPr algn="ctr"/>
                      <a:r>
                        <a:rPr lang="en-GB" dirty="0" smtClean="0">
                          <a:solidFill>
                            <a:schemeClr val="tx1"/>
                          </a:solidFill>
                        </a:rPr>
                        <a:t>QD-QD</a:t>
                      </a:r>
                      <a:endParaRPr lang="en-GB" dirty="0">
                        <a:solidFill>
                          <a:schemeClr val="tx1"/>
                        </a:solidFill>
                      </a:endParaRPr>
                    </a:p>
                  </a:txBody>
                  <a:tcPr anchor="ctr"/>
                </a:tc>
                <a:tc>
                  <a:txBody>
                    <a:bodyPr/>
                    <a:lstStyle/>
                    <a:p>
                      <a:pPr algn="ctr"/>
                      <a:r>
                        <a:rPr lang="en-GB" dirty="0" smtClean="0">
                          <a:solidFill>
                            <a:schemeClr val="tx1"/>
                          </a:solidFill>
                        </a:rPr>
                        <a:t>Yes</a:t>
                      </a:r>
                      <a:endParaRPr lang="en-GB" dirty="0">
                        <a:solidFill>
                          <a:schemeClr val="tx1"/>
                        </a:solidFill>
                      </a:endParaRPr>
                    </a:p>
                  </a:txBody>
                  <a:tcPr anchor="ctr"/>
                </a:tc>
                <a:tc>
                  <a:txBody>
                    <a:bodyPr/>
                    <a:lstStyle/>
                    <a:p>
                      <a:pPr algn="ctr"/>
                      <a:r>
                        <a:rPr lang="en-GB" dirty="0" smtClean="0">
                          <a:solidFill>
                            <a:schemeClr val="tx1"/>
                          </a:solidFill>
                        </a:rPr>
                        <a:t>No</a:t>
                      </a:r>
                      <a:endParaRPr lang="en-GB" dirty="0">
                        <a:solidFill>
                          <a:schemeClr val="tx1"/>
                        </a:solidFill>
                      </a:endParaRPr>
                    </a:p>
                  </a:txBody>
                  <a:tcPr anchor="ctr"/>
                </a:tc>
                <a:tc>
                  <a:txBody>
                    <a:bodyPr/>
                    <a:lstStyle/>
                    <a:p>
                      <a:pPr algn="ctr"/>
                      <a:r>
                        <a:rPr lang="en-GB" dirty="0" smtClean="0">
                          <a:solidFill>
                            <a:schemeClr val="tx1"/>
                          </a:solidFill>
                        </a:rPr>
                        <a:t>99</a:t>
                      </a:r>
                      <a:endParaRPr lang="en-GB" dirty="0">
                        <a:solidFill>
                          <a:schemeClr val="tx1"/>
                        </a:solidFill>
                      </a:endParaRPr>
                    </a:p>
                  </a:txBody>
                  <a:tcPr anchor="ctr"/>
                </a:tc>
                <a:tc>
                  <a:txBody>
                    <a:bodyPr/>
                    <a:lstStyle/>
                    <a:p>
                      <a:pPr algn="ctr"/>
                      <a:r>
                        <a:rPr lang="en-GB" dirty="0" smtClean="0">
                          <a:solidFill>
                            <a:schemeClr val="tx1"/>
                          </a:solidFill>
                        </a:rPr>
                        <a:t>No</a:t>
                      </a:r>
                      <a:endParaRPr lang="en-GB" dirty="0">
                        <a:solidFill>
                          <a:schemeClr val="tx1"/>
                        </a:solidFill>
                      </a:endParaRPr>
                    </a:p>
                  </a:txBody>
                  <a:tcPr anchor="ctr"/>
                </a:tc>
              </a:tr>
            </a:tbl>
          </a:graphicData>
        </a:graphic>
      </p:graphicFrame>
    </p:spTree>
    <p:extLst>
      <p:ext uri="{BB962C8B-B14F-4D97-AF65-F5344CB8AC3E}">
        <p14:creationId xmlns:p14="http://schemas.microsoft.com/office/powerpoint/2010/main" val="26294936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rotWithShape="1">
          <a:blip r:embed="rId2">
            <a:extLst>
              <a:ext uri="{28A0092B-C50C-407E-A947-70E740481C1C}">
                <a14:useLocalDpi xmlns:a14="http://schemas.microsoft.com/office/drawing/2010/main" val="0"/>
              </a:ext>
            </a:extLst>
          </a:blip>
          <a:srcRect l="3793" t="5004" r="8071" b="1792"/>
          <a:stretch/>
        </p:blipFill>
        <p:spPr>
          <a:xfrm>
            <a:off x="1425804" y="1764475"/>
            <a:ext cx="6021372" cy="4185501"/>
          </a:xfrm>
          <a:prstGeom prst="rect">
            <a:avLst/>
          </a:prstGeom>
        </p:spPr>
      </p:pic>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4309" t="5053" r="8244" b="1014"/>
          <a:stretch/>
        </p:blipFill>
        <p:spPr>
          <a:xfrm>
            <a:off x="1425803" y="1773035"/>
            <a:ext cx="6021373" cy="4251489"/>
          </a:xfrm>
        </p:spPr>
      </p:pic>
      <p:sp>
        <p:nvSpPr>
          <p:cNvPr id="2" name="Title 1"/>
          <p:cNvSpPr>
            <a:spLocks noGrp="1"/>
          </p:cNvSpPr>
          <p:nvPr>
            <p:ph type="title"/>
          </p:nvPr>
        </p:nvSpPr>
        <p:spPr/>
        <p:txBody>
          <a:bodyPr/>
          <a:lstStyle/>
          <a:p>
            <a:r>
              <a:rPr lang="en-US" dirty="0"/>
              <a:t>Vertical coherent tune shift</a:t>
            </a:r>
            <a:endParaRPr lang="en-GB" dirty="0"/>
          </a:p>
        </p:txBody>
      </p:sp>
      <p:cxnSp>
        <p:nvCxnSpPr>
          <p:cNvPr id="8" name="Straight Connector 7"/>
          <p:cNvCxnSpPr/>
          <p:nvPr/>
        </p:nvCxnSpPr>
        <p:spPr>
          <a:xfrm>
            <a:off x="2438400" y="1981200"/>
            <a:ext cx="5410200" cy="19050"/>
          </a:xfrm>
          <a:prstGeom prst="line">
            <a:avLst/>
          </a:prstGeom>
          <a:ln w="254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848600" y="2000250"/>
            <a:ext cx="0" cy="3486150"/>
          </a:xfrm>
          <a:prstGeom prst="straightConnector1">
            <a:avLst/>
          </a:prstGeom>
          <a:ln w="254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924800" y="4998515"/>
            <a:ext cx="762000" cy="307777"/>
          </a:xfrm>
          <a:prstGeom prst="rect">
            <a:avLst/>
          </a:prstGeom>
          <a:noFill/>
        </p:spPr>
        <p:txBody>
          <a:bodyPr wrap="square" rtlCol="0">
            <a:spAutoFit/>
          </a:bodyPr>
          <a:lstStyle/>
          <a:p>
            <a:r>
              <a:rPr lang="en-US" sz="1400" dirty="0" smtClean="0"/>
              <a:t>100 %</a:t>
            </a:r>
            <a:endParaRPr lang="en-GB" sz="1400" dirty="0"/>
          </a:p>
        </p:txBody>
      </p:sp>
      <p:sp>
        <p:nvSpPr>
          <p:cNvPr id="20" name="TextBox 19"/>
          <p:cNvSpPr txBox="1"/>
          <p:nvPr/>
        </p:nvSpPr>
        <p:spPr>
          <a:xfrm>
            <a:off x="7924800" y="2483915"/>
            <a:ext cx="762000" cy="307777"/>
          </a:xfrm>
          <a:prstGeom prst="rect">
            <a:avLst/>
          </a:prstGeom>
          <a:noFill/>
        </p:spPr>
        <p:txBody>
          <a:bodyPr wrap="square" rtlCol="0">
            <a:spAutoFit/>
          </a:bodyPr>
          <a:lstStyle/>
          <a:p>
            <a:r>
              <a:rPr lang="en-US" sz="1400" dirty="0"/>
              <a:t>2</a:t>
            </a:r>
            <a:r>
              <a:rPr lang="en-US" sz="1400" dirty="0" smtClean="0"/>
              <a:t>0 %</a:t>
            </a:r>
            <a:endParaRPr lang="en-GB" sz="1400" dirty="0"/>
          </a:p>
        </p:txBody>
      </p:sp>
      <p:cxnSp>
        <p:nvCxnSpPr>
          <p:cNvPr id="21" name="Straight Connector 20"/>
          <p:cNvCxnSpPr/>
          <p:nvPr/>
        </p:nvCxnSpPr>
        <p:spPr>
          <a:xfrm>
            <a:off x="7763164" y="2610953"/>
            <a:ext cx="1524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772400" y="3220691"/>
            <a:ext cx="1524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772400" y="3830429"/>
            <a:ext cx="1524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772400" y="4440167"/>
            <a:ext cx="1524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772400" y="5049905"/>
            <a:ext cx="1524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924800" y="3124200"/>
            <a:ext cx="762000" cy="307777"/>
          </a:xfrm>
          <a:prstGeom prst="rect">
            <a:avLst/>
          </a:prstGeom>
          <a:noFill/>
        </p:spPr>
        <p:txBody>
          <a:bodyPr wrap="square" rtlCol="0">
            <a:spAutoFit/>
          </a:bodyPr>
          <a:lstStyle/>
          <a:p>
            <a:r>
              <a:rPr lang="en-US" sz="1400" dirty="0" smtClean="0"/>
              <a:t>40 %</a:t>
            </a:r>
            <a:endParaRPr lang="en-GB" sz="1400" dirty="0"/>
          </a:p>
        </p:txBody>
      </p:sp>
      <p:sp>
        <p:nvSpPr>
          <p:cNvPr id="29" name="TextBox 28"/>
          <p:cNvSpPr txBox="1"/>
          <p:nvPr/>
        </p:nvSpPr>
        <p:spPr>
          <a:xfrm>
            <a:off x="7954820" y="3730823"/>
            <a:ext cx="762000" cy="307777"/>
          </a:xfrm>
          <a:prstGeom prst="rect">
            <a:avLst/>
          </a:prstGeom>
          <a:noFill/>
        </p:spPr>
        <p:txBody>
          <a:bodyPr wrap="square" rtlCol="0">
            <a:spAutoFit/>
          </a:bodyPr>
          <a:lstStyle/>
          <a:p>
            <a:r>
              <a:rPr lang="en-US" sz="1400" dirty="0" smtClean="0"/>
              <a:t>60 %</a:t>
            </a:r>
            <a:endParaRPr lang="en-GB" sz="1400" dirty="0"/>
          </a:p>
        </p:txBody>
      </p:sp>
      <p:sp>
        <p:nvSpPr>
          <p:cNvPr id="30" name="TextBox 29"/>
          <p:cNvSpPr txBox="1"/>
          <p:nvPr/>
        </p:nvSpPr>
        <p:spPr>
          <a:xfrm>
            <a:off x="7991764" y="4340423"/>
            <a:ext cx="762000" cy="307777"/>
          </a:xfrm>
          <a:prstGeom prst="rect">
            <a:avLst/>
          </a:prstGeom>
          <a:noFill/>
        </p:spPr>
        <p:txBody>
          <a:bodyPr wrap="square" rtlCol="0">
            <a:spAutoFit/>
          </a:bodyPr>
          <a:lstStyle/>
          <a:p>
            <a:r>
              <a:rPr lang="en-US" sz="1400" dirty="0"/>
              <a:t>8</a:t>
            </a:r>
            <a:r>
              <a:rPr lang="en-US" sz="1400" dirty="0" smtClean="0"/>
              <a:t>0 %</a:t>
            </a:r>
            <a:endParaRPr lang="en-GB" sz="1400" dirty="0"/>
          </a:p>
        </p:txBody>
      </p:sp>
      <p:sp>
        <p:nvSpPr>
          <p:cNvPr id="31" name="TextBox 30"/>
          <p:cNvSpPr txBox="1"/>
          <p:nvPr/>
        </p:nvSpPr>
        <p:spPr>
          <a:xfrm>
            <a:off x="1143000" y="6262361"/>
            <a:ext cx="7315200" cy="369332"/>
          </a:xfrm>
          <a:prstGeom prst="rect">
            <a:avLst/>
          </a:prstGeom>
          <a:noFill/>
        </p:spPr>
        <p:txBody>
          <a:bodyPr wrap="square" rtlCol="0">
            <a:spAutoFit/>
          </a:bodyPr>
          <a:lstStyle/>
          <a:p>
            <a:r>
              <a:rPr lang="en-US" dirty="0" smtClean="0"/>
              <a:t>Step transitions seem to explain almost the totality of the missing tune shift</a:t>
            </a:r>
            <a:endParaRPr lang="en-US" dirty="0"/>
          </a:p>
        </p:txBody>
      </p:sp>
      <p:cxnSp>
        <p:nvCxnSpPr>
          <p:cNvPr id="18" name="Straight Connector 17"/>
          <p:cNvCxnSpPr/>
          <p:nvPr/>
        </p:nvCxnSpPr>
        <p:spPr>
          <a:xfrm>
            <a:off x="7772689" y="2001215"/>
            <a:ext cx="1524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068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4"/>
          <p:cNvPicPr>
            <a:picLocks noChangeAspect="1"/>
          </p:cNvPicPr>
          <p:nvPr/>
        </p:nvPicPr>
        <p:blipFill rotWithShape="1">
          <a:blip r:embed="rId3">
            <a:extLst>
              <a:ext uri="{28A0092B-C50C-407E-A947-70E740481C1C}">
                <a14:useLocalDpi xmlns:a14="http://schemas.microsoft.com/office/drawing/2010/main" val="0"/>
              </a:ext>
            </a:extLst>
          </a:blip>
          <a:srcRect l="15207" r="12178"/>
          <a:stretch/>
        </p:blipFill>
        <p:spPr>
          <a:xfrm>
            <a:off x="838200" y="1810221"/>
            <a:ext cx="4774489" cy="3447579"/>
          </a:xfrm>
          <a:prstGeom prst="rect">
            <a:avLst/>
          </a:prstGeom>
        </p:spPr>
      </p:pic>
      <p:sp>
        <p:nvSpPr>
          <p:cNvPr id="2" name="Title 1"/>
          <p:cNvSpPr>
            <a:spLocks noGrp="1"/>
          </p:cNvSpPr>
          <p:nvPr>
            <p:ph type="title"/>
          </p:nvPr>
        </p:nvSpPr>
        <p:spPr>
          <a:xfrm>
            <a:off x="152400" y="152400"/>
            <a:ext cx="8839200" cy="1143000"/>
          </a:xfrm>
        </p:spPr>
        <p:txBody>
          <a:bodyPr>
            <a:normAutofit fontScale="90000"/>
          </a:bodyPr>
          <a:lstStyle/>
          <a:p>
            <a:r>
              <a:rPr lang="en-US" dirty="0"/>
              <a:t>Broadband impedance </a:t>
            </a:r>
            <a:r>
              <a:rPr lang="en-US" dirty="0" smtClean="0"/>
              <a:t>of step transitions:</a:t>
            </a:r>
            <a:br>
              <a:rPr lang="en-US" dirty="0" smtClean="0"/>
            </a:br>
            <a:r>
              <a:rPr lang="en-US" dirty="0" smtClean="0"/>
              <a:t>longitudinal plane</a:t>
            </a:r>
            <a:endParaRPr lang="en-GB" dirty="0"/>
          </a:p>
        </p:txBody>
      </p:sp>
      <p:sp>
        <p:nvSpPr>
          <p:cNvPr id="7" name="TextBox 6"/>
          <p:cNvSpPr txBox="1"/>
          <p:nvPr/>
        </p:nvSpPr>
        <p:spPr>
          <a:xfrm>
            <a:off x="2895600" y="5943600"/>
            <a:ext cx="4648200" cy="369332"/>
          </a:xfrm>
          <a:prstGeom prst="rect">
            <a:avLst/>
          </a:prstGeom>
          <a:noFill/>
        </p:spPr>
        <p:txBody>
          <a:bodyPr wrap="square" rtlCol="0">
            <a:spAutoFit/>
          </a:bodyPr>
          <a:lstStyle/>
          <a:p>
            <a:r>
              <a:rPr lang="en-US" dirty="0" smtClean="0"/>
              <a:t>Weak dependence on L</a:t>
            </a:r>
            <a:endParaRPr lang="en-GB" dirty="0"/>
          </a:p>
        </p:txBody>
      </p:sp>
      <p:cxnSp>
        <p:nvCxnSpPr>
          <p:cNvPr id="9" name="Straight Arrow Connector 8"/>
          <p:cNvCxnSpPr/>
          <p:nvPr/>
        </p:nvCxnSpPr>
        <p:spPr>
          <a:xfrm flipV="1">
            <a:off x="1900299" y="2895600"/>
            <a:ext cx="3048000" cy="19050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033899" y="3733800"/>
            <a:ext cx="533400" cy="369332"/>
          </a:xfrm>
          <a:prstGeom prst="rect">
            <a:avLst/>
          </a:prstGeom>
          <a:noFill/>
        </p:spPr>
        <p:txBody>
          <a:bodyPr wrap="square" rtlCol="0">
            <a:spAutoFit/>
          </a:bodyPr>
          <a:lstStyle/>
          <a:p>
            <a:r>
              <a:rPr lang="en-US" dirty="0" smtClean="0"/>
              <a:t>L</a:t>
            </a:r>
            <a:endParaRPr lang="en-GB" dirty="0"/>
          </a:p>
        </p:txBody>
      </p:sp>
      <p:cxnSp>
        <p:nvCxnSpPr>
          <p:cNvPr id="15" name="Straight Arrow Connector 14"/>
          <p:cNvCxnSpPr/>
          <p:nvPr/>
        </p:nvCxnSpPr>
        <p:spPr>
          <a:xfrm flipV="1">
            <a:off x="1747899" y="48006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100699" y="28956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4" name="Object 3"/>
          <p:cNvGraphicFramePr>
            <a:graphicFrameLocks noChangeAspect="1"/>
          </p:cNvGraphicFramePr>
          <p:nvPr>
            <p:extLst>
              <p:ext uri="{D42A27DB-BD31-4B8C-83A1-F6EECF244321}">
                <p14:modId xmlns:p14="http://schemas.microsoft.com/office/powerpoint/2010/main" val="2838031438"/>
              </p:ext>
            </p:extLst>
          </p:nvPr>
        </p:nvGraphicFramePr>
        <p:xfrm>
          <a:off x="1366838" y="2222500"/>
          <a:ext cx="2133600" cy="533400"/>
        </p:xfrm>
        <a:graphic>
          <a:graphicData uri="http://schemas.openxmlformats.org/presentationml/2006/ole">
            <mc:AlternateContent xmlns:mc="http://schemas.openxmlformats.org/markup-compatibility/2006">
              <mc:Choice xmlns:v="urn:schemas-microsoft-com:vml" Requires="v">
                <p:oleObj spid="_x0000_s520274" name="Equation" r:id="rId4" imgW="1066680" imgH="266400" progId="Equation.3">
                  <p:embed/>
                </p:oleObj>
              </mc:Choice>
              <mc:Fallback>
                <p:oleObj name="Equation" r:id="rId4" imgW="1066680" imgH="266400" progId="Equation.3">
                  <p:embed/>
                  <p:pic>
                    <p:nvPicPr>
                      <p:cNvPr id="0" name=""/>
                      <p:cNvPicPr>
                        <a:picLocks noChangeAspect="1" noChangeArrowheads="1"/>
                      </p:cNvPicPr>
                      <p:nvPr/>
                    </p:nvPicPr>
                    <p:blipFill>
                      <a:blip r:embed="rId5"/>
                      <a:srcRect/>
                      <a:stretch>
                        <a:fillRect/>
                      </a:stretch>
                    </p:blipFill>
                    <p:spPr bwMode="auto">
                      <a:xfrm>
                        <a:off x="1366838" y="2222500"/>
                        <a:ext cx="2133600" cy="5334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945241547"/>
              </p:ext>
            </p:extLst>
          </p:nvPr>
        </p:nvGraphicFramePr>
        <p:xfrm>
          <a:off x="1879033" y="4854938"/>
          <a:ext cx="863600" cy="508000"/>
        </p:xfrm>
        <a:graphic>
          <a:graphicData uri="http://schemas.openxmlformats.org/presentationml/2006/ole">
            <mc:AlternateContent xmlns:mc="http://schemas.openxmlformats.org/markup-compatibility/2006">
              <mc:Choice xmlns:v="urn:schemas-microsoft-com:vml" Requires="v">
                <p:oleObj spid="_x0000_s520275" name="Equation" r:id="rId6" imgW="431640" imgH="253800" progId="Equation.3">
                  <p:embed/>
                </p:oleObj>
              </mc:Choice>
              <mc:Fallback>
                <p:oleObj name="Equation" r:id="rId6" imgW="431640" imgH="253800" progId="Equation.3">
                  <p:embed/>
                  <p:pic>
                    <p:nvPicPr>
                      <p:cNvPr id="0" name=""/>
                      <p:cNvPicPr>
                        <a:picLocks noChangeAspect="1" noChangeArrowheads="1"/>
                      </p:cNvPicPr>
                      <p:nvPr/>
                    </p:nvPicPr>
                    <p:blipFill>
                      <a:blip r:embed="rId7"/>
                      <a:srcRect/>
                      <a:stretch>
                        <a:fillRect/>
                      </a:stretch>
                    </p:blipFill>
                    <p:spPr bwMode="auto">
                      <a:xfrm>
                        <a:off x="1879033" y="4854938"/>
                        <a:ext cx="863600" cy="5080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46332527"/>
              </p:ext>
            </p:extLst>
          </p:nvPr>
        </p:nvGraphicFramePr>
        <p:xfrm>
          <a:off x="5249826" y="2899734"/>
          <a:ext cx="863600" cy="508000"/>
        </p:xfrm>
        <a:graphic>
          <a:graphicData uri="http://schemas.openxmlformats.org/presentationml/2006/ole">
            <mc:AlternateContent xmlns:mc="http://schemas.openxmlformats.org/markup-compatibility/2006">
              <mc:Choice xmlns:v="urn:schemas-microsoft-com:vml" Requires="v">
                <p:oleObj spid="_x0000_s520276" name="Equation" r:id="rId8" imgW="431640" imgH="253800" progId="Equation.3">
                  <p:embed/>
                </p:oleObj>
              </mc:Choice>
              <mc:Fallback>
                <p:oleObj name="Equation" r:id="rId8" imgW="431640" imgH="253800" progId="Equation.3">
                  <p:embed/>
                  <p:pic>
                    <p:nvPicPr>
                      <p:cNvPr id="0" name=""/>
                      <p:cNvPicPr>
                        <a:picLocks noChangeAspect="1" noChangeArrowheads="1"/>
                      </p:cNvPicPr>
                      <p:nvPr/>
                    </p:nvPicPr>
                    <p:blipFill>
                      <a:blip r:embed="rId9"/>
                      <a:srcRect/>
                      <a:stretch>
                        <a:fillRect/>
                      </a:stretch>
                    </p:blipFill>
                    <p:spPr bwMode="auto">
                      <a:xfrm>
                        <a:off x="5249826" y="2899734"/>
                        <a:ext cx="863600" cy="5080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589064000"/>
              </p:ext>
            </p:extLst>
          </p:nvPr>
        </p:nvGraphicFramePr>
        <p:xfrm>
          <a:off x="5664200" y="4267200"/>
          <a:ext cx="3302000" cy="863600"/>
        </p:xfrm>
        <a:graphic>
          <a:graphicData uri="http://schemas.openxmlformats.org/presentationml/2006/ole">
            <mc:AlternateContent xmlns:mc="http://schemas.openxmlformats.org/markup-compatibility/2006">
              <mc:Choice xmlns:v="urn:schemas-microsoft-com:vml" Requires="v">
                <p:oleObj spid="_x0000_s520277" name="Equation" r:id="rId10" imgW="1650960" imgH="431640" progId="Equation.3">
                  <p:embed/>
                </p:oleObj>
              </mc:Choice>
              <mc:Fallback>
                <p:oleObj name="Equation" r:id="rId10" imgW="1650960" imgH="431640" progId="Equation.3">
                  <p:embed/>
                  <p:pic>
                    <p:nvPicPr>
                      <p:cNvPr id="0" name=""/>
                      <p:cNvPicPr>
                        <a:picLocks noChangeAspect="1" noChangeArrowheads="1"/>
                      </p:cNvPicPr>
                      <p:nvPr/>
                    </p:nvPicPr>
                    <p:blipFill>
                      <a:blip r:embed="rId11"/>
                      <a:srcRect/>
                      <a:stretch>
                        <a:fillRect/>
                      </a:stretch>
                    </p:blipFill>
                    <p:spPr bwMode="auto">
                      <a:xfrm>
                        <a:off x="5664200" y="4267200"/>
                        <a:ext cx="3302000" cy="863600"/>
                      </a:xfrm>
                      <a:prstGeom prst="rect">
                        <a:avLst/>
                      </a:prstGeom>
                      <a:solidFill>
                        <a:srgbClr val="FFFF00"/>
                      </a:solidFill>
                      <a:ln w="25400">
                        <a:solidFill>
                          <a:schemeClr val="tx1"/>
                        </a:solidFill>
                        <a:miter lim="800000"/>
                        <a:headEnd/>
                        <a:tailEnd/>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584742918"/>
              </p:ext>
            </p:extLst>
          </p:nvPr>
        </p:nvGraphicFramePr>
        <p:xfrm>
          <a:off x="6324600" y="5638800"/>
          <a:ext cx="2082800" cy="863600"/>
        </p:xfrm>
        <a:graphic>
          <a:graphicData uri="http://schemas.openxmlformats.org/presentationml/2006/ole">
            <mc:AlternateContent xmlns:mc="http://schemas.openxmlformats.org/markup-compatibility/2006">
              <mc:Choice xmlns:v="urn:schemas-microsoft-com:vml" Requires="v">
                <p:oleObj spid="_x0000_s520278" name="Equation" r:id="rId12" imgW="1041120" imgH="431640" progId="Equation.3">
                  <p:embed/>
                </p:oleObj>
              </mc:Choice>
              <mc:Fallback>
                <p:oleObj name="Equation" r:id="rId12" imgW="1041120" imgH="431640" progId="Equation.3">
                  <p:embed/>
                  <p:pic>
                    <p:nvPicPr>
                      <p:cNvPr id="0" name=""/>
                      <p:cNvPicPr>
                        <a:picLocks noChangeAspect="1" noChangeArrowheads="1"/>
                      </p:cNvPicPr>
                      <p:nvPr/>
                    </p:nvPicPr>
                    <p:blipFill>
                      <a:blip r:embed="rId13"/>
                      <a:srcRect/>
                      <a:stretch>
                        <a:fillRect/>
                      </a:stretch>
                    </p:blipFill>
                    <p:spPr bwMode="auto">
                      <a:xfrm>
                        <a:off x="6324600" y="5638800"/>
                        <a:ext cx="2082800" cy="863600"/>
                      </a:xfrm>
                      <a:prstGeom prst="rect">
                        <a:avLst/>
                      </a:prstGeom>
                      <a:solidFill>
                        <a:srgbClr val="FFFF00"/>
                      </a:solidFill>
                      <a:ln w="25400">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90308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4" name="Content Placeholder 3"/>
          <p:cNvSpPr>
            <a:spLocks noGrp="1"/>
          </p:cNvSpPr>
          <p:nvPr>
            <p:ph idx="1"/>
          </p:nvPr>
        </p:nvSpPr>
        <p:spPr>
          <a:xfrm>
            <a:off x="0" y="1600200"/>
            <a:ext cx="9144000" cy="4495799"/>
          </a:xfrm>
        </p:spPr>
        <p:txBody>
          <a:bodyPr>
            <a:noAutofit/>
          </a:bodyPr>
          <a:lstStyle/>
          <a:p>
            <a:r>
              <a:rPr lang="en-US" sz="4000" dirty="0" smtClean="0"/>
              <a:t>SPS transverse impedance model</a:t>
            </a:r>
          </a:p>
          <a:p>
            <a:r>
              <a:rPr lang="en-US" sz="4000" dirty="0" smtClean="0"/>
              <a:t>Broadband impedance of step transitions</a:t>
            </a:r>
          </a:p>
          <a:p>
            <a:r>
              <a:rPr lang="en-US" sz="4000" dirty="0" smtClean="0">
                <a:solidFill>
                  <a:srgbClr val="FF0000"/>
                </a:solidFill>
              </a:rPr>
              <a:t>Future update of the model</a:t>
            </a:r>
          </a:p>
          <a:p>
            <a:r>
              <a:rPr lang="en-US" sz="4000" dirty="0" smtClean="0"/>
              <a:t>Summary</a:t>
            </a:r>
            <a:endParaRPr lang="en-US" sz="4000" dirty="0"/>
          </a:p>
        </p:txBody>
      </p:sp>
    </p:spTree>
    <p:extLst>
      <p:ext uri="{BB962C8B-B14F-4D97-AF65-F5344CB8AC3E}">
        <p14:creationId xmlns:p14="http://schemas.microsoft.com/office/powerpoint/2010/main" val="8159448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elements to be added in the model</a:t>
            </a:r>
            <a:endParaRPr lang="en-GB" dirty="0"/>
          </a:p>
        </p:txBody>
      </p:sp>
      <p:sp>
        <p:nvSpPr>
          <p:cNvPr id="3" name="Content Placeholder 2"/>
          <p:cNvSpPr>
            <a:spLocks noGrp="1"/>
          </p:cNvSpPr>
          <p:nvPr>
            <p:ph idx="1"/>
          </p:nvPr>
        </p:nvSpPr>
        <p:spPr/>
        <p:txBody>
          <a:bodyPr>
            <a:normAutofit fontScale="92500"/>
          </a:bodyPr>
          <a:lstStyle/>
          <a:p>
            <a:r>
              <a:rPr lang="en-US" dirty="0"/>
              <a:t>Simulations are ongoing or must be finalized</a:t>
            </a:r>
          </a:p>
          <a:p>
            <a:pPr lvl="1"/>
            <a:r>
              <a:rPr lang="en-US" dirty="0"/>
              <a:t>Septa</a:t>
            </a:r>
          </a:p>
          <a:p>
            <a:pPr lvl="1"/>
            <a:r>
              <a:rPr lang="en-US" dirty="0"/>
              <a:t>Wire </a:t>
            </a:r>
            <a:r>
              <a:rPr lang="en-US" dirty="0" smtClean="0"/>
              <a:t>scanner</a:t>
            </a:r>
          </a:p>
          <a:p>
            <a:pPr lvl="1"/>
            <a:r>
              <a:rPr lang="en-US" dirty="0" smtClean="0"/>
              <a:t>Non standard elements (special transitions, valves)</a:t>
            </a:r>
            <a:endParaRPr lang="en-US" dirty="0"/>
          </a:p>
          <a:p>
            <a:endParaRPr lang="en-US" dirty="0" smtClean="0"/>
          </a:p>
          <a:p>
            <a:r>
              <a:rPr lang="en-US" dirty="0" smtClean="0"/>
              <a:t>Update due to future installations</a:t>
            </a:r>
          </a:p>
          <a:p>
            <a:pPr lvl="1"/>
            <a:r>
              <a:rPr lang="en-US" dirty="0" smtClean="0"/>
              <a:t>New wire scanner</a:t>
            </a:r>
          </a:p>
          <a:p>
            <a:pPr lvl="1"/>
            <a:r>
              <a:rPr lang="en-US" dirty="0" smtClean="0"/>
              <a:t>New kicker for high bandwidth feedback system</a:t>
            </a:r>
          </a:p>
          <a:p>
            <a:pPr lvl="1"/>
            <a:r>
              <a:rPr lang="en-US" dirty="0" smtClean="0"/>
              <a:t>New MSI-V septum</a:t>
            </a:r>
          </a:p>
          <a:p>
            <a:pPr marL="457200" lvl="1" indent="0">
              <a:buNone/>
            </a:pPr>
            <a:endParaRPr lang="en-US" dirty="0" smtClean="0"/>
          </a:p>
          <a:p>
            <a:pPr lvl="1"/>
            <a:endParaRPr lang="en-US" dirty="0" smtClean="0"/>
          </a:p>
          <a:p>
            <a:pPr lvl="1"/>
            <a:endParaRPr lang="en-GB" dirty="0"/>
          </a:p>
        </p:txBody>
      </p:sp>
    </p:spTree>
    <p:extLst>
      <p:ext uri="{BB962C8B-B14F-4D97-AF65-F5344CB8AC3E}">
        <p14:creationId xmlns:p14="http://schemas.microsoft.com/office/powerpoint/2010/main" val="17897320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elements to be added in the model</a:t>
            </a:r>
            <a:endParaRPr lang="en-GB" dirty="0"/>
          </a:p>
        </p:txBody>
      </p:sp>
      <p:sp>
        <p:nvSpPr>
          <p:cNvPr id="3" name="Content Placeholder 2"/>
          <p:cNvSpPr>
            <a:spLocks noGrp="1"/>
          </p:cNvSpPr>
          <p:nvPr>
            <p:ph idx="1"/>
          </p:nvPr>
        </p:nvSpPr>
        <p:spPr/>
        <p:txBody>
          <a:bodyPr>
            <a:normAutofit fontScale="92500"/>
          </a:bodyPr>
          <a:lstStyle/>
          <a:p>
            <a:r>
              <a:rPr lang="en-US" dirty="0"/>
              <a:t>Simulations are ongoing or must be finalized</a:t>
            </a:r>
          </a:p>
          <a:p>
            <a:pPr lvl="1"/>
            <a:r>
              <a:rPr lang="en-US" dirty="0"/>
              <a:t>Septa</a:t>
            </a:r>
          </a:p>
          <a:p>
            <a:pPr lvl="1"/>
            <a:r>
              <a:rPr lang="en-US" dirty="0"/>
              <a:t>Wire </a:t>
            </a:r>
            <a:r>
              <a:rPr lang="en-US" dirty="0" smtClean="0"/>
              <a:t>scanner</a:t>
            </a:r>
          </a:p>
          <a:p>
            <a:pPr lvl="1"/>
            <a:r>
              <a:rPr lang="en-US" dirty="0" smtClean="0"/>
              <a:t>Non standard elements (special transitions, valves)</a:t>
            </a:r>
            <a:endParaRPr lang="en-US" dirty="0"/>
          </a:p>
          <a:p>
            <a:endParaRPr lang="en-US" dirty="0" smtClean="0"/>
          </a:p>
          <a:p>
            <a:r>
              <a:rPr lang="en-US" dirty="0" smtClean="0"/>
              <a:t>Update due to future installations</a:t>
            </a:r>
          </a:p>
          <a:p>
            <a:pPr lvl="1"/>
            <a:r>
              <a:rPr lang="en-US" dirty="0" smtClean="0"/>
              <a:t>New wire scanner</a:t>
            </a:r>
          </a:p>
          <a:p>
            <a:pPr lvl="1"/>
            <a:r>
              <a:rPr lang="en-US" dirty="0" smtClean="0">
                <a:solidFill>
                  <a:srgbClr val="FF0000"/>
                </a:solidFill>
              </a:rPr>
              <a:t>New kicker for high bandwidth feedback system</a:t>
            </a:r>
          </a:p>
          <a:p>
            <a:pPr lvl="1"/>
            <a:r>
              <a:rPr lang="en-US" dirty="0" smtClean="0"/>
              <a:t>New MSI-V septum</a:t>
            </a:r>
          </a:p>
          <a:p>
            <a:pPr marL="457200" lvl="1" indent="0">
              <a:buNone/>
            </a:pPr>
            <a:endParaRPr lang="en-US" dirty="0" smtClean="0"/>
          </a:p>
          <a:p>
            <a:pPr lvl="1"/>
            <a:endParaRPr lang="en-US" dirty="0" smtClean="0"/>
          </a:p>
          <a:p>
            <a:pPr lvl="1"/>
            <a:endParaRPr lang="en-GB" dirty="0"/>
          </a:p>
        </p:txBody>
      </p:sp>
    </p:spTree>
    <p:extLst>
      <p:ext uri="{BB962C8B-B14F-4D97-AF65-F5344CB8AC3E}">
        <p14:creationId xmlns:p14="http://schemas.microsoft.com/office/powerpoint/2010/main" val="17844432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 model of the </a:t>
            </a:r>
            <a:r>
              <a:rPr lang="en-US" dirty="0" err="1" smtClean="0"/>
              <a:t>stripline</a:t>
            </a:r>
            <a:r>
              <a:rPr lang="en-US" dirty="0" smtClean="0"/>
              <a:t> kicker including transitions</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01662"/>
            <a:ext cx="8229600" cy="4323038"/>
          </a:xfrm>
        </p:spPr>
      </p:pic>
    </p:spTree>
    <p:extLst>
      <p:ext uri="{BB962C8B-B14F-4D97-AF65-F5344CB8AC3E}">
        <p14:creationId xmlns:p14="http://schemas.microsoft.com/office/powerpoint/2010/main" val="37950381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Longitudinal impedance</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987171"/>
            <a:ext cx="8229600" cy="2280029"/>
          </a:xfrm>
        </p:spPr>
      </p:pic>
      <p:sp>
        <p:nvSpPr>
          <p:cNvPr id="6" name="TextBox 5"/>
          <p:cNvSpPr txBox="1"/>
          <p:nvPr/>
        </p:nvSpPr>
        <p:spPr>
          <a:xfrm>
            <a:off x="2667000" y="1459468"/>
            <a:ext cx="4114800" cy="369332"/>
          </a:xfrm>
          <a:prstGeom prst="rect">
            <a:avLst/>
          </a:prstGeom>
          <a:noFill/>
        </p:spPr>
        <p:txBody>
          <a:bodyPr wrap="square" rtlCol="0">
            <a:spAutoFit/>
          </a:bodyPr>
          <a:lstStyle/>
          <a:p>
            <a:r>
              <a:rPr lang="en-US" dirty="0" smtClean="0"/>
              <a:t>Lt is the length of the cavity like structure</a:t>
            </a:r>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097" y="4343400"/>
            <a:ext cx="8271903" cy="2291749"/>
          </a:xfrm>
          <a:prstGeom prst="rect">
            <a:avLst/>
          </a:prstGeom>
        </p:spPr>
      </p:pic>
      <p:sp>
        <p:nvSpPr>
          <p:cNvPr id="9" name="Rectangle 8"/>
          <p:cNvSpPr/>
          <p:nvPr/>
        </p:nvSpPr>
        <p:spPr>
          <a:xfrm>
            <a:off x="5562600" y="4876800"/>
            <a:ext cx="457200" cy="1371600"/>
          </a:xfrm>
          <a:prstGeom prst="rect">
            <a:avLst/>
          </a:prstGeom>
          <a:solidFill>
            <a:srgbClr val="00F26D">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1828800" y="4841358"/>
            <a:ext cx="2667000" cy="923330"/>
          </a:xfrm>
          <a:prstGeom prst="rect">
            <a:avLst/>
          </a:prstGeom>
          <a:solidFill>
            <a:srgbClr val="00F26D"/>
          </a:solidFill>
          <a:ln>
            <a:solidFill>
              <a:schemeClr val="accent1">
                <a:shade val="50000"/>
              </a:schemeClr>
            </a:solidFill>
          </a:ln>
        </p:spPr>
        <p:txBody>
          <a:bodyPr wrap="square" rtlCol="0">
            <a:spAutoFit/>
          </a:bodyPr>
          <a:lstStyle/>
          <a:p>
            <a:r>
              <a:rPr lang="en-US" dirty="0" smtClean="0"/>
              <a:t>The impedance is strongly dependent on the cavity like structure length</a:t>
            </a:r>
            <a:endParaRPr lang="en-GB" dirty="0"/>
          </a:p>
        </p:txBody>
      </p:sp>
      <p:sp>
        <p:nvSpPr>
          <p:cNvPr id="13" name="Rectangle 12"/>
          <p:cNvSpPr/>
          <p:nvPr/>
        </p:nvSpPr>
        <p:spPr>
          <a:xfrm>
            <a:off x="1447800" y="2438400"/>
            <a:ext cx="4572000" cy="923330"/>
          </a:xfrm>
          <a:prstGeom prst="rect">
            <a:avLst/>
          </a:prstGeom>
          <a:solidFill>
            <a:srgbClr val="FFFF00"/>
          </a:solidFill>
          <a:ln w="38100">
            <a:solidFill>
              <a:schemeClr val="tx1"/>
            </a:solidFill>
          </a:ln>
        </p:spPr>
        <p:txBody>
          <a:bodyPr>
            <a:spAutoFit/>
          </a:bodyPr>
          <a:lstStyle/>
          <a:p>
            <a:pPr algn="just"/>
            <a:r>
              <a:rPr lang="en-US" dirty="0"/>
              <a:t>Short length (below 0.1 m) of the cavity like structure would avoid narrow resonances below 2 GHz</a:t>
            </a:r>
          </a:p>
        </p:txBody>
      </p:sp>
    </p:spTree>
    <p:extLst>
      <p:ext uri="{BB962C8B-B14F-4D97-AF65-F5344CB8AC3E}">
        <p14:creationId xmlns:p14="http://schemas.microsoft.com/office/powerpoint/2010/main" val="349303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Transverse impedance</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47800"/>
            <a:ext cx="8229600" cy="228002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052" y="3810000"/>
            <a:ext cx="8270748" cy="2291429"/>
          </a:xfrm>
          <a:prstGeom prst="rect">
            <a:avLst/>
          </a:prstGeom>
        </p:spPr>
      </p:pic>
      <p:sp>
        <p:nvSpPr>
          <p:cNvPr id="7" name="TextBox 6"/>
          <p:cNvSpPr txBox="1"/>
          <p:nvPr/>
        </p:nvSpPr>
        <p:spPr>
          <a:xfrm>
            <a:off x="1524000" y="4114800"/>
            <a:ext cx="2667000" cy="923330"/>
          </a:xfrm>
          <a:prstGeom prst="rect">
            <a:avLst/>
          </a:prstGeom>
          <a:solidFill>
            <a:srgbClr val="00F26D"/>
          </a:solidFill>
          <a:ln>
            <a:solidFill>
              <a:schemeClr val="accent1">
                <a:shade val="50000"/>
              </a:schemeClr>
            </a:solidFill>
          </a:ln>
        </p:spPr>
        <p:txBody>
          <a:bodyPr wrap="square" rtlCol="0">
            <a:spAutoFit/>
          </a:bodyPr>
          <a:lstStyle/>
          <a:p>
            <a:r>
              <a:rPr lang="en-US" dirty="0" smtClean="0"/>
              <a:t>The impedance is strongly dependent on the cavity like structure length</a:t>
            </a:r>
            <a:endParaRPr lang="en-GB" dirty="0"/>
          </a:p>
        </p:txBody>
      </p:sp>
      <p:sp>
        <p:nvSpPr>
          <p:cNvPr id="3" name="TextBox 2"/>
          <p:cNvSpPr txBox="1"/>
          <p:nvPr/>
        </p:nvSpPr>
        <p:spPr>
          <a:xfrm rot="16200000">
            <a:off x="-565666" y="2406134"/>
            <a:ext cx="2286000" cy="369332"/>
          </a:xfrm>
          <a:prstGeom prst="rect">
            <a:avLst/>
          </a:prstGeom>
          <a:solidFill>
            <a:schemeClr val="bg1"/>
          </a:solidFill>
        </p:spPr>
        <p:txBody>
          <a:bodyPr wrap="square" rtlCol="0">
            <a:spAutoFit/>
          </a:bodyPr>
          <a:lstStyle/>
          <a:p>
            <a:r>
              <a:rPr lang="en-US" dirty="0" smtClean="0"/>
              <a:t>Impedance [Ohm/m]</a:t>
            </a:r>
            <a:endParaRPr lang="en-GB" dirty="0"/>
          </a:p>
        </p:txBody>
      </p:sp>
      <p:sp>
        <p:nvSpPr>
          <p:cNvPr id="8" name="TextBox 7"/>
          <p:cNvSpPr txBox="1"/>
          <p:nvPr/>
        </p:nvSpPr>
        <p:spPr>
          <a:xfrm rot="16200000">
            <a:off x="-577334" y="4768334"/>
            <a:ext cx="2286000" cy="369332"/>
          </a:xfrm>
          <a:prstGeom prst="rect">
            <a:avLst/>
          </a:prstGeom>
          <a:solidFill>
            <a:schemeClr val="bg1"/>
          </a:solidFill>
        </p:spPr>
        <p:txBody>
          <a:bodyPr wrap="square" rtlCol="0">
            <a:spAutoFit/>
          </a:bodyPr>
          <a:lstStyle/>
          <a:p>
            <a:r>
              <a:rPr lang="en-US" dirty="0" smtClean="0"/>
              <a:t>Impedance [Ohm/m]</a:t>
            </a:r>
            <a:endParaRPr lang="en-GB" dirty="0"/>
          </a:p>
        </p:txBody>
      </p:sp>
    </p:spTree>
    <p:extLst>
      <p:ext uri="{BB962C8B-B14F-4D97-AF65-F5344CB8AC3E}">
        <p14:creationId xmlns:p14="http://schemas.microsoft.com/office/powerpoint/2010/main" val="28418452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Transverse impedance</a:t>
            </a:r>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591270"/>
            <a:ext cx="8270748" cy="2291429"/>
          </a:xfrm>
          <a:prstGeom prst="rect">
            <a:avLst/>
          </a:prstGeom>
        </p:spPr>
      </p:pic>
      <p:graphicFrame>
        <p:nvGraphicFramePr>
          <p:cNvPr id="15" name="Object 14"/>
          <p:cNvGraphicFramePr>
            <a:graphicFrameLocks noChangeAspect="1"/>
          </p:cNvGraphicFramePr>
          <p:nvPr>
            <p:extLst>
              <p:ext uri="{D42A27DB-BD31-4B8C-83A1-F6EECF244321}">
                <p14:modId xmlns:p14="http://schemas.microsoft.com/office/powerpoint/2010/main" val="1670130817"/>
              </p:ext>
            </p:extLst>
          </p:nvPr>
        </p:nvGraphicFramePr>
        <p:xfrm>
          <a:off x="1752600" y="2482159"/>
          <a:ext cx="2362200" cy="533400"/>
        </p:xfrm>
        <a:graphic>
          <a:graphicData uri="http://schemas.openxmlformats.org/presentationml/2006/ole">
            <mc:AlternateContent xmlns:mc="http://schemas.openxmlformats.org/markup-compatibility/2006">
              <mc:Choice xmlns:v="urn:schemas-microsoft-com:vml" Requires="v">
                <p:oleObj spid="_x0000_s519202" name="Equation" r:id="rId4" imgW="1180800" imgH="266400" progId="Equation.3">
                  <p:embed/>
                </p:oleObj>
              </mc:Choice>
              <mc:Fallback>
                <p:oleObj name="Equation" r:id="rId4" imgW="1180800" imgH="266400" progId="Equation.3">
                  <p:embed/>
                  <p:pic>
                    <p:nvPicPr>
                      <p:cNvPr id="0" name=""/>
                      <p:cNvPicPr>
                        <a:picLocks noChangeAspect="1" noChangeArrowheads="1"/>
                      </p:cNvPicPr>
                      <p:nvPr/>
                    </p:nvPicPr>
                    <p:blipFill>
                      <a:blip r:embed="rId5"/>
                      <a:srcRect/>
                      <a:stretch>
                        <a:fillRect/>
                      </a:stretch>
                    </p:blipFill>
                    <p:spPr bwMode="auto">
                      <a:xfrm>
                        <a:off x="1752600" y="2482159"/>
                        <a:ext cx="2362200" cy="533400"/>
                      </a:xfrm>
                      <a:prstGeom prst="rect">
                        <a:avLst/>
                      </a:prstGeom>
                      <a:solidFill>
                        <a:srgbClr val="FFFF00"/>
                      </a:solidFill>
                      <a:ln w="25400">
                        <a:solidFill>
                          <a:schemeClr val="tx1"/>
                        </a:solidFill>
                        <a:miter lim="800000"/>
                        <a:headEnd/>
                        <a:tailEnd/>
                      </a:ln>
                    </p:spPr>
                  </p:pic>
                </p:oleObj>
              </mc:Fallback>
            </mc:AlternateContent>
          </a:graphicData>
        </a:graphic>
      </p:graphicFrame>
      <p:sp>
        <p:nvSpPr>
          <p:cNvPr id="16" name="Rectangle 15"/>
          <p:cNvSpPr/>
          <p:nvPr/>
        </p:nvSpPr>
        <p:spPr>
          <a:xfrm>
            <a:off x="2438400" y="5401270"/>
            <a:ext cx="4572000" cy="923330"/>
          </a:xfrm>
          <a:prstGeom prst="rect">
            <a:avLst/>
          </a:prstGeom>
          <a:solidFill>
            <a:srgbClr val="FFFF00"/>
          </a:solidFill>
          <a:ln w="38100">
            <a:solidFill>
              <a:schemeClr val="tx1"/>
            </a:solidFill>
          </a:ln>
        </p:spPr>
        <p:txBody>
          <a:bodyPr>
            <a:spAutoFit/>
          </a:bodyPr>
          <a:lstStyle/>
          <a:p>
            <a:pPr algn="just"/>
            <a:r>
              <a:rPr lang="en-US" dirty="0"/>
              <a:t>The effective vertical impedance for 10 </a:t>
            </a:r>
            <a:r>
              <a:rPr lang="en-US" dirty="0" err="1"/>
              <a:t>stripline</a:t>
            </a:r>
            <a:r>
              <a:rPr lang="en-US" dirty="0"/>
              <a:t> kicker modules is expected to be about 0.5% of the total SPS vertical impedance</a:t>
            </a:r>
          </a:p>
        </p:txBody>
      </p:sp>
      <p:sp>
        <p:nvSpPr>
          <p:cNvPr id="17" name="Up Arrow 16"/>
          <p:cNvSpPr/>
          <p:nvPr/>
        </p:nvSpPr>
        <p:spPr>
          <a:xfrm rot="10800000">
            <a:off x="2743200" y="3048000"/>
            <a:ext cx="457200" cy="227707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rot="16200000">
            <a:off x="-577334" y="2558534"/>
            <a:ext cx="2286000" cy="369332"/>
          </a:xfrm>
          <a:prstGeom prst="rect">
            <a:avLst/>
          </a:prstGeom>
          <a:solidFill>
            <a:schemeClr val="bg1"/>
          </a:solidFill>
        </p:spPr>
        <p:txBody>
          <a:bodyPr wrap="square" rtlCol="0">
            <a:spAutoFit/>
          </a:bodyPr>
          <a:lstStyle/>
          <a:p>
            <a:r>
              <a:rPr lang="en-US" dirty="0" smtClean="0"/>
              <a:t>Impedance [Ohm/m]</a:t>
            </a:r>
            <a:endParaRPr lang="en-GB" dirty="0"/>
          </a:p>
        </p:txBody>
      </p:sp>
    </p:spTree>
    <p:extLst>
      <p:ext uri="{BB962C8B-B14F-4D97-AF65-F5344CB8AC3E}">
        <p14:creationId xmlns:p14="http://schemas.microsoft.com/office/powerpoint/2010/main" val="196068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143000"/>
            <a:ext cx="8229600" cy="3981011"/>
          </a:xfrm>
        </p:spPr>
      </p:pic>
      <p:sp>
        <p:nvSpPr>
          <p:cNvPr id="8" name="Rectangle 3"/>
          <p:cNvSpPr>
            <a:spLocks noGrp="1" noChangeArrowheads="1"/>
          </p:cNvSpPr>
          <p:nvPr>
            <p:ph type="title"/>
          </p:nvPr>
        </p:nvSpPr>
        <p:spPr>
          <a:xfrm>
            <a:off x="457200" y="128587"/>
            <a:ext cx="8229600" cy="633413"/>
          </a:xfrm>
        </p:spPr>
        <p:txBody>
          <a:bodyPr>
            <a:normAutofit fontScale="90000"/>
          </a:bodyPr>
          <a:lstStyle/>
          <a:p>
            <a:r>
              <a:rPr lang="en-US" sz="3200" dirty="0" smtClean="0"/>
              <a:t>SPS transverse impedance model:</a:t>
            </a:r>
            <a:br>
              <a:rPr lang="en-US" sz="3200" dirty="0" smtClean="0"/>
            </a:br>
            <a:r>
              <a:rPr lang="en-US" sz="3200" dirty="0" smtClean="0"/>
              <a:t>wall impedance</a:t>
            </a:r>
            <a:endParaRPr lang="en-US" sz="3200" dirty="0"/>
          </a:p>
        </p:txBody>
      </p:sp>
      <p:sp>
        <p:nvSpPr>
          <p:cNvPr id="9" name="TextBox 8"/>
          <p:cNvSpPr txBox="1"/>
          <p:nvPr/>
        </p:nvSpPr>
        <p:spPr>
          <a:xfrm>
            <a:off x="2057400" y="5867400"/>
            <a:ext cx="5029200" cy="369332"/>
          </a:xfrm>
          <a:prstGeom prst="rect">
            <a:avLst/>
          </a:prstGeom>
          <a:noFill/>
        </p:spPr>
        <p:txBody>
          <a:bodyPr wrap="square" rtlCol="0">
            <a:spAutoFit/>
          </a:bodyPr>
          <a:lstStyle/>
          <a:p>
            <a:r>
              <a:rPr lang="en-US" dirty="0" smtClean="0"/>
              <a:t>Horizontal driving and detuning are opposite in sign </a:t>
            </a:r>
            <a:endParaRPr lang="en-GB" dirty="0"/>
          </a:p>
        </p:txBody>
      </p:sp>
      <p:sp>
        <p:nvSpPr>
          <p:cNvPr id="10" name="Rectangle 9"/>
          <p:cNvSpPr/>
          <p:nvPr/>
        </p:nvSpPr>
        <p:spPr>
          <a:xfrm>
            <a:off x="1676400" y="1066800"/>
            <a:ext cx="838200" cy="3886200"/>
          </a:xfrm>
          <a:prstGeom prst="rect">
            <a:avLst/>
          </a:prstGeom>
          <a:solidFill>
            <a:srgbClr val="FFFF00">
              <a:alpha val="44000"/>
            </a:srgbClr>
          </a:solidFill>
          <a:ln>
            <a:solidFill>
              <a:srgbClr val="FFFF00">
                <a:alpha val="5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3200400" y="1066800"/>
            <a:ext cx="3124200" cy="369332"/>
          </a:xfrm>
          <a:prstGeom prst="rect">
            <a:avLst/>
          </a:prstGeom>
          <a:solidFill>
            <a:srgbClr val="FFFF00"/>
          </a:solidFill>
          <a:ln w="38100">
            <a:solidFill>
              <a:schemeClr val="tx1"/>
            </a:solidFill>
          </a:ln>
        </p:spPr>
        <p:txBody>
          <a:bodyPr wrap="square" rtlCol="0">
            <a:spAutoFit/>
          </a:bodyPr>
          <a:lstStyle/>
          <a:p>
            <a:pPr algn="ctr"/>
            <a:r>
              <a:rPr lang="en-US" dirty="0" smtClean="0"/>
              <a:t>Horizontal SPS Wall impedance</a:t>
            </a:r>
            <a:endParaRPr lang="en-GB" dirty="0"/>
          </a:p>
        </p:txBody>
      </p:sp>
    </p:spTree>
    <p:extLst>
      <p:ext uri="{BB962C8B-B14F-4D97-AF65-F5344CB8AC3E}">
        <p14:creationId xmlns:p14="http://schemas.microsoft.com/office/powerpoint/2010/main" val="223761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4" name="Content Placeholder 3"/>
          <p:cNvSpPr>
            <a:spLocks noGrp="1"/>
          </p:cNvSpPr>
          <p:nvPr>
            <p:ph idx="1"/>
          </p:nvPr>
        </p:nvSpPr>
        <p:spPr>
          <a:xfrm>
            <a:off x="0" y="1600200"/>
            <a:ext cx="9144000" cy="4495799"/>
          </a:xfrm>
        </p:spPr>
        <p:txBody>
          <a:bodyPr>
            <a:noAutofit/>
          </a:bodyPr>
          <a:lstStyle/>
          <a:p>
            <a:r>
              <a:rPr lang="en-US" sz="4000" dirty="0" smtClean="0"/>
              <a:t>SPS transverse impedance model</a:t>
            </a:r>
          </a:p>
          <a:p>
            <a:r>
              <a:rPr lang="en-US" sz="4000" dirty="0" smtClean="0"/>
              <a:t>Broadband impedance of step transitions</a:t>
            </a:r>
          </a:p>
          <a:p>
            <a:r>
              <a:rPr lang="en-US" sz="4000" dirty="0" smtClean="0"/>
              <a:t>Future update of the model</a:t>
            </a:r>
          </a:p>
          <a:p>
            <a:r>
              <a:rPr lang="en-US" sz="4000" dirty="0" smtClean="0"/>
              <a:t>SPS Longitudinal impedance model</a:t>
            </a:r>
          </a:p>
          <a:p>
            <a:r>
              <a:rPr lang="en-US" sz="4000" dirty="0" smtClean="0">
                <a:solidFill>
                  <a:srgbClr val="FF0000"/>
                </a:solidFill>
              </a:rPr>
              <a:t>Summary</a:t>
            </a:r>
            <a:endParaRPr lang="en-US" sz="4000" dirty="0">
              <a:solidFill>
                <a:srgbClr val="FF0000"/>
              </a:solidFill>
            </a:endParaRPr>
          </a:p>
        </p:txBody>
      </p:sp>
    </p:spTree>
    <p:extLst>
      <p:ext uri="{BB962C8B-B14F-4D97-AF65-F5344CB8AC3E}">
        <p14:creationId xmlns:p14="http://schemas.microsoft.com/office/powerpoint/2010/main" val="18597246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a:t>
            </a:r>
            <a:r>
              <a:rPr lang="en-US" dirty="0" smtClean="0">
                <a:solidFill>
                  <a:srgbClr val="00B0F0"/>
                </a:solidFill>
              </a:rPr>
              <a:t>next steps</a:t>
            </a:r>
            <a:endParaRPr lang="en-GB" dirty="0">
              <a:solidFill>
                <a:srgbClr val="00B0F0"/>
              </a:solidFill>
            </a:endParaRPr>
          </a:p>
        </p:txBody>
      </p:sp>
      <p:sp>
        <p:nvSpPr>
          <p:cNvPr id="3" name="Content Placeholder 2"/>
          <p:cNvSpPr>
            <a:spLocks noGrp="1"/>
          </p:cNvSpPr>
          <p:nvPr>
            <p:ph idx="1"/>
          </p:nvPr>
        </p:nvSpPr>
        <p:spPr/>
        <p:txBody>
          <a:bodyPr>
            <a:normAutofit fontScale="92500" lnSpcReduction="20000"/>
          </a:bodyPr>
          <a:lstStyle/>
          <a:p>
            <a:pPr algn="just"/>
            <a:r>
              <a:rPr lang="en-US" dirty="0" smtClean="0"/>
              <a:t>The SPS impedance model (kicker, wall, cavities, BPMs) explains about 70% of the measured vertical coherent tune shift</a:t>
            </a:r>
          </a:p>
          <a:p>
            <a:pPr algn="just"/>
            <a:r>
              <a:rPr lang="en-US" dirty="0" smtClean="0"/>
              <a:t>Transition pieces seem to be able to explain a large part of the remaining 30% </a:t>
            </a:r>
          </a:p>
          <a:p>
            <a:pPr algn="just"/>
            <a:r>
              <a:rPr lang="en-US" dirty="0" smtClean="0">
                <a:solidFill>
                  <a:srgbClr val="00B0F0"/>
                </a:solidFill>
              </a:rPr>
              <a:t>More realistic model of transition pieces</a:t>
            </a:r>
          </a:p>
          <a:p>
            <a:pPr algn="just"/>
            <a:r>
              <a:rPr lang="en-US" dirty="0" smtClean="0">
                <a:solidFill>
                  <a:srgbClr val="00B0F0"/>
                </a:solidFill>
              </a:rPr>
              <a:t>Update of the model including septa and wire scanner</a:t>
            </a:r>
          </a:p>
          <a:p>
            <a:pPr algn="just"/>
            <a:r>
              <a:rPr lang="en-US" dirty="0" smtClean="0">
                <a:solidFill>
                  <a:srgbClr val="00B0F0"/>
                </a:solidFill>
              </a:rPr>
              <a:t>Continuously update of the model according to new installations and modifications</a:t>
            </a:r>
          </a:p>
          <a:p>
            <a:endParaRPr lang="en-GB" dirty="0"/>
          </a:p>
        </p:txBody>
      </p:sp>
    </p:spTree>
    <p:extLst>
      <p:ext uri="{BB962C8B-B14F-4D97-AF65-F5344CB8AC3E}">
        <p14:creationId xmlns:p14="http://schemas.microsoft.com/office/powerpoint/2010/main" val="34815942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67000"/>
            <a:ext cx="8229600" cy="1143000"/>
          </a:xfrm>
        </p:spPr>
        <p:txBody>
          <a:bodyPr/>
          <a:lstStyle/>
          <a:p>
            <a:r>
              <a:rPr lang="en-US" dirty="0" smtClean="0">
                <a:solidFill>
                  <a:srgbClr val="FF0000"/>
                </a:solidFill>
              </a:rPr>
              <a:t>Thank you for your attention</a:t>
            </a:r>
            <a:endParaRPr lang="en-US" dirty="0">
              <a:solidFill>
                <a:srgbClr val="FF0000"/>
              </a:solidFill>
            </a:endParaRPr>
          </a:p>
        </p:txBody>
      </p:sp>
    </p:spTree>
    <p:extLst>
      <p:ext uri="{BB962C8B-B14F-4D97-AF65-F5344CB8AC3E}">
        <p14:creationId xmlns:p14="http://schemas.microsoft.com/office/powerpoint/2010/main" val="355657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72676"/>
            <a:ext cx="8229600" cy="3981011"/>
          </a:xfrm>
        </p:spPr>
      </p:pic>
      <p:sp>
        <p:nvSpPr>
          <p:cNvPr id="6" name="Rectangle 3"/>
          <p:cNvSpPr>
            <a:spLocks noGrp="1" noChangeArrowheads="1"/>
          </p:cNvSpPr>
          <p:nvPr>
            <p:ph type="title"/>
          </p:nvPr>
        </p:nvSpPr>
        <p:spPr>
          <a:xfrm>
            <a:off x="457200" y="204787"/>
            <a:ext cx="8229600" cy="633413"/>
          </a:xfrm>
        </p:spPr>
        <p:txBody>
          <a:bodyPr>
            <a:normAutofit fontScale="90000"/>
          </a:bodyPr>
          <a:lstStyle/>
          <a:p>
            <a:r>
              <a:rPr lang="en-US" sz="3200" dirty="0" smtClean="0"/>
              <a:t>SPS transverse impedance model:</a:t>
            </a:r>
            <a:br>
              <a:rPr lang="en-US" sz="3200" dirty="0" smtClean="0"/>
            </a:br>
            <a:r>
              <a:rPr lang="en-US" sz="3200" dirty="0" smtClean="0"/>
              <a:t> wall impedance</a:t>
            </a:r>
            <a:endParaRPr lang="en-US" sz="3200" dirty="0"/>
          </a:p>
        </p:txBody>
      </p:sp>
      <p:sp>
        <p:nvSpPr>
          <p:cNvPr id="7" name="Rectangle 6"/>
          <p:cNvSpPr/>
          <p:nvPr/>
        </p:nvSpPr>
        <p:spPr>
          <a:xfrm>
            <a:off x="1676400" y="2057400"/>
            <a:ext cx="838200" cy="3886200"/>
          </a:xfrm>
          <a:prstGeom prst="rect">
            <a:avLst/>
          </a:prstGeom>
          <a:solidFill>
            <a:srgbClr val="FFFF00">
              <a:alpha val="44000"/>
            </a:srgbClr>
          </a:solidFill>
          <a:ln>
            <a:solidFill>
              <a:srgbClr val="FFFF00">
                <a:alpha val="5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00400" y="1764268"/>
            <a:ext cx="3048000" cy="369332"/>
          </a:xfrm>
          <a:prstGeom prst="rect">
            <a:avLst/>
          </a:prstGeom>
          <a:solidFill>
            <a:srgbClr val="FFFF00"/>
          </a:solidFill>
          <a:ln w="38100">
            <a:solidFill>
              <a:schemeClr val="tx1"/>
            </a:solidFill>
          </a:ln>
        </p:spPr>
        <p:txBody>
          <a:bodyPr wrap="square" rtlCol="0">
            <a:spAutoFit/>
          </a:bodyPr>
          <a:lstStyle/>
          <a:p>
            <a:pPr algn="ctr"/>
            <a:r>
              <a:rPr lang="en-US" dirty="0" smtClean="0"/>
              <a:t>Vertical SPS Wall impedance</a:t>
            </a:r>
            <a:endParaRPr lang="en-GB" dirty="0"/>
          </a:p>
        </p:txBody>
      </p:sp>
    </p:spTree>
    <p:extLst>
      <p:ext uri="{BB962C8B-B14F-4D97-AF65-F5344CB8AC3E}">
        <p14:creationId xmlns:p14="http://schemas.microsoft.com/office/powerpoint/2010/main" val="206993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457200" y="44450"/>
            <a:ext cx="8229600" cy="633413"/>
          </a:xfrm>
        </p:spPr>
        <p:txBody>
          <a:bodyPr>
            <a:normAutofit/>
          </a:bodyPr>
          <a:lstStyle/>
          <a:p>
            <a:r>
              <a:rPr lang="en-US" sz="3200" dirty="0" smtClean="0"/>
              <a:t>SPS transverse impedance model</a:t>
            </a:r>
            <a:endParaRPr lang="en-US" sz="3200" dirty="0"/>
          </a:p>
        </p:txBody>
      </p:sp>
      <p:sp>
        <p:nvSpPr>
          <p:cNvPr id="11268" name="Text Box 4"/>
          <p:cNvSpPr txBox="1">
            <a:spLocks noGrp="1" noChangeArrowheads="1"/>
          </p:cNvSpPr>
          <p:nvPr>
            <p:ph type="body" idx="1"/>
          </p:nvPr>
        </p:nvSpPr>
        <p:spPr>
          <a:xfrm>
            <a:off x="457200" y="804863"/>
            <a:ext cx="8291513" cy="5000625"/>
          </a:xfrm>
          <a:noFill/>
          <a:ln/>
        </p:spPr>
        <p:txBody>
          <a:bodyPr/>
          <a:lstStyle/>
          <a:p>
            <a:r>
              <a:rPr lang="en-US" sz="1800" dirty="0"/>
              <a:t>Elements included in the database:</a:t>
            </a:r>
          </a:p>
          <a:p>
            <a:pPr lvl="1"/>
            <a:r>
              <a:rPr lang="en-US" sz="1200" dirty="0" smtClean="0"/>
              <a:t>Realistic model that takes into account the different SPS vacuum chambers weighted by the respective length and beta function. Also the iron in the magnets is taken into account  </a:t>
            </a:r>
          </a:p>
          <a:p>
            <a:pPr lvl="1"/>
            <a:r>
              <a:rPr lang="en-US" sz="1200" dirty="0" smtClean="0"/>
              <a:t>19 kickers (CST 3D simulations)</a:t>
            </a:r>
          </a:p>
          <a:p>
            <a:pPr lvl="1"/>
            <a:endParaRPr lang="en-US" sz="1200" dirty="0"/>
          </a:p>
          <a:p>
            <a:pPr>
              <a:buNone/>
            </a:pPr>
            <a:endParaRPr lang="en-US" sz="1000" dirty="0"/>
          </a:p>
        </p:txBody>
      </p:sp>
      <p:sp>
        <p:nvSpPr>
          <p:cNvPr id="11270" name="Text Box 6"/>
          <p:cNvSpPr txBox="1">
            <a:spLocks noChangeArrowheads="1"/>
          </p:cNvSpPr>
          <p:nvPr/>
        </p:nvSpPr>
        <p:spPr bwMode="auto">
          <a:xfrm>
            <a:off x="3562350" y="4738688"/>
            <a:ext cx="833690" cy="369332"/>
          </a:xfrm>
          <a:prstGeom prst="rect">
            <a:avLst/>
          </a:prstGeom>
          <a:noFill/>
          <a:ln w="9525">
            <a:noFill/>
            <a:miter lim="800000"/>
            <a:headEnd/>
            <a:tailEnd/>
          </a:ln>
          <a:effectLst/>
        </p:spPr>
        <p:txBody>
          <a:bodyPr wrap="none">
            <a:spAutoFit/>
          </a:bodyPr>
          <a:lstStyle/>
          <a:p>
            <a:r>
              <a:rPr lang="en-US" dirty="0" smtClean="0"/>
              <a:t>Kickers</a:t>
            </a:r>
            <a:endParaRPr lang="en-US" dirty="0"/>
          </a:p>
        </p:txBody>
      </p:sp>
      <p:sp>
        <p:nvSpPr>
          <p:cNvPr id="11271" name="Text Box 7"/>
          <p:cNvSpPr txBox="1">
            <a:spLocks noChangeArrowheads="1"/>
          </p:cNvSpPr>
          <p:nvPr/>
        </p:nvSpPr>
        <p:spPr bwMode="auto">
          <a:xfrm>
            <a:off x="1143000" y="4738687"/>
            <a:ext cx="1276350" cy="366713"/>
          </a:xfrm>
          <a:prstGeom prst="rect">
            <a:avLst/>
          </a:prstGeom>
          <a:noFill/>
          <a:ln w="9525">
            <a:noFill/>
            <a:miter lim="800000"/>
            <a:headEnd/>
            <a:tailEnd/>
          </a:ln>
          <a:effectLst/>
        </p:spPr>
        <p:txBody>
          <a:bodyPr wrap="none">
            <a:spAutoFit/>
          </a:bodyPr>
          <a:lstStyle/>
          <a:p>
            <a:r>
              <a:rPr lang="en-US" dirty="0"/>
              <a:t>Beam pipe</a:t>
            </a:r>
          </a:p>
        </p:txBody>
      </p:sp>
      <p:pic>
        <p:nvPicPr>
          <p:cNvPr id="16" name="Picture 15" descr="MKP_seg.bmp"/>
          <p:cNvPicPr>
            <a:picLocks noChangeAspect="1"/>
          </p:cNvPicPr>
          <p:nvPr/>
        </p:nvPicPr>
        <p:blipFill>
          <a:blip r:embed="rId3" cstate="print"/>
          <a:srcRect l="16340" r="18301"/>
          <a:stretch>
            <a:fillRect/>
          </a:stretch>
        </p:blipFill>
        <p:spPr>
          <a:xfrm>
            <a:off x="2971800" y="5177790"/>
            <a:ext cx="1905000" cy="1451610"/>
          </a:xfrm>
          <a:prstGeom prst="rect">
            <a:avLst/>
          </a:prstGeom>
        </p:spPr>
      </p:pic>
      <p:grpSp>
        <p:nvGrpSpPr>
          <p:cNvPr id="2" name="Group 16"/>
          <p:cNvGrpSpPr>
            <a:grpSpLocks noChangeAspect="1"/>
          </p:cNvGrpSpPr>
          <p:nvPr/>
        </p:nvGrpSpPr>
        <p:grpSpPr>
          <a:xfrm>
            <a:off x="678558" y="5187428"/>
            <a:ext cx="2064642" cy="1441972"/>
            <a:chOff x="457200" y="1076325"/>
            <a:chExt cx="8067675" cy="5629275"/>
          </a:xfrm>
        </p:grpSpPr>
        <p:pic>
          <p:nvPicPr>
            <p:cNvPr id="18" name="Picture 2"/>
            <p:cNvPicPr>
              <a:picLocks noChangeAspect="1" noChangeArrowheads="1"/>
            </p:cNvPicPr>
            <p:nvPr/>
          </p:nvPicPr>
          <p:blipFill>
            <a:blip r:embed="rId4" cstate="print"/>
            <a:srcRect/>
            <a:stretch>
              <a:fillRect/>
            </a:stretch>
          </p:blipFill>
          <p:spPr bwMode="auto">
            <a:xfrm>
              <a:off x="457200" y="1076325"/>
              <a:ext cx="8067675" cy="5629275"/>
            </a:xfrm>
            <a:prstGeom prst="rect">
              <a:avLst/>
            </a:prstGeom>
            <a:noFill/>
            <a:ln w="9525">
              <a:noFill/>
              <a:miter lim="800000"/>
              <a:headEnd/>
              <a:tailEnd/>
            </a:ln>
          </p:spPr>
        </p:pic>
        <p:sp>
          <p:nvSpPr>
            <p:cNvPr id="19" name="Rectangle 18"/>
            <p:cNvSpPr/>
            <p:nvPr/>
          </p:nvSpPr>
          <p:spPr>
            <a:xfrm>
              <a:off x="838200" y="1828800"/>
              <a:ext cx="2286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886200" y="2209800"/>
              <a:ext cx="1905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7200" y="62484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6195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8">
                                            <p:txEl>
                                              <p:pRg st="2" end="2"/>
                                            </p:txEl>
                                          </p:spTgt>
                                        </p:tgtEl>
                                        <p:attrNameLst>
                                          <p:attrName>style.visibility</p:attrName>
                                        </p:attrNameLst>
                                      </p:cBhvr>
                                      <p:to>
                                        <p:strVal val="visible"/>
                                      </p:to>
                                    </p:set>
                                    <p:animEffect transition="in" filter="blinds(horizontal)">
                                      <p:cBhvr>
                                        <p:cTn id="7" dur="500"/>
                                        <p:tgtEl>
                                          <p:spTgt spid="11268">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270"/>
                                        </p:tgtEl>
                                        <p:attrNameLst>
                                          <p:attrName>style.visibility</p:attrName>
                                        </p:attrNameLst>
                                      </p:cBhvr>
                                      <p:to>
                                        <p:strVal val="visible"/>
                                      </p:to>
                                    </p:set>
                                    <p:animEffect transition="in" filter="blinds(horizontal)">
                                      <p:cBhvr>
                                        <p:cTn id="13"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title"/>
          </p:nvPr>
        </p:nvSpPr>
        <p:spPr>
          <a:xfrm>
            <a:off x="457200" y="44450"/>
            <a:ext cx="8229600" cy="633413"/>
          </a:xfrm>
        </p:spPr>
        <p:txBody>
          <a:bodyPr>
            <a:normAutofit fontScale="90000"/>
          </a:bodyPr>
          <a:lstStyle/>
          <a:p>
            <a:r>
              <a:rPr lang="en-US" sz="3200" dirty="0" smtClean="0"/>
              <a:t>SPS transverse impedance model:</a:t>
            </a:r>
            <a:br>
              <a:rPr lang="en-US" sz="3200" dirty="0" smtClean="0"/>
            </a:br>
            <a:r>
              <a:rPr lang="en-US" sz="3200" dirty="0" smtClean="0"/>
              <a:t>kicker impedance</a:t>
            </a:r>
            <a:endParaRPr lang="en-US" sz="3200"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219200"/>
            <a:ext cx="8229600" cy="3981011"/>
          </a:xfrm>
        </p:spPr>
      </p:pic>
      <p:sp>
        <p:nvSpPr>
          <p:cNvPr id="6" name="Rectangle 5"/>
          <p:cNvSpPr/>
          <p:nvPr/>
        </p:nvSpPr>
        <p:spPr>
          <a:xfrm>
            <a:off x="1524000" y="1327724"/>
            <a:ext cx="152400" cy="4234876"/>
          </a:xfrm>
          <a:prstGeom prst="rect">
            <a:avLst/>
          </a:prstGeom>
          <a:solidFill>
            <a:srgbClr val="FFFF00">
              <a:alpha val="51000"/>
            </a:srgbClr>
          </a:solidFill>
          <a:ln>
            <a:solidFill>
              <a:srgbClr val="FFFF00">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Object 4"/>
          <p:cNvGraphicFramePr>
            <a:graphicFrameLocks noChangeAspect="1"/>
          </p:cNvGraphicFramePr>
          <p:nvPr>
            <p:extLst>
              <p:ext uri="{D42A27DB-BD31-4B8C-83A1-F6EECF244321}">
                <p14:modId xmlns:p14="http://schemas.microsoft.com/office/powerpoint/2010/main" val="2681897881"/>
              </p:ext>
            </p:extLst>
          </p:nvPr>
        </p:nvGraphicFramePr>
        <p:xfrm>
          <a:off x="609600" y="5562600"/>
          <a:ext cx="2768600" cy="508000"/>
        </p:xfrm>
        <a:graphic>
          <a:graphicData uri="http://schemas.openxmlformats.org/presentationml/2006/ole">
            <mc:AlternateContent xmlns:mc="http://schemas.openxmlformats.org/markup-compatibility/2006">
              <mc:Choice xmlns:v="urn:schemas-microsoft-com:vml" Requires="v">
                <p:oleObj spid="_x0000_s516136" name="Equation" r:id="rId4" imgW="1384200" imgH="253800" progId="Equation.3">
                  <p:embed/>
                </p:oleObj>
              </mc:Choice>
              <mc:Fallback>
                <p:oleObj name="Equation" r:id="rId4" imgW="1384200" imgH="253800" progId="Equation.3">
                  <p:embed/>
                  <p:pic>
                    <p:nvPicPr>
                      <p:cNvPr id="0" name="Object 18"/>
                      <p:cNvPicPr>
                        <a:picLocks noChangeAspect="1" noChangeArrowheads="1"/>
                      </p:cNvPicPr>
                      <p:nvPr/>
                    </p:nvPicPr>
                    <p:blipFill>
                      <a:blip r:embed="rId5"/>
                      <a:srcRect/>
                      <a:stretch>
                        <a:fillRect/>
                      </a:stretch>
                    </p:blipFill>
                    <p:spPr bwMode="auto">
                      <a:xfrm>
                        <a:off x="609600" y="5562600"/>
                        <a:ext cx="2768600" cy="5080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1" name="Straight Arrow Connector 10"/>
          <p:cNvCxnSpPr/>
          <p:nvPr/>
        </p:nvCxnSpPr>
        <p:spPr>
          <a:xfrm>
            <a:off x="1752600" y="3810000"/>
            <a:ext cx="2971800" cy="1981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905000" y="2209800"/>
            <a:ext cx="3200400" cy="3505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62400" y="5943600"/>
            <a:ext cx="2819400" cy="369332"/>
          </a:xfrm>
          <a:prstGeom prst="rect">
            <a:avLst/>
          </a:prstGeom>
          <a:noFill/>
        </p:spPr>
        <p:txBody>
          <a:bodyPr wrap="square" rtlCol="0">
            <a:spAutoFit/>
          </a:bodyPr>
          <a:lstStyle/>
          <a:p>
            <a:r>
              <a:rPr lang="en-US" dirty="0" smtClean="0"/>
              <a:t>Peak due to the serigraphy</a:t>
            </a:r>
            <a:endParaRPr lang="en-GB" dirty="0"/>
          </a:p>
        </p:txBody>
      </p:sp>
      <p:sp>
        <p:nvSpPr>
          <p:cNvPr id="15" name="TextBox 14"/>
          <p:cNvSpPr txBox="1"/>
          <p:nvPr/>
        </p:nvSpPr>
        <p:spPr>
          <a:xfrm>
            <a:off x="3200400" y="1066800"/>
            <a:ext cx="3276600" cy="369332"/>
          </a:xfrm>
          <a:prstGeom prst="rect">
            <a:avLst/>
          </a:prstGeom>
          <a:solidFill>
            <a:srgbClr val="FFFF00"/>
          </a:solidFill>
          <a:ln w="38100">
            <a:solidFill>
              <a:schemeClr val="tx1"/>
            </a:solidFill>
          </a:ln>
        </p:spPr>
        <p:txBody>
          <a:bodyPr wrap="square" rtlCol="0">
            <a:spAutoFit/>
          </a:bodyPr>
          <a:lstStyle/>
          <a:p>
            <a:pPr algn="ctr"/>
            <a:r>
              <a:rPr lang="en-US" dirty="0" smtClean="0"/>
              <a:t>Horizontal SPS kicker impedance</a:t>
            </a:r>
            <a:endParaRPr lang="en-GB" dirty="0"/>
          </a:p>
        </p:txBody>
      </p:sp>
    </p:spTree>
    <p:extLst>
      <p:ext uri="{BB962C8B-B14F-4D97-AF65-F5344CB8AC3E}">
        <p14:creationId xmlns:p14="http://schemas.microsoft.com/office/powerpoint/2010/main" val="165496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457200" y="204787"/>
            <a:ext cx="8229600" cy="633413"/>
          </a:xfrm>
        </p:spPr>
        <p:txBody>
          <a:bodyPr>
            <a:normAutofit fontScale="90000"/>
          </a:bodyPr>
          <a:lstStyle/>
          <a:p>
            <a:r>
              <a:rPr lang="en-US" sz="3200" dirty="0" smtClean="0"/>
              <a:t>SPS transverse impedance model:</a:t>
            </a:r>
            <a:br>
              <a:rPr lang="en-US" sz="3200" dirty="0" smtClean="0"/>
            </a:br>
            <a:r>
              <a:rPr lang="en-US" sz="3200" dirty="0" smtClean="0"/>
              <a:t>kicker impedance</a:t>
            </a:r>
            <a:endParaRPr lang="en-US" sz="3200"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459468"/>
            <a:ext cx="8229600" cy="3858613"/>
          </a:xfrm>
        </p:spPr>
      </p:pic>
      <p:cxnSp>
        <p:nvCxnSpPr>
          <p:cNvPr id="7" name="Straight Arrow Connector 6"/>
          <p:cNvCxnSpPr/>
          <p:nvPr/>
        </p:nvCxnSpPr>
        <p:spPr>
          <a:xfrm>
            <a:off x="1752600" y="3364468"/>
            <a:ext cx="2286000" cy="2667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905000" y="2983468"/>
            <a:ext cx="2667000" cy="2971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33800" y="6107668"/>
            <a:ext cx="2819400" cy="369332"/>
          </a:xfrm>
          <a:prstGeom prst="rect">
            <a:avLst/>
          </a:prstGeom>
          <a:noFill/>
        </p:spPr>
        <p:txBody>
          <a:bodyPr wrap="square" rtlCol="0">
            <a:spAutoFit/>
          </a:bodyPr>
          <a:lstStyle/>
          <a:p>
            <a:r>
              <a:rPr lang="en-US" dirty="0" smtClean="0"/>
              <a:t>Peak due to the serigraphy</a:t>
            </a:r>
            <a:endParaRPr lang="en-GB" dirty="0"/>
          </a:p>
        </p:txBody>
      </p:sp>
      <p:sp>
        <p:nvSpPr>
          <p:cNvPr id="11" name="TextBox 10"/>
          <p:cNvSpPr txBox="1"/>
          <p:nvPr/>
        </p:nvSpPr>
        <p:spPr>
          <a:xfrm>
            <a:off x="3124200" y="1307068"/>
            <a:ext cx="3048000" cy="369332"/>
          </a:xfrm>
          <a:prstGeom prst="rect">
            <a:avLst/>
          </a:prstGeom>
          <a:solidFill>
            <a:srgbClr val="FFFF00"/>
          </a:solidFill>
          <a:ln w="38100">
            <a:solidFill>
              <a:schemeClr val="tx1"/>
            </a:solidFill>
          </a:ln>
        </p:spPr>
        <p:txBody>
          <a:bodyPr wrap="square" rtlCol="0">
            <a:spAutoFit/>
          </a:bodyPr>
          <a:lstStyle/>
          <a:p>
            <a:pPr algn="ctr"/>
            <a:r>
              <a:rPr lang="en-US" dirty="0" smtClean="0"/>
              <a:t>Vertical SPS kicker impedance</a:t>
            </a:r>
            <a:endParaRPr lang="en-GB" dirty="0"/>
          </a:p>
        </p:txBody>
      </p:sp>
    </p:spTree>
    <p:extLst>
      <p:ext uri="{BB962C8B-B14F-4D97-AF65-F5344CB8AC3E}">
        <p14:creationId xmlns:p14="http://schemas.microsoft.com/office/powerpoint/2010/main" val="64948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662" y="1871662"/>
            <a:ext cx="7043738" cy="4071938"/>
          </a:xfrm>
          <a:prstGeom prst="rect">
            <a:avLst/>
          </a:prstGeom>
          <a:noFill/>
          <a:ln w="38100">
            <a:solidFill>
              <a:schemeClr val="tx1"/>
            </a:solidFill>
            <a:prstDash val="sysDot"/>
            <a:miter lim="800000"/>
            <a:headEnd/>
            <a:tailEnd/>
          </a:ln>
          <a:extLst>
            <a:ext uri="{909E8E84-426E-40DD-AFC4-6F175D3DCCD1}">
              <a14:hiddenFill xmlns:a14="http://schemas.microsoft.com/office/drawing/2010/main">
                <a:solidFill>
                  <a:schemeClr val="accent1"/>
                </a:solidFill>
              </a14:hiddenFill>
            </a:ext>
          </a:extLst>
        </p:spPr>
      </p:pic>
      <p:sp>
        <p:nvSpPr>
          <p:cNvPr id="5" name="Title 1"/>
          <p:cNvSpPr txBox="1">
            <a:spLocks/>
          </p:cNvSpPr>
          <p:nvPr/>
        </p:nvSpPr>
        <p:spPr>
          <a:xfrm>
            <a:off x="328550" y="304800"/>
            <a:ext cx="8534400" cy="762000"/>
          </a:xfrm>
          <a:prstGeom prst="rect">
            <a:avLst/>
          </a:prstGeom>
          <a:gradFill flip="none" rotWithShape="1">
            <a:gsLst>
              <a:gs pos="29000">
                <a:schemeClr val="tx1"/>
              </a:gs>
              <a:gs pos="50000">
                <a:srgbClr val="002060"/>
              </a:gs>
              <a:gs pos="100000">
                <a:schemeClr val="tx1"/>
              </a:gs>
            </a:gsLst>
            <a:path path="rect">
              <a:fillToRect l="100000" t="100000"/>
            </a:path>
            <a:tileRect r="-100000" b="-100000"/>
          </a:gradFill>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a:solidFill>
                  <a:schemeClr val="bg1"/>
                </a:solidFill>
              </a:rPr>
              <a:t>Evolution of the extraction kickers in the SPS</a:t>
            </a:r>
          </a:p>
        </p:txBody>
      </p:sp>
      <p:cxnSp>
        <p:nvCxnSpPr>
          <p:cNvPr id="3" name="Straight Arrow Connector 2"/>
          <p:cNvCxnSpPr/>
          <p:nvPr/>
        </p:nvCxnSpPr>
        <p:spPr>
          <a:xfrm>
            <a:off x="2057400" y="5638800"/>
            <a:ext cx="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600200" y="6248400"/>
            <a:ext cx="6738938" cy="523220"/>
          </a:xfrm>
          <a:prstGeom prst="rect">
            <a:avLst/>
          </a:prstGeom>
          <a:solidFill>
            <a:schemeClr val="bg1"/>
          </a:solidFill>
        </p:spPr>
        <p:txBody>
          <a:bodyPr wrap="square" rtlCol="0">
            <a:spAutoFit/>
          </a:bodyPr>
          <a:lstStyle/>
          <a:p>
            <a:r>
              <a:rPr lang="en-US" sz="2800" dirty="0" smtClean="0"/>
              <a:t>2014			8			8</a:t>
            </a:r>
            <a:endParaRPr lang="en-GB" sz="2800" dirty="0"/>
          </a:p>
        </p:txBody>
      </p:sp>
      <p:sp>
        <p:nvSpPr>
          <p:cNvPr id="8" name="TextBox 7"/>
          <p:cNvSpPr txBox="1"/>
          <p:nvPr/>
        </p:nvSpPr>
        <p:spPr>
          <a:xfrm>
            <a:off x="152400" y="6320135"/>
            <a:ext cx="1295400" cy="461665"/>
          </a:xfrm>
          <a:prstGeom prst="rect">
            <a:avLst/>
          </a:prstGeom>
          <a:noFill/>
        </p:spPr>
        <p:txBody>
          <a:bodyPr wrap="square" rtlCol="0">
            <a:spAutoFit/>
          </a:bodyPr>
          <a:lstStyle/>
          <a:p>
            <a:r>
              <a:rPr lang="en-US" sz="2400" b="1" dirty="0" smtClean="0"/>
              <a:t>Post-LS1</a:t>
            </a:r>
            <a:endParaRPr lang="en-GB" sz="2400" b="1" dirty="0"/>
          </a:p>
        </p:txBody>
      </p:sp>
      <p:sp>
        <p:nvSpPr>
          <p:cNvPr id="2" name="Rectangle 1"/>
          <p:cNvSpPr/>
          <p:nvPr/>
        </p:nvSpPr>
        <p:spPr>
          <a:xfrm>
            <a:off x="1271650" y="5310250"/>
            <a:ext cx="6705600" cy="381000"/>
          </a:xfrm>
          <a:prstGeom prst="rect">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2089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ERNCorporate4-3">
  <a:themeElements>
    <a:clrScheme name="CERN 1">
      <a:dk1>
        <a:srgbClr val="0055A0"/>
      </a:dk1>
      <a:lt1>
        <a:sysClr val="window" lastClr="FFFFFF"/>
      </a:lt1>
      <a:dk2>
        <a:srgbClr val="0055A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47122</TotalTime>
  <Words>1399</Words>
  <Application>Microsoft Office PowerPoint</Application>
  <PresentationFormat>On-screen Show (4:3)</PresentationFormat>
  <Paragraphs>277</Paragraphs>
  <Slides>42</Slides>
  <Notes>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45" baseType="lpstr">
      <vt:lpstr>Office Theme</vt:lpstr>
      <vt:lpstr>CERNCorporate4-3</vt:lpstr>
      <vt:lpstr>Equation</vt:lpstr>
      <vt:lpstr>Update of the SPS transverse impedance model</vt:lpstr>
      <vt:lpstr>Overview</vt:lpstr>
      <vt:lpstr>SPS transverse impedance model</vt:lpstr>
      <vt:lpstr>SPS transverse impedance model: wall impedance</vt:lpstr>
      <vt:lpstr>SPS transverse impedance model:  wall impedance</vt:lpstr>
      <vt:lpstr>SPS transverse impedance model</vt:lpstr>
      <vt:lpstr>SPS transverse impedance model: kicker impedance</vt:lpstr>
      <vt:lpstr>SPS transverse impedance model: kicker impedance</vt:lpstr>
      <vt:lpstr>PowerPoint Presentation</vt:lpstr>
      <vt:lpstr>SPS transverse impedance model</vt:lpstr>
      <vt:lpstr>SPS transverse impedance model: BPMs impedance</vt:lpstr>
      <vt:lpstr>SPS transverse impedance model: BPMs impedance</vt:lpstr>
      <vt:lpstr>SPS transverse impedance model</vt:lpstr>
      <vt:lpstr>SPS transverse impedance model: cavities impedance</vt:lpstr>
      <vt:lpstr>SPS transverse impedance model: cavities impedance</vt:lpstr>
      <vt:lpstr>SPS horizontal impedance model</vt:lpstr>
      <vt:lpstr>SPS vertical impedance model</vt:lpstr>
      <vt:lpstr>Vertical coherent tune shift</vt:lpstr>
      <vt:lpstr>Stability diagram: Q20</vt:lpstr>
      <vt:lpstr>Intra-bunch motion:Q20</vt:lpstr>
      <vt:lpstr>Horizontal coherent tune shift</vt:lpstr>
      <vt:lpstr>Overview</vt:lpstr>
      <vt:lpstr>Broadband impedance of a step transition</vt:lpstr>
      <vt:lpstr>PowerPoint Presentation</vt:lpstr>
      <vt:lpstr>PowerPoint Presentation</vt:lpstr>
      <vt:lpstr>Broadband impedance of step transitions</vt:lpstr>
      <vt:lpstr>Broadband impedance of step transitions</vt:lpstr>
      <vt:lpstr>PowerPoint Presentation</vt:lpstr>
      <vt:lpstr>PowerPoint Presentation</vt:lpstr>
      <vt:lpstr>Broadband impedance of step transitions</vt:lpstr>
      <vt:lpstr>Vertical coherent tune shift</vt:lpstr>
      <vt:lpstr>Broadband impedance of step transitions: longitudinal plane</vt:lpstr>
      <vt:lpstr>Overview</vt:lpstr>
      <vt:lpstr>New elements to be added in the model</vt:lpstr>
      <vt:lpstr>New elements to be added in the model</vt:lpstr>
      <vt:lpstr>EM model of the stripline kicker including transitions</vt:lpstr>
      <vt:lpstr>Longitudinal impedance</vt:lpstr>
      <vt:lpstr>Transverse impedance</vt:lpstr>
      <vt:lpstr>Transverse impedance</vt:lpstr>
      <vt:lpstr>Overview</vt:lpstr>
      <vt:lpstr>Summary and next steps</vt:lpstr>
      <vt:lpstr>Thank you for your attention</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MKE heating with and without serigraphy</dc:title>
  <dc:creator>czannini</dc:creator>
  <cp:lastModifiedBy>Carlo Zannini</cp:lastModifiedBy>
  <cp:revision>1472</cp:revision>
  <dcterms:created xsi:type="dcterms:W3CDTF">2012-06-18T14:13:36Z</dcterms:created>
  <dcterms:modified xsi:type="dcterms:W3CDTF">2014-02-28T07:57:03Z</dcterms:modified>
</cp:coreProperties>
</file>