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71" r:id="rId14"/>
    <p:sldId id="272" r:id="rId15"/>
    <p:sldId id="267" r:id="rId16"/>
    <p:sldId id="268" r:id="rId17"/>
    <p:sldId id="269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00740D-DC2C-4FDC-9F22-AE675317903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70"/>
            <p14:sldId id="264"/>
            <p14:sldId id="265"/>
            <p14:sldId id="266"/>
            <p14:sldId id="271"/>
            <p14:sldId id="272"/>
            <p14:sldId id="267"/>
          </p14:sldIdLst>
        </p14:section>
        <p14:section name="Extra slides" id="{20F0EBF0-2283-4269-AC07-445718C80BB3}">
          <p14:sldIdLst>
            <p14:sldId id="268"/>
            <p14:sldId id="26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6F7F6-8AF8-47F9-BDEF-FDCDB0D51CC5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437A6-C7CA-446A-BB63-8F591FF42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364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95FD0-CA5A-40F0-8E4B-84F598C8F984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0E746-5D4D-496C-995F-F205420EC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60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0E746-5D4D-496C-995F-F205420EC2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98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0E746-5D4D-496C-995F-F205420EC2D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777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0E746-5D4D-496C-995F-F205420EC2D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04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0E746-5D4D-496C-995F-F205420EC2D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978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0E746-5D4D-496C-995F-F205420EC2D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141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0E746-5D4D-496C-995F-F205420EC2D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318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0E746-5D4D-496C-995F-F205420EC2D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561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0E746-5D4D-496C-995F-F205420EC2D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686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0E746-5D4D-496C-995F-F205420EC2D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079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0E746-5D4D-496C-995F-F205420EC2D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482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0E746-5D4D-496C-995F-F205420EC2D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268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0E746-5D4D-496C-995F-F205420EC2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85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0E746-5D4D-496C-995F-F205420EC2D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869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0E746-5D4D-496C-995F-F205420EC2D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788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0E746-5D4D-496C-995F-F205420EC2D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05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15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01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4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42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3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25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62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28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39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61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2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4FDB1-2313-4B9A-817A-1A4517D0BE7C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39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2057400"/>
          </a:xfrm>
          <a:solidFill>
            <a:schemeClr val="bg1"/>
          </a:solidFill>
          <a:ln w="88900"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GB" b="1" dirty="0"/>
              <a:t>Latest </a:t>
            </a:r>
            <a:r>
              <a:rPr lang="en-GB" b="1" dirty="0" smtClean="0"/>
              <a:t>longitudinal</a:t>
            </a:r>
            <a:r>
              <a:rPr lang="en-GB" b="1" dirty="0"/>
              <a:t> simulations with </a:t>
            </a:r>
            <a:r>
              <a:rPr lang="en-GB" b="1" dirty="0" smtClean="0"/>
              <a:t>the SPS </a:t>
            </a:r>
            <a:r>
              <a:rPr lang="en-GB" b="1" dirty="0"/>
              <a:t>impedance model </a:t>
            </a:r>
            <a:endParaRPr lang="en-US" sz="2400" b="1" dirty="0" smtClean="0">
              <a:latin typeface="Arial" charset="0"/>
              <a:cs typeface="Arial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295400" y="4495800"/>
            <a:ext cx="678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/>
              <a:t>A. </a:t>
            </a:r>
            <a:r>
              <a:rPr lang="en-GB" sz="2400" dirty="0" err="1" smtClean="0"/>
              <a:t>Lasheen</a:t>
            </a:r>
            <a:r>
              <a:rPr lang="en-GB" sz="2400" dirty="0" smtClean="0"/>
              <a:t>, </a:t>
            </a:r>
            <a:r>
              <a:rPr lang="en-US" sz="2400" dirty="0" smtClean="0">
                <a:cs typeface="Arial" pitchFamily="34" charset="0"/>
              </a:rPr>
              <a:t>T</a:t>
            </a:r>
            <a:r>
              <a:rPr lang="en-US" sz="2400" dirty="0">
                <a:cs typeface="Arial" pitchFamily="34" charset="0"/>
              </a:rPr>
              <a:t>. </a:t>
            </a:r>
            <a:r>
              <a:rPr lang="en-US" sz="2400" dirty="0" smtClean="0">
                <a:cs typeface="Arial" pitchFamily="34" charset="0"/>
              </a:rPr>
              <a:t>Argyropoulos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/>
              <a:t>Acknowledgements: E</a:t>
            </a:r>
            <a:r>
              <a:rPr lang="en-GB" sz="2400" dirty="0"/>
              <a:t>. </a:t>
            </a:r>
            <a:r>
              <a:rPr lang="en-GB" sz="2400" dirty="0" err="1" smtClean="0"/>
              <a:t>Shaposhnikova</a:t>
            </a:r>
            <a:r>
              <a:rPr lang="en-GB" sz="2400" dirty="0" smtClean="0"/>
              <a:t>, J. E. Varela</a:t>
            </a:r>
            <a:endParaRPr lang="en-US" sz="24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41020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LIU-SPS BD WG </a:t>
            </a:r>
            <a:r>
              <a:rPr lang="en-GB" sz="2000" dirty="0" smtClean="0"/>
              <a:t>26/06/2014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526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\\cern.ch\dfs\Users\a\alasheen\Desktop\fs_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971" y="870726"/>
            <a:ext cx="5580993" cy="56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Synchrotron frequency shifts - simulations</a:t>
            </a: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35221" y="1196752"/>
            <a:ext cx="38292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Reminder:</a:t>
            </a:r>
          </a:p>
          <a:p>
            <a:endParaRPr lang="en-US" sz="20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Bunch length oscillations at injection for short bunches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Each point corresponds to the slope of the frequency as a function of intensity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The injected bunch is parabolic (and results are very dependent on bunch profile…)</a:t>
            </a:r>
          </a:p>
        </p:txBody>
      </p:sp>
    </p:spTree>
    <p:extLst>
      <p:ext uri="{BB962C8B-B14F-4D97-AF65-F5344CB8AC3E}">
        <p14:creationId xmlns:p14="http://schemas.microsoft.com/office/powerpoint/2010/main" val="1954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2971" y="870808"/>
            <a:ext cx="5580993" cy="56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Synchrotron frequency shifts - simulations</a:t>
            </a: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35221" y="1807914"/>
                <a:ext cx="3829267" cy="1549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Adding steps:</a:t>
                </a:r>
              </a:p>
              <a:p>
                <a:endParaRPr lang="fr-CH" sz="2000" i="1" dirty="0" smtClean="0">
                  <a:latin typeface="Cambria Math"/>
                </a:endParaRP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fr-CH" sz="2000" i="1">
                        <a:latin typeface="Cambria Math"/>
                      </a:rPr>
                      <m:t>ℑ</m:t>
                    </m:r>
                    <m:sSub>
                      <m:sSubPr>
                        <m:ctrlPr>
                          <a:rPr lang="fr-CH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fr-CH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CH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CH" sz="2000" i="1">
                                    <a:latin typeface="Cambria Math"/>
                                  </a:rPr>
                                  <m:t>𝑍</m:t>
                                </m:r>
                              </m:num>
                              <m:den>
                                <m:r>
                                  <a:rPr lang="fr-CH" sz="20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fr-CH" sz="2000" i="1">
                            <a:latin typeface="Cambria Math"/>
                          </a:rPr>
                          <m:t>𝑠𝑡𝑒𝑝𝑠</m:t>
                        </m:r>
                      </m:sub>
                    </m:sSub>
                    <m:r>
                      <a:rPr lang="fr-CH" sz="2000" b="0" i="1" smtClean="0">
                        <a:latin typeface="Cambria Math"/>
                      </a:rPr>
                      <m:t>~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0.5 Ohms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endParaRPr lang="en-US" sz="2000" b="1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221" y="1807914"/>
                <a:ext cx="3829267" cy="1549078"/>
              </a:xfrm>
              <a:prstGeom prst="rect">
                <a:avLst/>
              </a:prstGeom>
              <a:blipFill rotWithShape="1">
                <a:blip r:embed="rId4"/>
                <a:stretch>
                  <a:fillRect l="-1590" t="-1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148064" y="4005064"/>
            <a:ext cx="3829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Good agreement, but…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45669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2971" y="870808"/>
            <a:ext cx="5580993" cy="56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Synchrotron frequency shifts - simulations</a:t>
            </a: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35221" y="1196752"/>
                <a:ext cx="3829267" cy="412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Adding space charge:</a:t>
                </a:r>
              </a:p>
              <a:p>
                <a:endParaRPr lang="en-US" sz="2000" b="1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Steps: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fr-CH" sz="2000" i="1">
                        <a:latin typeface="Cambria Math"/>
                      </a:rPr>
                      <m:t>ℑ</m:t>
                    </m:r>
                    <m:sSub>
                      <m:sSubPr>
                        <m:ctrlPr>
                          <a:rPr lang="fr-CH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fr-CH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CH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CH" sz="2000" i="1">
                                    <a:latin typeface="Cambria Math"/>
                                  </a:rPr>
                                  <m:t>𝑍</m:t>
                                </m:r>
                              </m:num>
                              <m:den>
                                <m:r>
                                  <a:rPr lang="fr-CH" sz="20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fr-CH" sz="2000" i="1">
                            <a:latin typeface="Cambria Math"/>
                          </a:rPr>
                          <m:t>𝑠𝑡𝑒𝑝𝑠</m:t>
                        </m:r>
                      </m:sub>
                    </m:sSub>
                    <m:r>
                      <a:rPr lang="fr-CH" sz="2000" b="0" i="1" smtClean="0">
                        <a:latin typeface="Cambria Math"/>
                      </a:rPr>
                      <m:t>~</m:t>
                    </m:r>
                  </m:oMath>
                </a14:m>
                <a:r>
                  <a:rPr lang="en-US" sz="2000" dirty="0"/>
                  <a:t> 0.5 Ohms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Space </a:t>
                </a:r>
                <a:r>
                  <a:rPr lang="en-US" sz="2000" dirty="0" smtClean="0"/>
                  <a:t>charge </a:t>
                </a:r>
                <a:r>
                  <a:rPr lang="en-US" sz="2000" i="1" dirty="0" smtClean="0"/>
                  <a:t>(approximation</a:t>
                </a:r>
                <a:r>
                  <a:rPr lang="en-US" sz="2000" i="1" dirty="0"/>
                  <a:t>, needs to be refined):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fr-CH" sz="2000" i="1">
                        <a:latin typeface="Cambria Math"/>
                      </a:rPr>
                      <m:t>ℑ</m:t>
                    </m:r>
                    <m:sSub>
                      <m:sSubPr>
                        <m:ctrlPr>
                          <a:rPr lang="fr-CH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fr-CH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CH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CH" sz="2000" i="1">
                                    <a:latin typeface="Cambria Math"/>
                                  </a:rPr>
                                  <m:t>𝑍</m:t>
                                </m:r>
                              </m:num>
                              <m:den>
                                <m:r>
                                  <a:rPr lang="fr-CH" sz="20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fr-CH" sz="2000" i="1">
                            <a:latin typeface="Cambria Math"/>
                          </a:rPr>
                          <m:t>𝑆𝐶</m:t>
                        </m:r>
                      </m:sub>
                    </m:sSub>
                    <m:r>
                      <a:rPr lang="fr-CH" sz="2000" b="0" i="1" smtClean="0">
                        <a:latin typeface="Cambria Math"/>
                      </a:rPr>
                      <m:t>~</m:t>
                    </m:r>
                  </m:oMath>
                </a14:m>
                <a:r>
                  <a:rPr lang="en-US" sz="2000" dirty="0"/>
                  <a:t> -1.5 Ohms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Overall missing impedance: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fr-CH" sz="2000" i="1">
                        <a:latin typeface="Cambria Math"/>
                      </a:rPr>
                      <m:t>ℑ</m:t>
                    </m:r>
                    <m:sSub>
                      <m:sSubPr>
                        <m:ctrlPr>
                          <a:rPr lang="fr-CH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fr-CH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CH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CH" sz="2000" i="1">
                                    <a:latin typeface="Cambria Math"/>
                                  </a:rPr>
                                  <m:t>𝑍</m:t>
                                </m:r>
                              </m:num>
                              <m:den>
                                <m:r>
                                  <a:rPr lang="fr-CH" sz="20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fr-CH" sz="2000" i="1">
                            <a:latin typeface="Cambria Math"/>
                          </a:rPr>
                          <m:t>𝑚𝑖𝑠𝑠𝑖𝑛𝑔</m:t>
                        </m:r>
                      </m:sub>
                    </m:sSub>
                    <m:r>
                      <a:rPr lang="fr-CH" sz="2000" b="0" i="1" smtClean="0">
                        <a:latin typeface="Cambria Math"/>
                      </a:rPr>
                      <m:t>~</m:t>
                    </m:r>
                  </m:oMath>
                </a14:m>
                <a:r>
                  <a:rPr lang="en-US" sz="2000" dirty="0"/>
                  <a:t> 1 </a:t>
                </a:r>
                <a:r>
                  <a:rPr lang="en-US" sz="2000" dirty="0" smtClean="0"/>
                  <a:t>Ohms</a:t>
                </a:r>
                <a:endParaRPr lang="en-US" sz="2000" b="1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221" y="1196752"/>
                <a:ext cx="3829267" cy="4122667"/>
              </a:xfrm>
              <a:prstGeom prst="rect">
                <a:avLst/>
              </a:prstGeom>
              <a:blipFill rotWithShape="1">
                <a:blip r:embed="rId4"/>
                <a:stretch>
                  <a:fillRect l="-1590" t="-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H="1" flipV="1">
            <a:off x="2348753" y="4077072"/>
            <a:ext cx="45005" cy="1399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43808" y="5013176"/>
            <a:ext cx="720080" cy="4635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462200" y="5160922"/>
            <a:ext cx="405137" cy="3169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0299" y="5435932"/>
            <a:ext cx="291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More </a:t>
            </a:r>
            <a:r>
              <a:rPr lang="fr-CH" dirty="0" err="1" smtClean="0"/>
              <a:t>measurements</a:t>
            </a:r>
            <a:r>
              <a:rPr lang="fr-CH" dirty="0" smtClean="0"/>
              <a:t> </a:t>
            </a:r>
            <a:r>
              <a:rPr lang="fr-CH" dirty="0" err="1" smtClean="0"/>
              <a:t>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69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SPS flat top</a:t>
            </a: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179512" y="908720"/>
                <a:ext cx="8712968" cy="619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buFont typeface="Wingdings" pitchFamily="2" charset="2"/>
                  <a:buChar char="q"/>
                </a:pPr>
                <a:r>
                  <a:rPr lang="en-US" sz="2200" dirty="0" smtClean="0"/>
                  <a:t> </a:t>
                </a:r>
                <a:r>
                  <a:rPr lang="en-US" sz="2000" dirty="0" smtClean="0"/>
                  <a:t>Measurements at flat top show an increase in the bunch length versus intensity which can not be explained by the potential well distortion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fr-CH" sz="2000" i="1">
                        <a:latin typeface="Cambria Math"/>
                      </a:rPr>
                      <m:t>ℑ</m:t>
                    </m:r>
                    <m:d>
                      <m:dPr>
                        <m:begChr m:val="{"/>
                        <m:endChr m:val="}"/>
                        <m:ctrlPr>
                          <a:rPr lang="fr-CH" sz="2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fr-CH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CH" sz="2000" b="0" i="1" smtClean="0">
                                <a:latin typeface="Cambria Math"/>
                              </a:rPr>
                              <m:t>𝑍</m:t>
                            </m:r>
                          </m:num>
                          <m:den>
                            <m:r>
                              <a:rPr lang="fr-CH" sz="2000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fr-CH" sz="2000" b="0" i="1" smtClean="0">
                        <a:latin typeface="Cambria Math"/>
                      </a:rPr>
                      <m:t>~</m:t>
                    </m:r>
                  </m:oMath>
                </a14:m>
                <a:r>
                  <a:rPr lang="en-US" sz="2000" b="1" dirty="0" smtClean="0">
                    <a:sym typeface="Wingdings" panose="05000000000000000000" pitchFamily="2" charset="2"/>
                  </a:rPr>
                  <a:t>15 </a:t>
                </a:r>
                <a:r>
                  <a:rPr lang="en-US" sz="2000" b="1" dirty="0">
                    <a:sym typeface="Wingdings" panose="05000000000000000000" pitchFamily="2" charset="2"/>
                  </a:rPr>
                  <a:t>O</a:t>
                </a:r>
                <a:r>
                  <a:rPr lang="en-US" sz="2000" b="1" dirty="0" smtClean="0">
                    <a:sym typeface="Wingdings" panose="05000000000000000000" pitchFamily="2" charset="2"/>
                  </a:rPr>
                  <a:t>hms is needed  blow-up by a microwave instability?</a:t>
                </a:r>
              </a:p>
              <a:p>
                <a:pPr>
                  <a:buFont typeface="Wingdings" pitchFamily="2" charset="2"/>
                  <a:buChar char="q"/>
                </a:pPr>
                <a:endParaRPr lang="en-US" sz="2000" dirty="0">
                  <a:sym typeface="Wingdings" panose="05000000000000000000" pitchFamily="2" charset="2"/>
                </a:endParaRPr>
              </a:p>
              <a:p>
                <a:pPr>
                  <a:buFont typeface="Wingdings" pitchFamily="2" charset="2"/>
                  <a:buChar char="q"/>
                </a:pPr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>
                  <a:buFont typeface="Wingdings" pitchFamily="2" charset="2"/>
                  <a:buChar char="q"/>
                </a:pPr>
                <a:endParaRPr lang="en-US" sz="2000" dirty="0">
                  <a:sym typeface="Wingdings" panose="05000000000000000000" pitchFamily="2" charset="2"/>
                </a:endParaRPr>
              </a:p>
              <a:p>
                <a:pPr>
                  <a:buFont typeface="Wingdings" pitchFamily="2" charset="2"/>
                  <a:buChar char="q"/>
                </a:pPr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>
                  <a:buFont typeface="Wingdings" pitchFamily="2" charset="2"/>
                  <a:buChar char="q"/>
                </a:pPr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>
                  <a:buFont typeface="Wingdings" pitchFamily="2" charset="2"/>
                  <a:buChar char="q"/>
                </a:pPr>
                <a:endParaRPr lang="en-US" sz="2000" dirty="0">
                  <a:sym typeface="Wingdings" panose="05000000000000000000" pitchFamily="2" charset="2"/>
                </a:endParaRPr>
              </a:p>
              <a:p>
                <a:pPr>
                  <a:buFont typeface="Wingdings" pitchFamily="2" charset="2"/>
                  <a:buChar char="q"/>
                </a:pPr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>
                  <a:buFont typeface="Wingdings" pitchFamily="2" charset="2"/>
                  <a:buChar char="q"/>
                </a:pPr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>
                  <a:buFont typeface="Wingdings" pitchFamily="2" charset="2"/>
                  <a:buChar char="q"/>
                </a:pPr>
                <a:endParaRPr lang="en-US" sz="2000" dirty="0">
                  <a:sym typeface="Wingdings" panose="05000000000000000000" pitchFamily="2" charset="2"/>
                </a:endParaRPr>
              </a:p>
              <a:p>
                <a:pPr>
                  <a:buFont typeface="Wingdings" pitchFamily="2" charset="2"/>
                  <a:buChar char="q"/>
                </a:pPr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>
                  <a:buFont typeface="Wingdings" pitchFamily="2" charset="2"/>
                  <a:buChar char="q"/>
                </a:pPr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>
                  <a:buFont typeface="Wingdings" pitchFamily="2" charset="2"/>
                  <a:buChar char="q"/>
                </a:pPr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Preliminary simulations in Q20 with the current impedance model to try to reproduce the measured data:</a:t>
                </a:r>
              </a:p>
              <a:p>
                <a:pPr lvl="1">
                  <a:buFont typeface="Wingdings" pitchFamily="2" charset="2"/>
                  <a:buChar char="q"/>
                </a:pPr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Generating the distribution (parabolic, Gaussian) matched to the SPS bucket at flat top (V</a:t>
                </a:r>
                <a:r>
                  <a:rPr lang="en-US" sz="2000" baseline="-25000" dirty="0" smtClean="0">
                    <a:sym typeface="Wingdings" panose="05000000000000000000" pitchFamily="2" charset="2"/>
                  </a:rPr>
                  <a:t>200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= 7 MV and V</a:t>
                </a:r>
                <a:r>
                  <a:rPr lang="en-US" sz="2000" baseline="-25000" dirty="0" smtClean="0">
                    <a:sym typeface="Wingdings" panose="05000000000000000000" pitchFamily="2" charset="2"/>
                  </a:rPr>
                  <a:t>800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= 0.65 MV) </a:t>
                </a:r>
              </a:p>
              <a:p>
                <a:pPr lvl="1">
                  <a:buFont typeface="Wingdings" pitchFamily="2" charset="2"/>
                  <a:buChar char="q"/>
                </a:pPr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Tracking over 50E3 turns to observe the bunch length evolution.</a:t>
                </a:r>
                <a:endParaRPr lang="el-GR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08720"/>
                <a:ext cx="8712968" cy="6196505"/>
              </a:xfrm>
              <a:prstGeom prst="rect">
                <a:avLst/>
              </a:prstGeom>
              <a:blipFill rotWithShape="1">
                <a:blip r:embed="rId2"/>
                <a:stretch>
                  <a:fillRect l="-699" t="-2163" r="-10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96" y="1916832"/>
            <a:ext cx="4848843" cy="332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Users\t\teoarg\Public\bunchLengthsVs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52446"/>
            <a:ext cx="4269445" cy="320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SPS flat top</a:t>
            </a: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179512" y="908720"/>
                <a:ext cx="8712968" cy="3838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buFont typeface="Wingdings" pitchFamily="2" charset="2"/>
                  <a:buChar char="q"/>
                </a:pPr>
                <a:r>
                  <a:rPr lang="en-US" sz="2200" dirty="0" smtClean="0">
                    <a:sym typeface="Wingdings" panose="05000000000000000000" pitchFamily="2" charset="2"/>
                  </a:rPr>
                  <a:t> Including an </a:t>
                </a:r>
                <a:r>
                  <a:rPr lang="en-US" sz="2200" b="1" dirty="0" smtClean="0">
                    <a:sym typeface="Wingdings" panose="05000000000000000000" pitchFamily="2" charset="2"/>
                  </a:rPr>
                  <a:t>extra broad band impedance at 1.3 GHz with </a:t>
                </a:r>
                <a:br>
                  <a:rPr lang="en-US" sz="2200" b="1" dirty="0" smtClean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r>
                      <a:rPr lang="fr-CH" sz="2400" i="1">
                        <a:latin typeface="Cambria Math"/>
                      </a:rPr>
                      <m:t>ℑ</m:t>
                    </m:r>
                    <m:d>
                      <m:dPr>
                        <m:begChr m:val="{"/>
                        <m:endChr m:val="}"/>
                        <m:ctrlPr>
                          <a:rPr lang="fr-CH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fr-CH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CH" sz="2400" i="1">
                                <a:latin typeface="Cambria Math"/>
                              </a:rPr>
                              <m:t>𝑍</m:t>
                            </m:r>
                          </m:num>
                          <m:den>
                            <m:r>
                              <a:rPr lang="fr-CH" sz="2400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b="1" dirty="0" smtClean="0">
                    <a:sym typeface="Wingdings" panose="05000000000000000000" pitchFamily="2" charset="2"/>
                  </a:rPr>
                  <a:t> = 1.5 Ohms</a:t>
                </a:r>
                <a:r>
                  <a:rPr lang="en-US" sz="2200" dirty="0" smtClean="0">
                    <a:sym typeface="Wingdings" panose="05000000000000000000" pitchFamily="2" charset="2"/>
                  </a:rPr>
                  <a:t> at low frequencies </a:t>
                </a:r>
                <a:r>
                  <a:rPr lang="en-US" sz="2200" dirty="0">
                    <a:sym typeface="Wingdings" panose="05000000000000000000" pitchFamily="2" charset="2"/>
                  </a:rPr>
                  <a:t>(</a:t>
                </a:r>
                <a:r>
                  <a:rPr lang="en-US" sz="2200" dirty="0" smtClean="0">
                    <a:sym typeface="Wingdings" panose="05000000000000000000" pitchFamily="2" charset="2"/>
                  </a:rPr>
                  <a:t>take into account the missing inductive part) and </a:t>
                </a:r>
                <a:r>
                  <a:rPr lang="en-US" sz="2200" b="1" dirty="0" smtClean="0">
                    <a:sym typeface="Wingdings" panose="05000000000000000000" pitchFamily="2" charset="2"/>
                  </a:rPr>
                  <a:t>increasing the impedance of the flanges by 20% </a:t>
                </a:r>
                <a:r>
                  <a:rPr lang="en-US" sz="2200" dirty="0" smtClean="0">
                    <a:sym typeface="Wingdings" panose="05000000000000000000" pitchFamily="2" charset="2"/>
                  </a:rPr>
                  <a:t>still </a:t>
                </a:r>
                <a:r>
                  <a:rPr lang="en-US" sz="2200" b="1" dirty="0" smtClean="0">
                    <a:sym typeface="Wingdings" panose="05000000000000000000" pitchFamily="2" charset="2"/>
                  </a:rPr>
                  <a:t>not sufficient</a:t>
                </a:r>
                <a:r>
                  <a:rPr lang="en-US" sz="2200" dirty="0" smtClean="0">
                    <a:sym typeface="Wingdings" panose="05000000000000000000" pitchFamily="2" charset="2"/>
                  </a:rPr>
                  <a:t>.</a:t>
                </a:r>
              </a:p>
              <a:p>
                <a:pPr>
                  <a:buFont typeface="Wingdings" pitchFamily="2" charset="2"/>
                  <a:buChar char="q"/>
                </a:pPr>
                <a:endParaRPr lang="en-US" sz="2200" dirty="0">
                  <a:sym typeface="Wingdings" panose="05000000000000000000" pitchFamily="2" charset="2"/>
                </a:endParaRPr>
              </a:p>
              <a:p>
                <a:pPr>
                  <a:buFont typeface="Wingdings" pitchFamily="2" charset="2"/>
                  <a:buChar char="q"/>
                </a:pPr>
                <a:r>
                  <a:rPr lang="en-US" sz="2200" dirty="0">
                    <a:sym typeface="Wingdings" panose="05000000000000000000" pitchFamily="2" charset="2"/>
                  </a:rPr>
                  <a:t> Threshold found from simulations is N &gt; 2.5x10</a:t>
                </a:r>
                <a:r>
                  <a:rPr lang="en-US" sz="2200" baseline="30000" dirty="0">
                    <a:sym typeface="Wingdings" panose="05000000000000000000" pitchFamily="2" charset="2"/>
                  </a:rPr>
                  <a:t>11</a:t>
                </a:r>
                <a:r>
                  <a:rPr lang="en-US" sz="2200" dirty="0">
                    <a:sym typeface="Wingdings" panose="05000000000000000000" pitchFamily="2" charset="2"/>
                  </a:rPr>
                  <a:t> </a:t>
                </a:r>
                <a:r>
                  <a:rPr lang="en-US" sz="2200" dirty="0" smtClean="0">
                    <a:sym typeface="Wingdings" panose="05000000000000000000" pitchFamily="2" charset="2"/>
                  </a:rPr>
                  <a:t>p</a:t>
                </a:r>
                <a:endParaRPr lang="en-US" sz="2200" dirty="0">
                  <a:sym typeface="Wingdings" panose="05000000000000000000" pitchFamily="2" charset="2"/>
                </a:endParaRPr>
              </a:p>
              <a:p>
                <a:pPr>
                  <a:buFont typeface="Wingdings" pitchFamily="2" charset="2"/>
                  <a:buChar char="q"/>
                </a:pPr>
                <a:endParaRPr lang="en-US" sz="2200" dirty="0" smtClean="0">
                  <a:sym typeface="Wingdings" panose="05000000000000000000" pitchFamily="2" charset="2"/>
                </a:endParaRPr>
              </a:p>
              <a:p>
                <a:pPr>
                  <a:buFont typeface="Wingdings" pitchFamily="2" charset="2"/>
                  <a:buChar char="q"/>
                </a:pPr>
                <a:endParaRPr lang="en-US" sz="2200" dirty="0">
                  <a:sym typeface="Wingdings" panose="05000000000000000000" pitchFamily="2" charset="2"/>
                </a:endParaRPr>
              </a:p>
              <a:p>
                <a:pPr>
                  <a:buFont typeface="Wingdings" pitchFamily="2" charset="2"/>
                  <a:buChar char="q"/>
                </a:pPr>
                <a:endParaRPr lang="en-US" sz="2200" dirty="0" smtClean="0">
                  <a:sym typeface="Wingdings" panose="05000000000000000000" pitchFamily="2" charset="2"/>
                </a:endParaRPr>
              </a:p>
              <a:p>
                <a:pPr>
                  <a:buFont typeface="Wingdings" pitchFamily="2" charset="2"/>
                  <a:buChar char="q"/>
                </a:pPr>
                <a:endParaRPr lang="en-US" sz="2200" dirty="0">
                  <a:sym typeface="Wingdings" panose="05000000000000000000" pitchFamily="2" charset="2"/>
                </a:endParaRPr>
              </a:p>
              <a:p>
                <a:pPr>
                  <a:buFont typeface="Wingdings" pitchFamily="2" charset="2"/>
                  <a:buChar char="q"/>
                </a:pPr>
                <a:endParaRPr lang="en-US" sz="2200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08720"/>
                <a:ext cx="8712968" cy="3838680"/>
              </a:xfrm>
              <a:prstGeom prst="rect">
                <a:avLst/>
              </a:prstGeom>
              <a:blipFill rotWithShape="1">
                <a:blip r:embed="rId3"/>
                <a:stretch>
                  <a:fillRect l="-839" t="-63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949545" y="3325048"/>
            <a:ext cx="33319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simulations are planned: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/>
              <a:t>with different RF voltages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/>
              <a:t>more accurate implementation of the missing impedance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/>
              <a:t>different particle distributions (for Gaussian bunches the threshold is even higher)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/>
              <a:t>simulating through  energy ramp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67544" y="3284984"/>
            <a:ext cx="4193969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 of parabolic bunch with </a:t>
            </a:r>
            <a:r>
              <a:rPr lang="el-GR" dirty="0" smtClean="0"/>
              <a:t>ε=</a:t>
            </a:r>
            <a:r>
              <a:rPr lang="en-US" dirty="0" smtClean="0"/>
              <a:t>0.4 eVs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45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Conclusions and plans</a:t>
            </a: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/>
          <p:cNvSpPr txBox="1">
            <a:spLocks noChangeArrowheads="1"/>
          </p:cNvSpPr>
          <p:nvPr/>
        </p:nvSpPr>
        <p:spPr bwMode="auto">
          <a:xfrm>
            <a:off x="457200" y="1063277"/>
            <a:ext cx="8229600" cy="573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200" dirty="0" smtClean="0"/>
              <a:t>Though it seems that some impedance is still missing, the latest impedance model shows improvement in the simulations</a:t>
            </a:r>
          </a:p>
          <a:p>
            <a:pPr>
              <a:buFont typeface="Wingdings" pitchFamily="2" charset="2"/>
              <a:buChar char="q"/>
            </a:pPr>
            <a:endParaRPr lang="en-US" sz="2200" dirty="0"/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Future improvement of the impedance model will be simulated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Effect of the couplers in travelling wave cavities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Proportion of damping resistors in the flanges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Space charge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Steps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…</a:t>
            </a:r>
          </a:p>
          <a:p>
            <a:pPr>
              <a:buFont typeface="Wingdings" pitchFamily="2" charset="2"/>
              <a:buChar char="q"/>
            </a:pPr>
            <a:endParaRPr lang="en-US" sz="2200" dirty="0"/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Simulations are very dependent on the input distribution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Bunch generation will be refined (tracking in PS with intensity effects, …)</a:t>
            </a:r>
          </a:p>
          <a:p>
            <a:pPr lvl="1">
              <a:buFont typeface="Wingdings" pitchFamily="2" charset="2"/>
              <a:buChar char="q"/>
            </a:pPr>
            <a:endParaRPr lang="en-US" sz="1800" dirty="0"/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MDs needed to have more data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Synchrotron frequency shift (+ at higher energy to reduce space charge effects)</a:t>
            </a:r>
          </a:p>
        </p:txBody>
      </p:sp>
    </p:spTree>
    <p:extLst>
      <p:ext uri="{BB962C8B-B14F-4D97-AF65-F5344CB8AC3E}">
        <p14:creationId xmlns:p14="http://schemas.microsoft.com/office/powerpoint/2010/main" val="31982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cern.ch\dfs\Users\a\alasheen\Desktop\figure_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855" y="1764183"/>
            <a:ext cx="4371467" cy="32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work\headtail\injection_oscillations_1903\12\1e10\injection_oscillation_fit_130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020" y="1599692"/>
            <a:ext cx="2710697" cy="202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work\MD_analysis\2013\2013-02-04\refMeas\fig\injection_oscillations\MD_104_injosc_gaussia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2929560" cy="219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Extra slides – synchrotron frequency shift</a:t>
            </a:r>
            <a:endParaRPr lang="en-US" sz="3200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3458" y="1249072"/>
            <a:ext cx="121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Simulation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4933" y="3851756"/>
            <a:ext cx="152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Measurement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82565" y="1579517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Slopes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652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cern.ch\dfs\Users\a\alasheen\Desktop\slope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979" y="1743180"/>
            <a:ext cx="6332041" cy="47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5332" y="1196752"/>
            <a:ext cx="2448272" cy="93610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000" b="1" dirty="0" smtClean="0"/>
              <a:t>Parabolic  (blue) </a:t>
            </a:r>
          </a:p>
          <a:p>
            <a:pPr marL="36576" indent="0">
              <a:buNone/>
            </a:pPr>
            <a:r>
              <a:rPr lang="en-US" sz="2000" b="1" dirty="0" smtClean="0"/>
              <a:t>Gaussian (magenta) </a:t>
            </a:r>
            <a:endParaRPr lang="en-US" b="1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Extra slides – synchrotron frequency shift</a:t>
            </a:r>
            <a:endParaRPr lang="en-US" sz="3200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1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5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063277"/>
            <a:ext cx="8229600" cy="51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400" dirty="0" smtClean="0"/>
              <a:t> Impedance model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Reminder of the different set of measurements obtained in 2012 – 2013.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 Long bunches (25 – 30 ns) with RF off.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 Synchrotron  frequency shift at injection.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 Bunch length measurements versus Intensity at the SPS flat top.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Simulation results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Summary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94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Longitudinal impedance model</a:t>
            </a: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528" y="974913"/>
            <a:ext cx="828092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fr-CH" sz="2800" dirty="0">
                <a:latin typeface="+mn-lt"/>
              </a:rPr>
              <a:t>Travelling </a:t>
            </a:r>
            <a:r>
              <a:rPr lang="fr-CH" sz="2800" dirty="0" err="1">
                <a:latin typeface="+mn-lt"/>
              </a:rPr>
              <a:t>wave</a:t>
            </a:r>
            <a:r>
              <a:rPr lang="fr-CH" sz="2800" dirty="0">
                <a:latin typeface="+mn-lt"/>
              </a:rPr>
              <a:t> </a:t>
            </a:r>
            <a:r>
              <a:rPr lang="fr-CH" sz="2800" dirty="0" err="1">
                <a:latin typeface="+mn-lt"/>
              </a:rPr>
              <a:t>cavity</a:t>
            </a:r>
            <a:r>
              <a:rPr lang="fr-CH" sz="2800" dirty="0">
                <a:latin typeface="+mn-lt"/>
              </a:rPr>
              <a:t> model (+1 HOM </a:t>
            </a:r>
            <a:r>
              <a:rPr lang="fr-CH" sz="2800" dirty="0" err="1">
                <a:latin typeface="+mn-lt"/>
              </a:rPr>
              <a:t>resonator</a:t>
            </a:r>
            <a:r>
              <a:rPr lang="fr-CH" sz="2800" dirty="0">
                <a:latin typeface="+mn-lt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i="1" dirty="0"/>
              <a:t>Jose E. Varela – SPS upgrade meeting 27/03/14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CH" sz="1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CH" sz="2800" dirty="0" err="1">
                <a:latin typeface="+mn-lt"/>
              </a:rPr>
              <a:t>BPMs</a:t>
            </a:r>
            <a:r>
              <a:rPr lang="fr-CH" sz="2800" dirty="0">
                <a:latin typeface="+mn-lt"/>
              </a:rPr>
              <a:t> (</a:t>
            </a:r>
            <a:r>
              <a:rPr lang="fr-CH" sz="2800" dirty="0" err="1">
                <a:latin typeface="+mn-lt"/>
              </a:rPr>
              <a:t>BPHs</a:t>
            </a:r>
            <a:r>
              <a:rPr lang="fr-CH" sz="2800" dirty="0">
                <a:latin typeface="+mn-lt"/>
              </a:rPr>
              <a:t> + </a:t>
            </a:r>
            <a:r>
              <a:rPr lang="fr-CH" sz="2800" dirty="0" err="1">
                <a:latin typeface="+mn-lt"/>
              </a:rPr>
              <a:t>BPVs</a:t>
            </a:r>
            <a:r>
              <a:rPr lang="fr-CH" sz="2800" dirty="0">
                <a:latin typeface="+mn-lt"/>
              </a:rPr>
              <a:t>) (</a:t>
            </a:r>
            <a:r>
              <a:rPr lang="fr-CH" sz="2800" dirty="0" err="1">
                <a:latin typeface="+mn-lt"/>
              </a:rPr>
              <a:t>resonators</a:t>
            </a:r>
            <a:r>
              <a:rPr lang="fr-CH" sz="2800" dirty="0">
                <a:latin typeface="+mn-lt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i="1" dirty="0"/>
              <a:t>Jose E. Varela – SPS upgrade meeting 22/05/14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CH" sz="1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CH" sz="2800" dirty="0" err="1">
                <a:latin typeface="+mn-lt"/>
              </a:rPr>
              <a:t>Flanges</a:t>
            </a:r>
            <a:r>
              <a:rPr lang="fr-CH" sz="2800" dirty="0">
                <a:latin typeface="+mn-lt"/>
              </a:rPr>
              <a:t> (</a:t>
            </a:r>
            <a:r>
              <a:rPr lang="fr-CH" sz="2800" dirty="0" err="1">
                <a:latin typeface="+mn-lt"/>
              </a:rPr>
              <a:t>resonators</a:t>
            </a:r>
            <a:r>
              <a:rPr lang="fr-CH" sz="2800" dirty="0">
                <a:latin typeface="+mn-lt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i="1" dirty="0"/>
              <a:t>Jose E. Varela – SPS upgrade meeting 22/05/14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CH" sz="1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CH" sz="2800" dirty="0">
                <a:latin typeface="+mn-lt"/>
              </a:rPr>
              <a:t>Y </a:t>
            </a:r>
            <a:r>
              <a:rPr lang="fr-CH" sz="2800" dirty="0" err="1">
                <a:latin typeface="+mn-lt"/>
              </a:rPr>
              <a:t>chambers</a:t>
            </a:r>
            <a:r>
              <a:rPr lang="fr-CH" sz="2800" dirty="0">
                <a:latin typeface="+mn-lt"/>
              </a:rPr>
              <a:t> (</a:t>
            </a:r>
            <a:r>
              <a:rPr lang="fr-CH" sz="2800" dirty="0" err="1">
                <a:latin typeface="+mn-lt"/>
              </a:rPr>
              <a:t>resonators</a:t>
            </a:r>
            <a:r>
              <a:rPr lang="fr-CH" sz="2800" dirty="0">
                <a:latin typeface="+mn-lt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i="1" dirty="0"/>
              <a:t>Jose E. Varela – SPS upgrade meeting 22/05/14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CH" sz="1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CH" sz="2800" dirty="0">
                <a:latin typeface="+mn-lt"/>
              </a:rPr>
              <a:t>Kickers (</a:t>
            </a:r>
            <a:r>
              <a:rPr lang="fr-CH" sz="2800" dirty="0" err="1">
                <a:latin typeface="+mn-lt"/>
              </a:rPr>
              <a:t>impedance</a:t>
            </a:r>
            <a:r>
              <a:rPr lang="fr-CH" sz="2800" dirty="0">
                <a:latin typeface="+mn-lt"/>
              </a:rPr>
              <a:t> table)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i="1" dirty="0"/>
              <a:t>Carlo Zannini – SPS upgrade meeting 27/03/14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CH" sz="1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CH" sz="2800" dirty="0" err="1">
                <a:latin typeface="+mn-lt"/>
              </a:rPr>
              <a:t>Resistive</a:t>
            </a:r>
            <a:r>
              <a:rPr lang="fr-CH" sz="2800" dirty="0">
                <a:latin typeface="+mn-lt"/>
              </a:rPr>
              <a:t> </a:t>
            </a:r>
            <a:r>
              <a:rPr lang="fr-CH" sz="2800" dirty="0" err="1">
                <a:latin typeface="+mn-lt"/>
              </a:rPr>
              <a:t>wall</a:t>
            </a:r>
            <a:r>
              <a:rPr lang="fr-CH" sz="2800" dirty="0">
                <a:latin typeface="+mn-lt"/>
              </a:rPr>
              <a:t> (</a:t>
            </a:r>
            <a:r>
              <a:rPr lang="fr-CH" sz="2800" dirty="0" err="1">
                <a:latin typeface="+mn-lt"/>
              </a:rPr>
              <a:t>impedance</a:t>
            </a:r>
            <a:r>
              <a:rPr lang="fr-CH" sz="2800" dirty="0">
                <a:latin typeface="+mn-lt"/>
              </a:rPr>
              <a:t> table)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i="1" dirty="0"/>
              <a:t>Carlo Zannini – SPS upgrade meeting 27/03/14</a:t>
            </a:r>
            <a:endParaRPr lang="fr-CH" i="1" dirty="0"/>
          </a:p>
        </p:txBody>
      </p:sp>
    </p:spTree>
    <p:extLst>
      <p:ext uri="{BB962C8B-B14F-4D97-AF65-F5344CB8AC3E}">
        <p14:creationId xmlns:p14="http://schemas.microsoft.com/office/powerpoint/2010/main" val="226717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Long bunches - measurements</a:t>
            </a: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914400"/>
            <a:ext cx="828092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200" dirty="0" smtClean="0"/>
              <a:t> Measurements show a </a:t>
            </a:r>
            <a:r>
              <a:rPr lang="en-US" sz="2200" b="1" dirty="0" smtClean="0"/>
              <a:t>big scatter from shot to shot</a:t>
            </a:r>
            <a:r>
              <a:rPr lang="en-US" sz="2200" dirty="0" smtClean="0"/>
              <a:t>.  </a:t>
            </a:r>
            <a:r>
              <a:rPr lang="en-US" sz="2200" dirty="0"/>
              <a:t>Example </a:t>
            </a:r>
            <a:r>
              <a:rPr lang="en-US" sz="2200" dirty="0" smtClean="0"/>
              <a:t>with </a:t>
            </a:r>
            <a:r>
              <a:rPr lang="en-US" sz="2200" dirty="0"/>
              <a:t>Q26 </a:t>
            </a:r>
            <a:r>
              <a:rPr lang="en-US" sz="2200" dirty="0" smtClean="0"/>
              <a:t>and </a:t>
            </a:r>
            <a:r>
              <a:rPr lang="en-US" sz="2200" dirty="0"/>
              <a:t>intensity N~1x10</a:t>
            </a:r>
            <a:r>
              <a:rPr lang="en-US" sz="2200" baseline="30000" dirty="0"/>
              <a:t>11</a:t>
            </a:r>
            <a:r>
              <a:rPr lang="en-US" sz="2200" dirty="0"/>
              <a:t> </a:t>
            </a:r>
            <a:r>
              <a:rPr lang="en-US" sz="2200" dirty="0" smtClean="0"/>
              <a:t>p. </a:t>
            </a:r>
            <a:r>
              <a:rPr lang="en-US" sz="2200" dirty="0"/>
              <a:t>Similar </a:t>
            </a:r>
            <a:r>
              <a:rPr lang="en-US" sz="2200" dirty="0" smtClean="0"/>
              <a:t>at all intensities </a:t>
            </a:r>
            <a:r>
              <a:rPr lang="en-US" sz="2200" dirty="0"/>
              <a:t>and also in </a:t>
            </a:r>
            <a:r>
              <a:rPr lang="en-US" sz="2200" dirty="0" smtClean="0"/>
              <a:t>Q20 </a:t>
            </a:r>
          </a:p>
          <a:p>
            <a:pPr>
              <a:buFont typeface="Wingdings" pitchFamily="2" charset="2"/>
              <a:buChar char="q"/>
            </a:pPr>
            <a:endParaRPr lang="en-US" sz="2200" dirty="0"/>
          </a:p>
          <a:p>
            <a:pPr>
              <a:buFont typeface="Wingdings" pitchFamily="2" charset="2"/>
              <a:buChar char="q"/>
            </a:pPr>
            <a:endParaRPr lang="en-US" sz="2200" dirty="0" smtClean="0"/>
          </a:p>
          <a:p>
            <a:pPr>
              <a:buFont typeface="Wingdings" pitchFamily="2" charset="2"/>
              <a:buChar char="q"/>
            </a:pPr>
            <a:endParaRPr lang="en-US" sz="2200" dirty="0"/>
          </a:p>
          <a:p>
            <a:endParaRPr lang="en-US" sz="2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31" y="1916832"/>
            <a:ext cx="3293076" cy="2467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22" y="1916832"/>
            <a:ext cx="3289290" cy="24679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2089" y="1700808"/>
            <a:ext cx="2569871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200 MHz Mode evolution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5557519" y="1705408"/>
            <a:ext cx="2686889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1400 MHz Mode evolution</a:t>
            </a:r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9720"/>
            <a:ext cx="3026979" cy="2229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07" y="4439720"/>
            <a:ext cx="3014489" cy="2229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28203" y="4653136"/>
            <a:ext cx="1902765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Correlation of the </a:t>
            </a:r>
          </a:p>
          <a:p>
            <a:pPr algn="ctr"/>
            <a:r>
              <a:rPr lang="en-US" dirty="0" smtClean="0"/>
              <a:t>growth time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3808737" y="5686360"/>
            <a:ext cx="2275431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Anti-correlation of the</a:t>
            </a:r>
          </a:p>
          <a:p>
            <a:pPr algn="ctr"/>
            <a:r>
              <a:rPr lang="en-US" dirty="0" smtClean="0"/>
              <a:t>amplitude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 rot="20794734">
            <a:off x="1955684" y="3657496"/>
            <a:ext cx="5919377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Strong dependence on the initial distribution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1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/>
              <a:t>Long </a:t>
            </a:r>
            <a:r>
              <a:rPr lang="en-US" sz="4000" dirty="0" smtClean="0"/>
              <a:t>bunches - measurements</a:t>
            </a: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512" y="908720"/>
            <a:ext cx="896448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200" dirty="0" smtClean="0"/>
              <a:t> Measurement with N=1x10</a:t>
            </a:r>
            <a:r>
              <a:rPr lang="en-US" sz="2200" baseline="30000" dirty="0" smtClean="0"/>
              <a:t>11</a:t>
            </a:r>
            <a:r>
              <a:rPr lang="en-US" sz="2200" dirty="0" smtClean="0"/>
              <a:t> p (close to the average) used for comparison</a:t>
            </a:r>
          </a:p>
          <a:p>
            <a:pPr>
              <a:buFont typeface="Wingdings" pitchFamily="2" charset="2"/>
              <a:buChar char="q"/>
            </a:pPr>
            <a:endParaRPr lang="en-US" sz="2200" dirty="0"/>
          </a:p>
          <a:p>
            <a:pPr>
              <a:buFont typeface="Wingdings" pitchFamily="2" charset="2"/>
              <a:buChar char="q"/>
            </a:pPr>
            <a:endParaRPr lang="en-US" sz="2200" dirty="0" smtClean="0"/>
          </a:p>
          <a:p>
            <a:pPr>
              <a:buFont typeface="Wingdings" pitchFamily="2" charset="2"/>
              <a:buChar char="q"/>
            </a:pPr>
            <a:endParaRPr lang="en-US" sz="2200" dirty="0"/>
          </a:p>
          <a:p>
            <a:endParaRPr lang="en-US" sz="2200" dirty="0"/>
          </a:p>
          <a:p>
            <a:pPr>
              <a:buFont typeface="Wingdings" pitchFamily="2" charset="2"/>
              <a:buChar char="q"/>
            </a:pPr>
            <a:endParaRPr lang="en-US" sz="2200" dirty="0" smtClean="0"/>
          </a:p>
          <a:p>
            <a:pPr>
              <a:buFont typeface="Wingdings" pitchFamily="2" charset="2"/>
              <a:buChar char="q"/>
            </a:pPr>
            <a:endParaRPr lang="en-US" sz="2200" dirty="0"/>
          </a:p>
          <a:p>
            <a:pPr>
              <a:buFont typeface="Wingdings" pitchFamily="2" charset="2"/>
              <a:buChar char="q"/>
            </a:pPr>
            <a:endParaRPr lang="en-US" sz="2200" dirty="0" smtClean="0"/>
          </a:p>
          <a:p>
            <a:pPr>
              <a:buFont typeface="Wingdings" pitchFamily="2" charset="2"/>
              <a:buChar char="q"/>
            </a:pPr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/>
              <a:t> </a:t>
            </a:r>
            <a:r>
              <a:rPr lang="en-US" sz="2200" dirty="0" smtClean="0"/>
              <a:t>Also a </a:t>
            </a:r>
            <a:r>
              <a:rPr lang="en-US" sz="2200" b="1" dirty="0" smtClean="0"/>
              <a:t>peak at 1.035 GHz </a:t>
            </a:r>
            <a:r>
              <a:rPr lang="en-US" sz="2200" dirty="0" smtClean="0"/>
              <a:t>is observed at higher intensities (N&gt;1.8x10</a:t>
            </a:r>
            <a:r>
              <a:rPr lang="en-US" sz="2200" baseline="30000" dirty="0" smtClean="0"/>
              <a:t>11</a:t>
            </a:r>
            <a:r>
              <a:rPr lang="en-US" sz="2200" dirty="0" smtClean="0"/>
              <a:t> p)</a:t>
            </a:r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3" y="1340768"/>
            <a:ext cx="3289290" cy="2467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662" y="1348423"/>
            <a:ext cx="3315938" cy="245260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732240" y="3212976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6732240" y="2264870"/>
            <a:ext cx="910827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1.4 GHz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  <a:endCxn id="8" idx="0"/>
          </p:cNvCxnSpPr>
          <p:nvPr/>
        </p:nvCxnSpPr>
        <p:spPr>
          <a:xfrm flipH="1">
            <a:off x="7128284" y="2634202"/>
            <a:ext cx="59370" cy="57877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58" y="4288764"/>
            <a:ext cx="3322807" cy="24526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7" y="4328238"/>
            <a:ext cx="3315938" cy="245260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660232" y="6096006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6408204" y="5147900"/>
            <a:ext cx="114486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1.035 GHz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15" idx="2"/>
            <a:endCxn id="14" idx="0"/>
          </p:cNvCxnSpPr>
          <p:nvPr/>
        </p:nvCxnSpPr>
        <p:spPr>
          <a:xfrm flipH="1">
            <a:off x="6840252" y="5517232"/>
            <a:ext cx="140385" cy="57877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3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/>
              <a:t>Long </a:t>
            </a:r>
            <a:r>
              <a:rPr lang="en-US" sz="4000" dirty="0" smtClean="0"/>
              <a:t>bunches - simulations</a:t>
            </a: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512" y="908720"/>
            <a:ext cx="8712968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200" dirty="0"/>
              <a:t> </a:t>
            </a:r>
            <a:r>
              <a:rPr lang="en-US" sz="2200" b="1" dirty="0"/>
              <a:t>Strong dependence in the particle distribution seen also in </a:t>
            </a:r>
            <a:r>
              <a:rPr lang="en-US" sz="2200" b="1" dirty="0" smtClean="0"/>
              <a:t>simulations</a:t>
            </a:r>
            <a:r>
              <a:rPr lang="en-US" sz="2200" dirty="0" smtClean="0"/>
              <a:t> with </a:t>
            </a:r>
            <a:r>
              <a:rPr lang="en-US" sz="2200" dirty="0"/>
              <a:t>distributions obtained in the PS from </a:t>
            </a:r>
            <a:r>
              <a:rPr lang="en-US" sz="2200" dirty="0" err="1" smtClean="0"/>
              <a:t>tomoscope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dirty="0" smtClean="0"/>
              <a:t>distribution </a:t>
            </a:r>
            <a:r>
              <a:rPr lang="en-US" sz="2200" dirty="0"/>
              <a:t>generated from the bunch profiles injected into the SPS</a:t>
            </a:r>
          </a:p>
          <a:p>
            <a:endParaRPr lang="en-US" sz="2200" dirty="0"/>
          </a:p>
          <a:p>
            <a:r>
              <a:rPr lang="en-US" sz="2200" dirty="0" smtClean="0"/>
              <a:t> 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pPr>
              <a:buFont typeface="Wingdings" pitchFamily="2" charset="2"/>
              <a:buChar char="q"/>
            </a:pPr>
            <a:endParaRPr lang="en-US" sz="2200" dirty="0"/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 </a:t>
            </a:r>
            <a:r>
              <a:rPr lang="en-US" sz="2200" b="1" dirty="0" smtClean="0"/>
              <a:t>Strong dependence on the numerical noise </a:t>
            </a:r>
            <a:r>
              <a:rPr lang="en-US" sz="2200" b="1" dirty="0" smtClean="0">
                <a:sym typeface="Wingdings" panose="05000000000000000000" pitchFamily="2" charset="2"/>
              </a:rPr>
              <a:t> simulations with 5M </a:t>
            </a:r>
            <a:r>
              <a:rPr lang="en-US" sz="2200" b="1" dirty="0" err="1" smtClean="0">
                <a:sym typeface="Wingdings" panose="05000000000000000000" pitchFamily="2" charset="2"/>
              </a:rPr>
              <a:t>macroparticles</a:t>
            </a:r>
            <a:r>
              <a:rPr lang="en-US" sz="2200" b="1" dirty="0" smtClean="0">
                <a:sym typeface="Wingdings" panose="05000000000000000000" pitchFamily="2" charset="2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n-US" sz="2200" b="1" dirty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 </a:t>
            </a:r>
            <a:r>
              <a:rPr lang="en-US" sz="2200" b="1" dirty="0" smtClean="0"/>
              <a:t>Dependence </a:t>
            </a:r>
            <a:r>
              <a:rPr lang="en-US" sz="2200" b="1" dirty="0"/>
              <a:t>on the initial bunch length</a:t>
            </a:r>
            <a:r>
              <a:rPr lang="en-US" sz="2200" dirty="0"/>
              <a:t> </a:t>
            </a:r>
            <a:r>
              <a:rPr lang="en-US" sz="2200" dirty="0">
                <a:sym typeface="Wingdings" panose="05000000000000000000" pitchFamily="2" charset="2"/>
              </a:rPr>
              <a:t> stronger peak at 1.4 </a:t>
            </a:r>
            <a:r>
              <a:rPr lang="en-US" sz="2200" dirty="0" smtClean="0">
                <a:sym typeface="Wingdings" panose="05000000000000000000" pitchFamily="2" charset="2"/>
              </a:rPr>
              <a:t>with </a:t>
            </a:r>
            <a:r>
              <a:rPr lang="en-US" sz="2200" dirty="0">
                <a:sym typeface="Wingdings" panose="05000000000000000000" pitchFamily="2" charset="2"/>
              </a:rPr>
              <a:t>shorter bunches.</a:t>
            </a:r>
            <a:endParaRPr lang="en-US" sz="2200" b="1" dirty="0">
              <a:sym typeface="Wingdings" panose="05000000000000000000" pitchFamily="2" charset="2"/>
            </a:endParaRPr>
          </a:p>
          <a:p>
            <a:endParaRPr lang="en-US" sz="2200" b="1" dirty="0" smtClean="0">
              <a:sym typeface="Wingdings" panose="05000000000000000000" pitchFamily="2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126" y="2185222"/>
            <a:ext cx="3289290" cy="24679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2007771"/>
            <a:ext cx="3641381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 with </a:t>
            </a:r>
            <a:r>
              <a:rPr lang="en-US" dirty="0"/>
              <a:t>N=1x10</a:t>
            </a:r>
            <a:r>
              <a:rPr lang="en-US" baseline="30000" dirty="0"/>
              <a:t>11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l-GR" dirty="0" smtClean="0"/>
              <a:t>τ = 26 </a:t>
            </a:r>
            <a:r>
              <a:rPr lang="en-US" dirty="0" smtClean="0"/>
              <a:t>ns</a:t>
            </a:r>
            <a:endParaRPr lang="el-GR" dirty="0"/>
          </a:p>
        </p:txBody>
      </p:sp>
      <p:pic>
        <p:nvPicPr>
          <p:cNvPr id="1026" name="Picture 2" descr="G:\Users\h\htimko\Public\plot_Alex\projec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456384" cy="269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2697" y="2000556"/>
            <a:ext cx="4009303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Reconstructed</a:t>
            </a:r>
            <a:r>
              <a:rPr lang="fr-CH" dirty="0" smtClean="0"/>
              <a:t> distributions (</a:t>
            </a:r>
            <a:r>
              <a:rPr lang="fr-CH" dirty="0" err="1" smtClean="0"/>
              <a:t>tomoscope</a:t>
            </a:r>
            <a:r>
              <a:rPr lang="fr-CH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62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/>
              <a:t>Long </a:t>
            </a:r>
            <a:r>
              <a:rPr lang="en-US" sz="4000" dirty="0" smtClean="0"/>
              <a:t>bunches - simulations</a:t>
            </a: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512" y="908720"/>
            <a:ext cx="87129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200" dirty="0" smtClean="0"/>
              <a:t> Results obtained with the reconstructed distribution of </a:t>
            </a:r>
            <a:r>
              <a:rPr lang="en-US" sz="2400" dirty="0"/>
              <a:t>N=1x10</a:t>
            </a:r>
            <a:r>
              <a:rPr lang="en-US" sz="2400" baseline="30000" dirty="0"/>
              <a:t>11</a:t>
            </a:r>
            <a:r>
              <a:rPr lang="en-US" sz="2400" dirty="0"/>
              <a:t> and </a:t>
            </a:r>
            <a:r>
              <a:rPr lang="en-US" sz="2400" dirty="0" smtClean="0"/>
              <a:t>  </a:t>
            </a:r>
            <a:r>
              <a:rPr lang="el-GR" sz="2400" dirty="0" smtClean="0"/>
              <a:t>τ </a:t>
            </a:r>
            <a:r>
              <a:rPr lang="el-GR" sz="2400" dirty="0"/>
              <a:t>= 26 </a:t>
            </a:r>
            <a:r>
              <a:rPr lang="en-US" sz="2400" dirty="0" smtClean="0"/>
              <a:t>ns using the current SPS impedance model.</a:t>
            </a:r>
            <a:endParaRPr lang="el-GR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90" y="1772816"/>
            <a:ext cx="3289290" cy="2467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276" y="1772816"/>
            <a:ext cx="3293076" cy="2467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50" y="4309314"/>
            <a:ext cx="3289290" cy="2467914"/>
          </a:xfrm>
          <a:prstGeom prst="rect">
            <a:avLst/>
          </a:prstGeom>
          <a:effectLst>
            <a:softEdge rad="0"/>
          </a:effectLst>
        </p:spPr>
      </p:pic>
      <p:sp>
        <p:nvSpPr>
          <p:cNvPr id="10" name="Oval 9"/>
          <p:cNvSpPr/>
          <p:nvPr/>
        </p:nvSpPr>
        <p:spPr>
          <a:xfrm>
            <a:off x="4860032" y="3140968"/>
            <a:ext cx="576064" cy="1024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5338335" y="2358993"/>
            <a:ext cx="262309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Stronger peak at 200 MHz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338335" y="2738417"/>
            <a:ext cx="438367" cy="5367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37070" y="2852936"/>
            <a:ext cx="1718227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Same at 1.4 GHz</a:t>
            </a:r>
            <a:endParaRPr lang="el-GR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37070" y="3232360"/>
            <a:ext cx="438367" cy="5367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93490" y="4273829"/>
            <a:ext cx="3286986" cy="2539547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221459" y="5294691"/>
            <a:ext cx="150842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Measurement</a:t>
            </a:r>
            <a:endParaRPr lang="el-GR" dirty="0"/>
          </a:p>
        </p:txBody>
      </p:sp>
      <p:sp>
        <p:nvSpPr>
          <p:cNvPr id="18" name="TextBox 17"/>
          <p:cNvSpPr txBox="1"/>
          <p:nvPr/>
        </p:nvSpPr>
        <p:spPr>
          <a:xfrm>
            <a:off x="5078021" y="4293096"/>
            <a:ext cx="30943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Similar growth rate for the 1.4 GHz but slower for the 200 MHz </a:t>
            </a:r>
            <a:r>
              <a:rPr lang="en-US" dirty="0" smtClean="0"/>
              <a:t>for this distribution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The ratio A</a:t>
            </a:r>
            <a:r>
              <a:rPr lang="en-US" baseline="-25000" dirty="0" smtClean="0"/>
              <a:t>200/</a:t>
            </a:r>
            <a:r>
              <a:rPr lang="en-US" dirty="0" smtClean="0"/>
              <a:t>A</a:t>
            </a:r>
            <a:r>
              <a:rPr lang="en-US" baseline="-25000" dirty="0" smtClean="0"/>
              <a:t>1400</a:t>
            </a:r>
            <a:r>
              <a:rPr lang="en-US" dirty="0" smtClean="0"/>
              <a:t> bigger compared to the measurement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Not very clear side bands at 1.2 GHz and 1.6 GHz</a:t>
            </a:r>
          </a:p>
        </p:txBody>
      </p:sp>
    </p:spTree>
    <p:extLst>
      <p:ext uri="{BB962C8B-B14F-4D97-AF65-F5344CB8AC3E}">
        <p14:creationId xmlns:p14="http://schemas.microsoft.com/office/powerpoint/2010/main" val="2997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/>
              <a:t>Long </a:t>
            </a:r>
            <a:r>
              <a:rPr lang="en-US" sz="4000" dirty="0" smtClean="0"/>
              <a:t>bunches - simulations</a:t>
            </a: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512" y="908720"/>
            <a:ext cx="8712968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200" dirty="0" smtClean="0"/>
              <a:t> Increasing the R/Q of the 1.4 GHz peak in the flanges by ~10% we get the correct ratio 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200/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1400</a:t>
            </a:r>
            <a:r>
              <a:rPr lang="en-US" sz="2400" dirty="0" smtClean="0"/>
              <a:t> = 2.8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But all the previous comments are still valid.</a:t>
            </a: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54455"/>
            <a:ext cx="3618219" cy="2714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54455"/>
            <a:ext cx="3618219" cy="271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/>
              <a:t>Long </a:t>
            </a:r>
            <a:r>
              <a:rPr lang="en-US" sz="4000" dirty="0" smtClean="0"/>
              <a:t>bunches - simulations</a:t>
            </a: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512" y="908720"/>
            <a:ext cx="8712968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200" dirty="0" smtClean="0"/>
              <a:t> Simulations for Q20 give strange results, the peak around 1.4 GHz is very low (or absent). These simulations have to be checked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Simulating also for different assumptions of the damping resistors of the flanges affects also the results </a:t>
            </a:r>
            <a:r>
              <a:rPr lang="en-US" sz="2400" dirty="0" smtClean="0">
                <a:sym typeface="Wingdings" panose="05000000000000000000" pitchFamily="2" charset="2"/>
              </a:rPr>
              <a:t> more accurate information is necessary</a:t>
            </a:r>
            <a:endParaRPr lang="el-GR" sz="2400" dirty="0"/>
          </a:p>
        </p:txBody>
      </p:sp>
      <p:pic>
        <p:nvPicPr>
          <p:cNvPr id="1027" name="Picture 3" descr="\\cern.ch\dfs\Users\a\alasheen\Desktop\figure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8929"/>
            <a:ext cx="3816404" cy="284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8925" y="2211689"/>
            <a:ext cx="161082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Q20 simulation</a:t>
            </a:r>
            <a:endParaRPr lang="el-GR" dirty="0"/>
          </a:p>
        </p:txBody>
      </p:sp>
      <p:pic>
        <p:nvPicPr>
          <p:cNvPr id="16" name="Picture 2" descr="\\cern.ch\dfs\Users\a\alasheen\Desktop\figure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3441"/>
            <a:ext cx="3960440" cy="29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436095" y="2344927"/>
            <a:ext cx="235455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With damping resistors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7203" y="2776975"/>
            <a:ext cx="2675156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Without damping resistors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4147</TotalTime>
  <Words>922</Words>
  <Application>Microsoft Office PowerPoint</Application>
  <PresentationFormat>On-screen Show (4:3)</PresentationFormat>
  <Paragraphs>202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Latest longitudinal simulations with the SPS impedance model </vt:lpstr>
      <vt:lpstr>Outline</vt:lpstr>
      <vt:lpstr>Longitudinal impedance model</vt:lpstr>
      <vt:lpstr>Long bunches - measurements</vt:lpstr>
      <vt:lpstr>Long bunches - measurements</vt:lpstr>
      <vt:lpstr>Long bunches - simulations</vt:lpstr>
      <vt:lpstr>Long bunches - simulations</vt:lpstr>
      <vt:lpstr>Long bunches - simulations</vt:lpstr>
      <vt:lpstr>Long bunches - simulations</vt:lpstr>
      <vt:lpstr>Synchrotron frequency shifts - simulations</vt:lpstr>
      <vt:lpstr>Synchrotron frequency shifts - simulations</vt:lpstr>
      <vt:lpstr>Synchrotron frequency shifts - simulations</vt:lpstr>
      <vt:lpstr>SPS flat top</vt:lpstr>
      <vt:lpstr>SPS flat top</vt:lpstr>
      <vt:lpstr>Conclusions and plans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Momentum slip-stacking of the I-LHC beam in the SPS</dc:title>
  <dc:creator>Theodoros Argyropoulos</dc:creator>
  <cp:lastModifiedBy>Alexandre Lasheen</cp:lastModifiedBy>
  <cp:revision>227</cp:revision>
  <cp:lastPrinted>2014-06-26T12:55:48Z</cp:lastPrinted>
  <dcterms:created xsi:type="dcterms:W3CDTF">2014-02-26T10:28:48Z</dcterms:created>
  <dcterms:modified xsi:type="dcterms:W3CDTF">2014-06-26T13:26:23Z</dcterms:modified>
</cp:coreProperties>
</file>