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0" r:id="rId3"/>
    <p:sldId id="280" r:id="rId4"/>
    <p:sldId id="259" r:id="rId5"/>
    <p:sldId id="271" r:id="rId6"/>
    <p:sldId id="278" r:id="rId7"/>
    <p:sldId id="272" r:id="rId8"/>
    <p:sldId id="282" r:id="rId9"/>
    <p:sldId id="281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08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30/05/2014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Document reference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69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30/05/2014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Document reference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154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30/05/2014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Document reference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544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32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27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35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99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30/05/2014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Document reference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4352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199" y="1972062"/>
            <a:ext cx="4236081" cy="471352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fr-CH" dirty="0" smtClean="0">
                <a:solidFill>
                  <a:srgbClr val="0055A0"/>
                </a:solidFill>
                <a:latin typeface="Arial"/>
              </a:rPr>
              <a:t>Click to edit Master title style</a:t>
            </a:r>
            <a:endParaRPr lang="en-US" dirty="0">
              <a:solidFill>
                <a:srgbClr val="0055A0"/>
              </a:solidFill>
              <a:latin typeface="Arial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9229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3493"/>
            <a:ext cx="8226854" cy="528507"/>
          </a:xfrm>
        </p:spPr>
        <p:txBody>
          <a:bodyPr>
            <a:normAutofit/>
          </a:bodyPr>
          <a:lstStyle>
            <a:lvl1pPr algn="ctr">
              <a:defRPr sz="2400" b="1" u="sng"/>
            </a:lvl1pPr>
          </a:lstStyle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4400"/>
            <a:ext cx="8226854" cy="5078628"/>
          </a:xfrm>
        </p:spPr>
        <p:txBody>
          <a:bodyPr/>
          <a:lstStyle>
            <a:lvl1pPr marL="313200" indent="-277200">
              <a:spcBef>
                <a:spcPts val="1900"/>
              </a:spcBef>
              <a:buFont typeface="Courier New"/>
              <a:buChar char="o"/>
              <a:defRPr sz="1800" b="0"/>
            </a:lvl1pPr>
            <a:lvl2pPr marL="633600" indent="-277200">
              <a:spcBef>
                <a:spcPts val="400"/>
              </a:spcBef>
              <a:spcAft>
                <a:spcPts val="400"/>
              </a:spcAft>
              <a:defRPr sz="1700"/>
            </a:lvl2pPr>
            <a:lvl3pPr marL="914400" indent="-252000">
              <a:spcBef>
                <a:spcPts val="0"/>
              </a:spcBef>
              <a:spcAft>
                <a:spcPts val="300"/>
              </a:spcAft>
              <a:buFont typeface="Lucida Grande"/>
              <a:buChar char="−"/>
              <a:defRPr sz="1600"/>
            </a:lvl3pPr>
          </a:lstStyle>
          <a:p>
            <a:pPr lvl="0" eaLnBrk="1" latinLnBrk="0" hangingPunct="1"/>
            <a:r>
              <a:rPr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lang="fr-CH" dirty="0" smtClean="0"/>
              <a:t>Deuxième niveau</a:t>
            </a:r>
          </a:p>
          <a:p>
            <a:pPr lvl="2" eaLnBrk="1" latinLnBrk="0" hangingPunct="1"/>
            <a:r>
              <a:rPr lang="fr-CH" dirty="0" smtClean="0"/>
              <a:t>Troisième niveau</a:t>
            </a:r>
          </a:p>
          <a:p>
            <a:pPr lvl="3" eaLnBrk="1" latinLnBrk="0" hangingPunct="1"/>
            <a:r>
              <a:rPr lang="fr-CH" dirty="0" smtClean="0"/>
              <a:t>Quatrième niveau</a:t>
            </a:r>
          </a:p>
          <a:p>
            <a:pPr lvl="4" eaLnBrk="1" latinLnBrk="0" hangingPunct="1"/>
            <a:r>
              <a:rPr lang="fr-CH" dirty="0" smtClean="0"/>
              <a:t>Cinquième niveau</a:t>
            </a:r>
            <a:endParaRPr kumimoji="0"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LMC, 27. November 2013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811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30/05/2014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Document reference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52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30/05/2014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Document reference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757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LMC, 27. November 2013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 defTabSz="914400"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79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hyperlink" Target="https://ab-mgt-md-users.web.cern.ch/ab-mgt-md-users/2014/index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indico.cern.ch/event/308817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5-28 at 11.58.04.png"/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9541"/>
            <a:ext cx="8231225" cy="12985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0466"/>
            <a:ext cx="8350306" cy="89733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Injector schedule and SPS MDs</a:t>
            </a:r>
            <a:endParaRPr lang="en-US" sz="3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7200" y="3457496"/>
            <a:ext cx="8060404" cy="1612082"/>
          </a:xfrm>
        </p:spPr>
        <p:txBody>
          <a:bodyPr>
            <a:normAutofit/>
          </a:bodyPr>
          <a:lstStyle/>
          <a:p>
            <a:r>
              <a:rPr lang="en-US" sz="1700" dirty="0" smtClean="0">
                <a:latin typeface="Arial"/>
                <a:cs typeface="Arial"/>
              </a:rPr>
              <a:t>G. </a:t>
            </a:r>
            <a:r>
              <a:rPr lang="en-US" sz="1700" dirty="0" err="1" smtClean="0">
                <a:latin typeface="Arial"/>
                <a:cs typeface="Arial"/>
              </a:rPr>
              <a:t>Rumolo</a:t>
            </a:r>
            <a:r>
              <a:rPr lang="en-US" sz="1700" dirty="0" smtClean="0">
                <a:latin typeface="Arial"/>
                <a:cs typeface="Arial"/>
              </a:rPr>
              <a:t> and </a:t>
            </a:r>
            <a:r>
              <a:rPr lang="en-US" sz="1700" dirty="0" smtClean="0">
                <a:cs typeface="Arial"/>
              </a:rPr>
              <a:t>H. Bartosik</a:t>
            </a:r>
          </a:p>
          <a:p>
            <a:endParaRPr lang="en-US" sz="1700" b="1" dirty="0">
              <a:solidFill>
                <a:schemeClr val="tx2"/>
              </a:solidFill>
              <a:latin typeface="Arial"/>
              <a:cs typeface="Arial"/>
            </a:endParaRPr>
          </a:p>
          <a:p>
            <a:endParaRPr lang="en-US" b="1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Arial"/>
                <a:cs typeface="Arial"/>
              </a:rPr>
              <a:t>LIU-SPS BD meeting, 26 June 2014</a:t>
            </a: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8588" y="1304348"/>
            <a:ext cx="6093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hlinkClick r:id="rId3"/>
              </a:rPr>
              <a:t>https://ab-mgt-md-users.web.cern.ch/ab-mgt-md-users/2014/index.html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0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10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33493"/>
            <a:ext cx="8226854" cy="528507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Summary</a:t>
            </a:r>
            <a:endParaRPr lang="en-US" sz="3000" b="1" u="none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457200" y="1017133"/>
            <a:ext cx="8534180" cy="491761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SPS </a:t>
            </a:r>
            <a:r>
              <a:rPr lang="en-US" b="1" dirty="0" smtClean="0"/>
              <a:t>scrubbing runs(s) in 2014:</a:t>
            </a:r>
            <a:endParaRPr lang="en-US" b="1" dirty="0"/>
          </a:p>
          <a:p>
            <a:pPr marL="1008000" lvl="1" indent="-360000">
              <a:buFont typeface="Lucida Grande"/>
              <a:buChar char="→"/>
            </a:pPr>
            <a:r>
              <a:rPr lang="en-US" dirty="0" smtClean="0"/>
              <a:t>Originally </a:t>
            </a:r>
            <a:r>
              <a:rPr lang="en-US" dirty="0"/>
              <a:t>two weeks at end of September / beginning of </a:t>
            </a:r>
            <a:r>
              <a:rPr lang="en-US" dirty="0" smtClean="0"/>
              <a:t>October</a:t>
            </a:r>
          </a:p>
          <a:p>
            <a:pPr marL="1008000" lvl="1" indent="-360000">
              <a:buFont typeface="Lucida Grande"/>
              <a:buChar char="→"/>
            </a:pPr>
            <a:r>
              <a:rPr lang="en-US" dirty="0"/>
              <a:t>Official request from LIU-SPS to split the scrubbing run in two parts to increase chances of success in many aspects + allow to test the scrubbing with the doublet beam in the </a:t>
            </a:r>
            <a:r>
              <a:rPr lang="en-US" dirty="0" smtClean="0"/>
              <a:t>SPS</a:t>
            </a:r>
          </a:p>
          <a:p>
            <a:pPr marL="1008000" lvl="1" indent="-360000">
              <a:buFont typeface="Lucida Grande"/>
              <a:buChar char="→"/>
            </a:pPr>
            <a:r>
              <a:rPr lang="en-US" dirty="0"/>
              <a:t>Present planning: 1 week end of September + 1 week beginning of November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SPS MDs in 2014</a:t>
            </a:r>
          </a:p>
          <a:p>
            <a:pPr marL="1008000" lvl="1" indent="-360000">
              <a:buFont typeface="Lucida Grande"/>
              <a:buChar char="→"/>
            </a:pPr>
            <a:r>
              <a:rPr lang="en-US" dirty="0" smtClean="0"/>
              <a:t>SPS MDs will start in Week 41 after the first scrubbing week </a:t>
            </a:r>
          </a:p>
          <a:p>
            <a:pPr marL="1008000" lvl="1" indent="-360000">
              <a:buFont typeface="Lucida Grande"/>
              <a:buChar char="→"/>
            </a:pPr>
            <a:r>
              <a:rPr lang="en-US" dirty="0" smtClean="0"/>
              <a:t>Dedicated MDs on Wednesdays 12h (most likely from 06:00-18:00 to avoid shift handover and late machine recovery after MDs)</a:t>
            </a:r>
          </a:p>
          <a:p>
            <a:pPr marL="1008000" lvl="1" indent="-360000">
              <a:buFont typeface="Lucida Grande"/>
              <a:buChar char="→"/>
            </a:pPr>
            <a:endParaRPr lang="en-US" b="1" dirty="0"/>
          </a:p>
          <a:p>
            <a:r>
              <a:rPr lang="en-US" b="1" dirty="0" smtClean="0"/>
              <a:t>MD Requests </a:t>
            </a:r>
            <a:r>
              <a:rPr lang="en-US" b="1" dirty="0" err="1" smtClean="0"/>
              <a:t>vs</a:t>
            </a:r>
            <a:r>
              <a:rPr lang="en-US" b="1" dirty="0" smtClean="0"/>
              <a:t> available time</a:t>
            </a:r>
          </a:p>
          <a:p>
            <a:pPr marL="1008000" lvl="1" indent="-360000">
              <a:buFont typeface="Lucida Grande"/>
              <a:buChar char="→"/>
            </a:pPr>
            <a:r>
              <a:rPr lang="en-US" dirty="0" smtClean="0"/>
              <a:t>Parallel MD time will be hopefully enough</a:t>
            </a:r>
          </a:p>
          <a:p>
            <a:pPr marL="1008000" lvl="1" indent="-360000">
              <a:buFont typeface="Lucida Grande"/>
              <a:buChar char="→"/>
            </a:pPr>
            <a:r>
              <a:rPr lang="en-US" dirty="0" smtClean="0"/>
              <a:t>About 160h requested for dedicated MDs out of 96h </a:t>
            </a:r>
            <a:r>
              <a:rPr lang="en-US" dirty="0" smtClean="0"/>
              <a:t>available, however situation could be handled</a:t>
            </a:r>
            <a:endParaRPr lang="en-US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03036" y="6356350"/>
            <a:ext cx="3275320" cy="365125"/>
          </a:xfrm>
        </p:spPr>
        <p:txBody>
          <a:bodyPr/>
          <a:lstStyle/>
          <a:p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LIU-SPS BD  meeting, 26/06/2014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97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2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33493"/>
            <a:ext cx="8226854" cy="528507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Machine start up, scrubbing and beginning of MDs </a:t>
            </a:r>
            <a:r>
              <a:rPr lang="en-US" sz="2400" b="1" dirty="0" smtClean="0">
                <a:solidFill>
                  <a:srgbClr val="FF0000"/>
                </a:solidFill>
              </a:rPr>
              <a:t>v1.3</a:t>
            </a:r>
            <a:r>
              <a:rPr lang="en-US" sz="2400" b="1" dirty="0" smtClean="0"/>
              <a:t> </a:t>
            </a:r>
            <a:endParaRPr lang="en-US" sz="2400" b="1" u="none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03036" y="6356350"/>
            <a:ext cx="3275320" cy="365125"/>
          </a:xfrm>
        </p:spPr>
        <p:txBody>
          <a:bodyPr/>
          <a:lstStyle/>
          <a:p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LIU-SPS BD  meeting, 26/06/2014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2" name="Picture 1" descr="2014-injector-schedule_v1.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44" b="8816"/>
          <a:stretch/>
        </p:blipFill>
        <p:spPr>
          <a:xfrm>
            <a:off x="124081" y="749905"/>
            <a:ext cx="8670357" cy="5403411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stCxn id="29" idx="1"/>
          </p:cNvCxnSpPr>
          <p:nvPr/>
        </p:nvCxnSpPr>
        <p:spPr>
          <a:xfrm flipH="1">
            <a:off x="2242902" y="3914405"/>
            <a:ext cx="994670" cy="213095"/>
          </a:xfrm>
          <a:prstGeom prst="straightConnector1">
            <a:avLst/>
          </a:prstGeom>
          <a:ln w="28575" cmpd="sng">
            <a:solidFill>
              <a:srgbClr val="00407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37572" y="3591239"/>
            <a:ext cx="1580964" cy="646331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407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Start of MDs @SPS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7699700" y="1127341"/>
            <a:ext cx="741831" cy="2487929"/>
          </a:xfrm>
          <a:prstGeom prst="roundRect">
            <a:avLst/>
          </a:prstGeom>
          <a:noFill/>
          <a:ln w="57150" cmpd="sng"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34650" y="3615270"/>
            <a:ext cx="1371116" cy="2487929"/>
          </a:xfrm>
          <a:prstGeom prst="roundRect">
            <a:avLst/>
          </a:prstGeom>
          <a:noFill/>
          <a:ln w="57150" cmpd="sng"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19402440">
            <a:off x="7347750" y="2287535"/>
            <a:ext cx="1484153" cy="338554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407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Scrubbing run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 rot="19402440">
            <a:off x="167150" y="4827535"/>
            <a:ext cx="1484153" cy="338554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407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Scrubbing run</a:t>
            </a:r>
            <a:endParaRPr lang="en-US" sz="16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1952446" y="4318145"/>
            <a:ext cx="5338994" cy="1418157"/>
            <a:chOff x="2073396" y="4469045"/>
            <a:chExt cx="5338994" cy="1418157"/>
          </a:xfrm>
        </p:grpSpPr>
        <p:sp>
          <p:nvSpPr>
            <p:cNvPr id="35" name="Rounded Rectangle 34"/>
            <p:cNvSpPr/>
            <p:nvPr/>
          </p:nvSpPr>
          <p:spPr>
            <a:xfrm>
              <a:off x="2073396" y="4469045"/>
              <a:ext cx="5338994" cy="699856"/>
            </a:xfrm>
            <a:prstGeom prst="roundRect">
              <a:avLst/>
            </a:prstGeom>
            <a:noFill/>
            <a:ln w="57150" cmpd="sng">
              <a:solidFill>
                <a:schemeClr val="tx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39570" y="5240871"/>
              <a:ext cx="2586729" cy="646331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rgbClr val="00407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96h dedicated MD time @SPS + 2 x 24h UA9</a:t>
              </a:r>
              <a:endParaRPr lang="en-US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354334" y="3878120"/>
            <a:ext cx="1705000" cy="1107996"/>
          </a:xfrm>
          <a:prstGeom prst="rect">
            <a:avLst/>
          </a:prstGeom>
          <a:solidFill>
            <a:schemeClr val="bg1"/>
          </a:solidFill>
          <a:ln>
            <a:solidFill>
              <a:srgbClr val="0D3883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12h </a:t>
            </a:r>
            <a:r>
              <a:rPr lang="en-US" sz="1100" dirty="0"/>
              <a:t>slots </a:t>
            </a:r>
            <a:r>
              <a:rPr lang="en-US" sz="1100" dirty="0" smtClean="0"/>
              <a:t>instead of 10h: to recover the MD time lost for the Technical stop (week 44) </a:t>
            </a:r>
          </a:p>
          <a:p>
            <a:r>
              <a:rPr lang="en-US" sz="1100" dirty="0" smtClean="0">
                <a:sym typeface="Wingdings"/>
              </a:rPr>
              <a:t> agreed with physics coordinator and MSWG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80087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3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33493"/>
            <a:ext cx="8226854" cy="528507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Splitting the SPS scrubbing run</a:t>
            </a:r>
            <a:endParaRPr lang="en-US" sz="3000" b="1" u="none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57239" y="894097"/>
            <a:ext cx="8926286" cy="546225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1" indent="-360000">
              <a:buFont typeface="Lucida Grande"/>
              <a:buChar char="→"/>
            </a:pPr>
            <a:r>
              <a:rPr lang="en-US" dirty="0" smtClean="0"/>
              <a:t>SPS </a:t>
            </a:r>
            <a:r>
              <a:rPr lang="en-US" dirty="0"/>
              <a:t>restart and MD program in 2014 is extremely </a:t>
            </a:r>
            <a:r>
              <a:rPr lang="en-US" dirty="0" smtClean="0"/>
              <a:t>ambitious + SPS </a:t>
            </a:r>
            <a:r>
              <a:rPr lang="en-US" dirty="0"/>
              <a:t>must also do many other things in parallel, including making the ‘doublet’ scrubbing beam operational for LHC and many other operational and MD </a:t>
            </a:r>
            <a:r>
              <a:rPr lang="en-US" dirty="0" smtClean="0"/>
              <a:t>beams</a:t>
            </a:r>
            <a:r>
              <a:rPr lang="en-US" dirty="0"/>
              <a:t> </a:t>
            </a:r>
            <a:endParaRPr lang="en-US" dirty="0" smtClean="0"/>
          </a:p>
          <a:p>
            <a:pPr marL="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(</a:t>
            </a:r>
            <a:r>
              <a:rPr lang="en-US" dirty="0" smtClean="0">
                <a:hlinkClick r:id="rId2"/>
              </a:rPr>
              <a:t>LIU-SPS Coordination </a:t>
            </a:r>
            <a:r>
              <a:rPr lang="en-US" dirty="0">
                <a:hlinkClick r:id="rId2"/>
              </a:rPr>
              <a:t>M</a:t>
            </a:r>
            <a:r>
              <a:rPr lang="en-US" dirty="0" smtClean="0">
                <a:hlinkClick r:id="rId2"/>
              </a:rPr>
              <a:t>eeting </a:t>
            </a:r>
            <a:r>
              <a:rPr lang="en-US" dirty="0" smtClean="0"/>
              <a:t>, 2 April, 2014)</a:t>
            </a:r>
          </a:p>
          <a:p>
            <a:pPr marL="360000" lvl="1" indent="-360000">
              <a:buFont typeface="Lucida Grande"/>
              <a:buChar char="→"/>
            </a:pPr>
            <a:endParaRPr lang="en-US" sz="1900" dirty="0" smtClean="0"/>
          </a:p>
          <a:p>
            <a:pPr marL="360000" lvl="1" indent="-360000">
              <a:buFont typeface="Lucida Grande"/>
              <a:buChar char="→"/>
            </a:pPr>
            <a:r>
              <a:rPr lang="en-US" dirty="0" smtClean="0"/>
              <a:t>As </a:t>
            </a:r>
            <a:r>
              <a:rPr lang="en-US" dirty="0"/>
              <a:t>outcome of the Evian </a:t>
            </a:r>
            <a:r>
              <a:rPr lang="en-US" dirty="0" smtClean="0"/>
              <a:t>workshop, Brennan proposed to split the scrubbing </a:t>
            </a:r>
            <a:r>
              <a:rPr lang="en-US" dirty="0"/>
              <a:t>period in </a:t>
            </a:r>
            <a:r>
              <a:rPr lang="en-US" dirty="0" smtClean="0"/>
              <a:t>two weeks (second </a:t>
            </a:r>
            <a:r>
              <a:rPr lang="en-US" dirty="0"/>
              <a:t>week </a:t>
            </a:r>
            <a:r>
              <a:rPr lang="en-US" dirty="0" smtClean="0"/>
              <a:t>around end </a:t>
            </a:r>
            <a:r>
              <a:rPr lang="en-US" dirty="0"/>
              <a:t>of October/start of </a:t>
            </a:r>
            <a:r>
              <a:rPr lang="en-US" dirty="0" smtClean="0"/>
              <a:t>November)</a:t>
            </a:r>
          </a:p>
          <a:p>
            <a:pPr marL="360000" lvl="1" indent="-360000">
              <a:buFont typeface="Lucida Grande"/>
              <a:buChar char="→"/>
            </a:pPr>
            <a:endParaRPr lang="en-US" sz="1900" dirty="0" smtClean="0"/>
          </a:p>
          <a:p>
            <a:pPr marL="360000" lvl="1" indent="-360000">
              <a:buFont typeface="Lucida Grande"/>
              <a:buChar char="→"/>
            </a:pPr>
            <a:r>
              <a:rPr lang="en-US" b="1" dirty="0" smtClean="0"/>
              <a:t>Official request from LIU-SPS submitted to physics coordinator to split the scrubbing run in order to increase the chances of success in several ways:</a:t>
            </a:r>
            <a:endParaRPr lang="en-US" dirty="0" smtClean="0"/>
          </a:p>
          <a:p>
            <a:pPr marL="720000" lvl="2" indent="-360000">
              <a:buFont typeface="Wingdings" charset="2"/>
              <a:buChar char="q"/>
            </a:pPr>
            <a:r>
              <a:rPr lang="en-US" dirty="0" smtClean="0"/>
              <a:t>Allowing </a:t>
            </a:r>
            <a:r>
              <a:rPr lang="en-US" dirty="0"/>
              <a:t>time to </a:t>
            </a:r>
            <a:r>
              <a:rPr lang="en-US" dirty="0" err="1"/>
              <a:t>analyse</a:t>
            </a:r>
            <a:r>
              <a:rPr lang="en-US" dirty="0"/>
              <a:t> the first week’s results and adapt/</a:t>
            </a:r>
            <a:r>
              <a:rPr lang="en-US" dirty="0" err="1"/>
              <a:t>resimulate</a:t>
            </a:r>
            <a:r>
              <a:rPr lang="en-US" dirty="0"/>
              <a:t> accordingly</a:t>
            </a:r>
            <a:r>
              <a:rPr lang="en-US" dirty="0" smtClean="0"/>
              <a:t>;</a:t>
            </a:r>
          </a:p>
          <a:p>
            <a:pPr marL="720000" lvl="2" indent="-360000">
              <a:buFont typeface="Wingdings" charset="2"/>
              <a:buChar char="q"/>
            </a:pPr>
            <a:r>
              <a:rPr lang="en-US" dirty="0"/>
              <a:t>U</a:t>
            </a:r>
            <a:r>
              <a:rPr lang="en-US" dirty="0" smtClean="0"/>
              <a:t>ntangling </a:t>
            </a:r>
            <a:r>
              <a:rPr lang="en-US" dirty="0"/>
              <a:t>the 2nd week from the machine commissioning and NA setup</a:t>
            </a:r>
            <a:r>
              <a:rPr lang="en-US" dirty="0" smtClean="0"/>
              <a:t>;</a:t>
            </a:r>
          </a:p>
          <a:p>
            <a:pPr marL="720000" lvl="2" indent="-360000">
              <a:buFont typeface="Wingdings" charset="2"/>
              <a:buChar char="q"/>
            </a:pPr>
            <a:r>
              <a:rPr lang="en-US" dirty="0"/>
              <a:t>A</a:t>
            </a:r>
            <a:r>
              <a:rPr lang="en-US" dirty="0" smtClean="0"/>
              <a:t>llowing </a:t>
            </a:r>
            <a:r>
              <a:rPr lang="en-US" dirty="0"/>
              <a:t>tests with the ‘doublet’ beam before the 2nd scrubbing week in parallel MD</a:t>
            </a:r>
            <a:r>
              <a:rPr lang="en-US" dirty="0" smtClean="0"/>
              <a:t>, </a:t>
            </a:r>
            <a:r>
              <a:rPr lang="en-US" dirty="0"/>
              <a:t>so that it might even be available to scrub the SPS</a:t>
            </a:r>
            <a:r>
              <a:rPr lang="en-US" dirty="0" smtClean="0"/>
              <a:t>;</a:t>
            </a:r>
          </a:p>
          <a:p>
            <a:pPr marL="720000" lvl="2" indent="-360000">
              <a:buFont typeface="Wingdings" charset="2"/>
              <a:buChar char="q"/>
            </a:pPr>
            <a:r>
              <a:rPr lang="en-US" dirty="0">
                <a:sym typeface="Wingdings"/>
              </a:rPr>
              <a:t>A</a:t>
            </a:r>
            <a:r>
              <a:rPr lang="en-US" dirty="0" smtClean="0">
                <a:sym typeface="Wingdings"/>
              </a:rPr>
              <a:t>llowing </a:t>
            </a:r>
            <a:r>
              <a:rPr lang="en-US" dirty="0">
                <a:sym typeface="Wingdings"/>
              </a:rPr>
              <a:t>work on the high intensity LHC beam in parallel MD, to increase the quality</a:t>
            </a:r>
            <a:r>
              <a:rPr lang="en-US" dirty="0" smtClean="0">
                <a:sym typeface="Wingdings"/>
              </a:rPr>
              <a:t>;</a:t>
            </a:r>
          </a:p>
          <a:p>
            <a:pPr marL="720000" lvl="2" indent="-360000">
              <a:buFont typeface="Wingdings" charset="2"/>
              <a:buChar char="q"/>
            </a:pPr>
            <a:r>
              <a:rPr lang="en-US" dirty="0" smtClean="0">
                <a:sym typeface="Wingdings"/>
              </a:rPr>
              <a:t>G</a:t>
            </a:r>
            <a:r>
              <a:rPr lang="en-US" dirty="0" smtClean="0">
                <a:sym typeface="Wingdings"/>
              </a:rPr>
              <a:t>iving </a:t>
            </a:r>
            <a:r>
              <a:rPr lang="en-US" dirty="0">
                <a:sym typeface="Wingdings"/>
              </a:rPr>
              <a:t>more time for vacuum conditioning of all the newly-installed or vented equipment; </a:t>
            </a:r>
            <a:endParaRPr lang="en-US" dirty="0" smtClean="0">
              <a:sym typeface="Wingdings"/>
            </a:endParaRPr>
          </a:p>
          <a:p>
            <a:pPr marL="720000" lvl="2" indent="-360000">
              <a:buFont typeface="Wingdings" charset="2"/>
              <a:buChar char="q"/>
            </a:pPr>
            <a:r>
              <a:rPr lang="en-US" dirty="0" smtClean="0">
                <a:sym typeface="Wingdings"/>
              </a:rPr>
              <a:t>A</a:t>
            </a:r>
            <a:r>
              <a:rPr lang="en-US" dirty="0" smtClean="0">
                <a:sym typeface="Wingdings"/>
              </a:rPr>
              <a:t>voiding </a:t>
            </a:r>
            <a:r>
              <a:rPr lang="en-US" dirty="0">
                <a:sym typeface="Wingdings"/>
              </a:rPr>
              <a:t>the present overlap with the Chamonix workshop which presently clashes completely</a:t>
            </a:r>
            <a:r>
              <a:rPr lang="en-US" dirty="0" smtClean="0">
                <a:sym typeface="Wingdings"/>
              </a:rPr>
              <a:t>.</a:t>
            </a:r>
          </a:p>
          <a:p>
            <a:pPr marL="360000" lvl="1" indent="-360000">
              <a:buFont typeface="Lucida Grande"/>
              <a:buChar char="→"/>
            </a:pPr>
            <a:endParaRPr lang="en-US" sz="1900" b="1" dirty="0" smtClean="0"/>
          </a:p>
          <a:p>
            <a:pPr marL="360000" lvl="1" indent="-360000">
              <a:buFont typeface="Lucida Grande"/>
              <a:buChar char="→"/>
            </a:pPr>
            <a:r>
              <a:rPr lang="en-US" b="1" dirty="0" smtClean="0"/>
              <a:t>No </a:t>
            </a:r>
            <a:r>
              <a:rPr lang="en-US" b="1" dirty="0"/>
              <a:t>extra time is requested from </a:t>
            </a:r>
            <a:r>
              <a:rPr lang="en-US" b="1" dirty="0" smtClean="0"/>
              <a:t>physics</a:t>
            </a:r>
            <a:r>
              <a:rPr lang="en-US" dirty="0"/>
              <a:t>.</a:t>
            </a:r>
            <a:r>
              <a:rPr lang="en-US" dirty="0" smtClean="0"/>
              <a:t> Drawback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a </a:t>
            </a:r>
            <a:r>
              <a:rPr lang="en-US" dirty="0"/>
              <a:t>rescheduling of 1 week of the NA program </a:t>
            </a:r>
            <a:r>
              <a:rPr lang="en-US" dirty="0" smtClean="0"/>
              <a:t>is required</a:t>
            </a:r>
            <a:endParaRPr lang="en-US" dirty="0">
              <a:sym typeface="Wingdings"/>
            </a:endParaRPr>
          </a:p>
          <a:p>
            <a:pPr marL="0" lvl="1" indent="0">
              <a:buNone/>
            </a:pPr>
            <a:endParaRPr lang="en-US" dirty="0" smtClean="0">
              <a:sym typeface="Wingdings"/>
            </a:endParaRPr>
          </a:p>
          <a:p>
            <a:pPr marL="0" lvl="1" indent="0">
              <a:buNone/>
            </a:pPr>
            <a:endParaRPr lang="en-US" dirty="0">
              <a:sym typeface="Wingding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03036" y="6356350"/>
            <a:ext cx="3275320" cy="365125"/>
          </a:xfrm>
        </p:spPr>
        <p:txBody>
          <a:bodyPr/>
          <a:lstStyle/>
          <a:p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LIU-SPS BD  meeting, 26/06/2014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424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4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33493"/>
            <a:ext cx="8226854" cy="528507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Machine start up, scrubbing and beginning of MDs </a:t>
            </a:r>
            <a:r>
              <a:rPr lang="en-US" sz="2400" b="1" dirty="0" smtClean="0">
                <a:solidFill>
                  <a:srgbClr val="FF0000"/>
                </a:solidFill>
              </a:rPr>
              <a:t>v1.4</a:t>
            </a:r>
            <a:endParaRPr lang="en-US" sz="2400" b="1" u="none" dirty="0">
              <a:solidFill>
                <a:srgbClr val="FF0000"/>
              </a:solidFill>
            </a:endParaRPr>
          </a:p>
        </p:txBody>
      </p:sp>
      <p:pic>
        <p:nvPicPr>
          <p:cNvPr id="3" name="Picture 2" descr="2014-injector-schedule_v1.4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13" b="8885"/>
          <a:stretch/>
        </p:blipFill>
        <p:spPr>
          <a:xfrm>
            <a:off x="-266304" y="762863"/>
            <a:ext cx="9500714" cy="539303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606397" y="1023677"/>
            <a:ext cx="825684" cy="2487929"/>
          </a:xfrm>
          <a:prstGeom prst="roundRect">
            <a:avLst/>
          </a:prstGeom>
          <a:noFill/>
          <a:ln w="57150" cmpd="sng"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9402440">
            <a:off x="7241872" y="2287535"/>
            <a:ext cx="1484153" cy="338554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407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Scrubbing run</a:t>
            </a:r>
            <a:endParaRPr lang="en-US" sz="1600" dirty="0"/>
          </a:p>
        </p:txBody>
      </p:sp>
      <p:sp>
        <p:nvSpPr>
          <p:cNvPr id="20" name="Rounded Rectangle 19"/>
          <p:cNvSpPr/>
          <p:nvPr/>
        </p:nvSpPr>
        <p:spPr>
          <a:xfrm>
            <a:off x="3809230" y="3615270"/>
            <a:ext cx="766977" cy="2487929"/>
          </a:xfrm>
          <a:prstGeom prst="roundRect">
            <a:avLst/>
          </a:prstGeom>
          <a:noFill/>
          <a:ln w="57150" cmpd="sng"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9402440">
            <a:off x="3458800" y="5420147"/>
            <a:ext cx="1484153" cy="338554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407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Scrubbing run</a:t>
            </a:r>
            <a:endParaRPr lang="en-US" sz="1600" dirty="0"/>
          </a:p>
        </p:txBody>
      </p:sp>
      <p:cxnSp>
        <p:nvCxnSpPr>
          <p:cNvPr id="22" name="Straight Arrow Connector 21"/>
          <p:cNvCxnSpPr>
            <a:stCxn id="23" idx="1"/>
          </p:cNvCxnSpPr>
          <p:nvPr/>
        </p:nvCxnSpPr>
        <p:spPr>
          <a:xfrm flipH="1">
            <a:off x="1768433" y="3615270"/>
            <a:ext cx="498143" cy="505361"/>
          </a:xfrm>
          <a:prstGeom prst="straightConnector1">
            <a:avLst/>
          </a:prstGeom>
          <a:ln w="28575" cmpd="sng">
            <a:solidFill>
              <a:srgbClr val="00407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66576" y="3292104"/>
            <a:ext cx="1580964" cy="646331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407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Start of MDs @SPS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1625887" y="4318145"/>
            <a:ext cx="5701838" cy="699856"/>
          </a:xfrm>
          <a:prstGeom prst="roundRect">
            <a:avLst/>
          </a:prstGeom>
          <a:noFill/>
          <a:ln w="57150" cmpd="sng"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646862" y="4905304"/>
            <a:ext cx="2586729" cy="646331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407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96h dedicated MD time @SPS + 2 x 24h UA9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21432" y="3597279"/>
            <a:ext cx="2003050" cy="769441"/>
          </a:xfrm>
          <a:prstGeom prst="rect">
            <a:avLst/>
          </a:prstGeom>
          <a:solidFill>
            <a:schemeClr val="bg1"/>
          </a:solidFill>
          <a:ln>
            <a:solidFill>
              <a:srgbClr val="0D3883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Wednesday slots to be moved: from 06:00-18:00 to avoid shift handover and late machine recovery after MDs</a:t>
            </a:r>
            <a:endParaRPr lang="en-US" sz="110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03036" y="6356350"/>
            <a:ext cx="3275320" cy="365125"/>
          </a:xfrm>
        </p:spPr>
        <p:txBody>
          <a:bodyPr/>
          <a:lstStyle/>
          <a:p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LIU-SPS BD  meeting, 26/06/2014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9373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5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33493"/>
            <a:ext cx="8226854" cy="528507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MD requests: SPS </a:t>
            </a:r>
            <a:endParaRPr lang="en-US" sz="3000" b="1" u="none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457200" y="894097"/>
            <a:ext cx="8534180" cy="475244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b="1" dirty="0" smtClean="0"/>
              <a:t>Parallel MDs (I)</a:t>
            </a:r>
          </a:p>
          <a:p>
            <a:pPr marL="360000" lvl="1" indent="-360000">
              <a:buFont typeface="Lucida Grande"/>
              <a:buChar char="→"/>
            </a:pPr>
            <a:r>
              <a:rPr lang="en-US" dirty="0"/>
              <a:t>Test of new </a:t>
            </a:r>
            <a:r>
              <a:rPr lang="en-US" dirty="0" smtClean="0"/>
              <a:t>SPS BQM (G. </a:t>
            </a:r>
            <a:r>
              <a:rPr lang="en-US" dirty="0" err="1" smtClean="0"/>
              <a:t>Papotti</a:t>
            </a:r>
            <a:r>
              <a:rPr lang="en-US" dirty="0" smtClean="0"/>
              <a:t>) </a:t>
            </a:r>
          </a:p>
          <a:p>
            <a:pPr marL="360000" lvl="1" indent="-360000">
              <a:buFont typeface="Lucida Grande"/>
              <a:buChar char="→"/>
            </a:pPr>
            <a:r>
              <a:rPr lang="en-US" dirty="0" smtClean="0"/>
              <a:t>Longitudinal impedance (E. </a:t>
            </a:r>
            <a:r>
              <a:rPr lang="en-US" dirty="0" err="1" smtClean="0"/>
              <a:t>Shaposhnikova</a:t>
            </a:r>
            <a:r>
              <a:rPr lang="en-US" dirty="0" smtClean="0"/>
              <a:t> et al) </a:t>
            </a:r>
            <a:r>
              <a:rPr lang="en-US" dirty="0">
                <a:sym typeface="Wingdings"/>
              </a:rPr>
              <a:t> single bunch on Q26, scanning longitudinal </a:t>
            </a:r>
            <a:r>
              <a:rPr lang="en-US" dirty="0" err="1">
                <a:sym typeface="Wingdings"/>
              </a:rPr>
              <a:t>emittance</a:t>
            </a:r>
            <a:r>
              <a:rPr lang="en-US" dirty="0">
                <a:sym typeface="Wingdings"/>
              </a:rPr>
              <a:t> in small </a:t>
            </a:r>
            <a:r>
              <a:rPr lang="en-US" dirty="0" smtClean="0">
                <a:sym typeface="Wingdings"/>
              </a:rPr>
              <a:t>steps</a:t>
            </a:r>
            <a:endParaRPr lang="en-US" u="sng" dirty="0" smtClean="0">
              <a:sym typeface="Wingdings"/>
            </a:endParaRPr>
          </a:p>
          <a:p>
            <a:pPr marL="360000" lvl="1" indent="-360000">
              <a:buFont typeface="Lucida Grande"/>
              <a:buChar char="→"/>
            </a:pPr>
            <a:r>
              <a:rPr lang="en-US" dirty="0" smtClean="0">
                <a:sym typeface="Wingdings"/>
              </a:rPr>
              <a:t>Longitudinal space charge </a:t>
            </a:r>
            <a:r>
              <a:rPr lang="en-US" dirty="0"/>
              <a:t>(E. </a:t>
            </a:r>
            <a:r>
              <a:rPr lang="en-US" dirty="0" err="1"/>
              <a:t>Shaposhnikova</a:t>
            </a:r>
            <a:r>
              <a:rPr lang="en-US" dirty="0"/>
              <a:t> et </a:t>
            </a:r>
            <a:r>
              <a:rPr lang="en-US" dirty="0" smtClean="0"/>
              <a:t>al) </a:t>
            </a:r>
            <a:r>
              <a:rPr lang="en-US" dirty="0" smtClean="0">
                <a:sym typeface="Wingdings"/>
              </a:rPr>
              <a:t> need intermediate flat portion </a:t>
            </a:r>
            <a:endParaRPr lang="en-US" u="sng" dirty="0">
              <a:sym typeface="Wingdings"/>
            </a:endParaRPr>
          </a:p>
          <a:p>
            <a:pPr marL="360000" lvl="1" indent="-360000">
              <a:buFont typeface="Lucida Grande"/>
              <a:buChar char="→"/>
            </a:pPr>
            <a:r>
              <a:rPr lang="en-US" dirty="0" smtClean="0">
                <a:sym typeface="Wingdings"/>
              </a:rPr>
              <a:t>Microwave instability </a:t>
            </a:r>
            <a:r>
              <a:rPr lang="en-US" dirty="0"/>
              <a:t>(E. </a:t>
            </a:r>
            <a:r>
              <a:rPr lang="en-US" dirty="0" err="1"/>
              <a:t>Shaposhnikova</a:t>
            </a:r>
            <a:r>
              <a:rPr lang="en-US" dirty="0"/>
              <a:t> et </a:t>
            </a:r>
            <a:r>
              <a:rPr lang="en-US" dirty="0" smtClean="0"/>
              <a:t>al)</a:t>
            </a:r>
            <a:endParaRPr lang="en-US" u="sng" dirty="0">
              <a:sym typeface="Wingdings"/>
            </a:endParaRPr>
          </a:p>
          <a:p>
            <a:pPr marL="360000" lvl="1" indent="-360000">
              <a:buFont typeface="Lucida Grande"/>
              <a:buChar char="→"/>
            </a:pPr>
            <a:r>
              <a:rPr lang="en-US" dirty="0">
                <a:sym typeface="Wingdings"/>
              </a:rPr>
              <a:t>Instability threshold due to the S shape of the injected </a:t>
            </a:r>
            <a:r>
              <a:rPr lang="en-US" dirty="0" smtClean="0">
                <a:sym typeface="Wingdings"/>
              </a:rPr>
              <a:t>bunch </a:t>
            </a:r>
            <a:r>
              <a:rPr lang="en-US" dirty="0"/>
              <a:t>(E. </a:t>
            </a:r>
            <a:r>
              <a:rPr lang="en-US" dirty="0" err="1"/>
              <a:t>Shaposhnikova</a:t>
            </a:r>
            <a:r>
              <a:rPr lang="en-US" dirty="0"/>
              <a:t> et al.</a:t>
            </a:r>
            <a:r>
              <a:rPr lang="en-US" dirty="0" smtClean="0"/>
              <a:t>)</a:t>
            </a:r>
          </a:p>
          <a:p>
            <a:pPr marL="360000" lvl="1" indent="-360000">
              <a:buFont typeface="Lucida Grande"/>
              <a:buChar char="→"/>
            </a:pPr>
            <a:r>
              <a:rPr lang="en-US" dirty="0" smtClean="0"/>
              <a:t>Check behavior of LHC BPMs with doublet beams by means of controlled orbit bumps to extrapolate error to LHC (T. </a:t>
            </a:r>
            <a:r>
              <a:rPr lang="en-US" dirty="0" err="1" smtClean="0"/>
              <a:t>Lefèvre</a:t>
            </a:r>
            <a:r>
              <a:rPr lang="en-US" dirty="0" smtClean="0"/>
              <a:t>, E. </a:t>
            </a:r>
            <a:r>
              <a:rPr lang="en-US" dirty="0" err="1" smtClean="0"/>
              <a:t>Calvo</a:t>
            </a:r>
            <a:r>
              <a:rPr lang="en-US" dirty="0" smtClean="0"/>
              <a:t>)</a:t>
            </a:r>
          </a:p>
          <a:p>
            <a:pPr marL="360000" lvl="1" indent="-360000">
              <a:buFont typeface="Lucida Grande"/>
              <a:buChar char="→"/>
            </a:pPr>
            <a:endParaRPr lang="en-US" u="sng" dirty="0">
              <a:sym typeface="Wingdings"/>
            </a:endParaRPr>
          </a:p>
          <a:p>
            <a:pPr marL="360000" lvl="1" indent="-360000">
              <a:buFont typeface="Lucida Grande"/>
              <a:buChar char="→"/>
            </a:pPr>
            <a:r>
              <a:rPr lang="en-US" dirty="0" smtClean="0">
                <a:sym typeface="Wingdings"/>
              </a:rPr>
              <a:t>Transverse feedback systems (W. </a:t>
            </a:r>
            <a:r>
              <a:rPr lang="en-US" dirty="0" err="1" smtClean="0">
                <a:sym typeface="Wingdings"/>
              </a:rPr>
              <a:t>Höfle</a:t>
            </a:r>
            <a:r>
              <a:rPr lang="en-US" dirty="0" smtClean="0">
                <a:sym typeface="Wingdings"/>
              </a:rPr>
              <a:t> et al):</a:t>
            </a:r>
          </a:p>
          <a:p>
            <a:pPr marL="720000" lvl="2" indent="-360000">
              <a:buFont typeface="Wingdings" charset="2"/>
              <a:buChar char="q"/>
            </a:pPr>
            <a:r>
              <a:rPr lang="en-US" dirty="0" smtClean="0">
                <a:sym typeface="Wingdings"/>
              </a:rPr>
              <a:t>Normal damper  commissioning should be done during first two weeks of set up with beam</a:t>
            </a:r>
          </a:p>
          <a:p>
            <a:pPr marL="720000" lvl="2" indent="-360000">
              <a:buFont typeface="Wingdings" charset="2"/>
              <a:buChar char="q"/>
            </a:pPr>
            <a:r>
              <a:rPr lang="en-US" dirty="0" smtClean="0">
                <a:sym typeface="Wingdings"/>
              </a:rPr>
              <a:t>High bandwidth damper  MDs will take place mainly during the scrubbing run and then later during MDs with 25 ns or doublet beams 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03036" y="6356350"/>
            <a:ext cx="3275320" cy="365125"/>
          </a:xfrm>
        </p:spPr>
        <p:txBody>
          <a:bodyPr/>
          <a:lstStyle/>
          <a:p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LIU-SPS BD  meeting, 26/06/2014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6502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6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33493"/>
            <a:ext cx="8226854" cy="528507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MD requests: SPS </a:t>
            </a:r>
            <a:endParaRPr lang="en-US" sz="3000" b="1" u="none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457200" y="894099"/>
            <a:ext cx="8534180" cy="391330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b="1" dirty="0" smtClean="0"/>
              <a:t>Parallel MDs (II)</a:t>
            </a:r>
          </a:p>
          <a:p>
            <a:pPr marL="360000" lvl="1" indent="-360000">
              <a:buFont typeface="Lucida Grande"/>
              <a:buChar char="→"/>
            </a:pPr>
            <a:r>
              <a:rPr lang="en-US" dirty="0" smtClean="0">
                <a:sym typeface="Wingdings"/>
              </a:rPr>
              <a:t>Transverse impedance measurements </a:t>
            </a:r>
            <a:r>
              <a:rPr lang="en-US" dirty="0">
                <a:sym typeface="Wingdings"/>
              </a:rPr>
              <a:t>(H. </a:t>
            </a:r>
            <a:r>
              <a:rPr lang="en-US" dirty="0" err="1" smtClean="0">
                <a:sym typeface="Wingdings"/>
              </a:rPr>
              <a:t>Bartosik</a:t>
            </a:r>
            <a:r>
              <a:rPr lang="en-US" dirty="0" smtClean="0">
                <a:sym typeface="Wingdings"/>
              </a:rPr>
              <a:t>, N. </a:t>
            </a:r>
            <a:r>
              <a:rPr lang="en-US" dirty="0" err="1" smtClean="0">
                <a:sym typeface="Wingdings"/>
              </a:rPr>
              <a:t>Biancacci</a:t>
            </a:r>
            <a:r>
              <a:rPr lang="en-US" dirty="0" smtClean="0">
                <a:sym typeface="Wingdings"/>
              </a:rPr>
              <a:t>, C. </a:t>
            </a:r>
            <a:r>
              <a:rPr lang="en-US" dirty="0" err="1" smtClean="0">
                <a:sym typeface="Wingdings"/>
              </a:rPr>
              <a:t>Zannini</a:t>
            </a:r>
            <a:r>
              <a:rPr lang="en-US" dirty="0" smtClean="0">
                <a:sym typeface="Wingdings"/>
              </a:rPr>
              <a:t>)</a:t>
            </a:r>
          </a:p>
          <a:p>
            <a:pPr marL="720000" lvl="2" indent="-360000">
              <a:buFont typeface="Wingdings" charset="2"/>
              <a:buChar char="q"/>
            </a:pPr>
            <a:r>
              <a:rPr lang="en-US" dirty="0" smtClean="0">
                <a:sym typeface="Wingdings"/>
              </a:rPr>
              <a:t>Tune shift </a:t>
            </a:r>
            <a:r>
              <a:rPr lang="en-US" dirty="0" err="1" smtClean="0">
                <a:sym typeface="Wingdings"/>
              </a:rPr>
              <a:t>vs</a:t>
            </a:r>
            <a:r>
              <a:rPr lang="en-US" dirty="0" smtClean="0">
                <a:sym typeface="Wingdings"/>
              </a:rPr>
              <a:t> intensity </a:t>
            </a:r>
          </a:p>
          <a:p>
            <a:pPr marL="720000" lvl="2" indent="-360000">
              <a:buFont typeface="Wingdings" charset="2"/>
              <a:buChar char="q"/>
            </a:pPr>
            <a:r>
              <a:rPr lang="en-US" dirty="0" smtClean="0">
                <a:sym typeface="Wingdings"/>
              </a:rPr>
              <a:t>Growth times with chromaticity</a:t>
            </a:r>
          </a:p>
          <a:p>
            <a:pPr marL="720000" lvl="2" indent="-360000">
              <a:buFont typeface="Wingdings" charset="2"/>
              <a:buChar char="q"/>
            </a:pPr>
            <a:r>
              <a:rPr lang="en-US" dirty="0" smtClean="0">
                <a:sym typeface="Wingdings"/>
              </a:rPr>
              <a:t>TMCI thresholds</a:t>
            </a:r>
          </a:p>
          <a:p>
            <a:pPr marL="720000" lvl="2" indent="-360000">
              <a:buFont typeface="Wingdings" charset="2"/>
              <a:buChar char="q"/>
            </a:pPr>
            <a:r>
              <a:rPr lang="en-US" dirty="0" smtClean="0">
                <a:sym typeface="Wingdings"/>
              </a:rPr>
              <a:t>Impedance localization</a:t>
            </a:r>
          </a:p>
          <a:p>
            <a:pPr marL="360000" lvl="1" indent="-360000">
              <a:buFont typeface="Lucida Grande"/>
              <a:buChar char="→"/>
            </a:pPr>
            <a:r>
              <a:rPr lang="en-US" dirty="0" smtClean="0">
                <a:sym typeface="Wingdings"/>
              </a:rPr>
              <a:t>Transverse space charge, explore tune space with ultra-bright beams (H. </a:t>
            </a:r>
            <a:r>
              <a:rPr lang="en-US" dirty="0" err="1" smtClean="0">
                <a:sym typeface="Wingdings"/>
              </a:rPr>
              <a:t>Bartosik</a:t>
            </a:r>
            <a:r>
              <a:rPr lang="en-US" dirty="0" smtClean="0">
                <a:sym typeface="Wingdings"/>
              </a:rPr>
              <a:t>)</a:t>
            </a:r>
          </a:p>
          <a:p>
            <a:pPr marL="360000" lvl="1" indent="-360000">
              <a:buFont typeface="Lucida Grande"/>
              <a:buChar char="→"/>
            </a:pPr>
            <a:endParaRPr lang="en-US" dirty="0" smtClean="0">
              <a:sym typeface="Wingdings"/>
            </a:endParaRPr>
          </a:p>
          <a:p>
            <a:pPr marL="360000" lvl="1" indent="-360000">
              <a:buFont typeface="Lucida Grande"/>
              <a:buChar char="→"/>
            </a:pPr>
            <a:r>
              <a:rPr lang="en-US" dirty="0" smtClean="0"/>
              <a:t>Set up of </a:t>
            </a:r>
            <a:r>
              <a:rPr lang="en-US" dirty="0" err="1" smtClean="0"/>
              <a:t>Ar</a:t>
            </a:r>
            <a:r>
              <a:rPr lang="en-US" dirty="0" smtClean="0"/>
              <a:t> cycle for 2015 (T. </a:t>
            </a:r>
            <a:r>
              <a:rPr lang="en-US" dirty="0" err="1" smtClean="0"/>
              <a:t>Bohl</a:t>
            </a:r>
            <a:r>
              <a:rPr lang="en-US" dirty="0" smtClean="0"/>
              <a:t>, D. </a:t>
            </a:r>
            <a:r>
              <a:rPr lang="en-US" dirty="0" err="1" smtClean="0"/>
              <a:t>Manglunki</a:t>
            </a:r>
            <a:r>
              <a:rPr lang="en-US" dirty="0" smtClean="0"/>
              <a:t>)</a:t>
            </a:r>
          </a:p>
          <a:p>
            <a:pPr marL="360000" lvl="1" indent="-360000">
              <a:buFont typeface="Lucida Grande"/>
              <a:buChar char="→"/>
            </a:pPr>
            <a:r>
              <a:rPr lang="en-US" dirty="0" smtClean="0"/>
              <a:t>AWAKE </a:t>
            </a:r>
            <a:r>
              <a:rPr lang="en-US" dirty="0"/>
              <a:t>synchronization tests (T. </a:t>
            </a:r>
            <a:r>
              <a:rPr lang="en-US" dirty="0" err="1"/>
              <a:t>Bohl</a:t>
            </a:r>
            <a:r>
              <a:rPr lang="en-US" dirty="0"/>
              <a:t>) </a:t>
            </a:r>
            <a:r>
              <a:rPr lang="en-US" dirty="0">
                <a:sym typeface="Wingdings"/>
              </a:rPr>
              <a:t> initially without </a:t>
            </a:r>
            <a:r>
              <a:rPr lang="en-US" dirty="0" smtClean="0">
                <a:sym typeface="Wingdings"/>
              </a:rPr>
              <a:t>beam</a:t>
            </a:r>
          </a:p>
          <a:p>
            <a:pPr marL="360000" lvl="1" indent="-360000">
              <a:buFont typeface="Lucida Grande"/>
              <a:buChar char="→"/>
            </a:pPr>
            <a:r>
              <a:rPr lang="en-US" dirty="0" err="1" smtClean="0"/>
              <a:t>Emittance</a:t>
            </a:r>
            <a:r>
              <a:rPr lang="en-US" dirty="0" smtClean="0"/>
              <a:t> preservation across injection chain (G. </a:t>
            </a:r>
            <a:r>
              <a:rPr lang="en-US" dirty="0" err="1" smtClean="0"/>
              <a:t>Sterbini</a:t>
            </a:r>
            <a:r>
              <a:rPr lang="en-US" dirty="0" smtClean="0"/>
              <a:t>, A. Guerrero)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9153" y="4998457"/>
            <a:ext cx="5139754" cy="923330"/>
          </a:xfrm>
          <a:prstGeom prst="rect">
            <a:avLst/>
          </a:prstGeom>
          <a:solidFill>
            <a:srgbClr val="FFFFFF"/>
          </a:solidFill>
          <a:ln>
            <a:solidFill>
              <a:srgbClr val="004078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Requested MD time amounts to about 8 weeks (4 days per week – excluding Wednesdays) out of the 9 available weeks</a:t>
            </a:r>
            <a:endParaRPr lang="en-US" b="1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03036" y="6356350"/>
            <a:ext cx="3275320" cy="365125"/>
          </a:xfrm>
        </p:spPr>
        <p:txBody>
          <a:bodyPr/>
          <a:lstStyle/>
          <a:p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LIU-SPS BD  meeting, 26/06/2014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938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7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33493"/>
            <a:ext cx="8226854" cy="528507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MD requests: SPS </a:t>
            </a:r>
            <a:endParaRPr lang="en-US" sz="3000" b="1" u="none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457200" y="894098"/>
            <a:ext cx="8534180" cy="436683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b="1" dirty="0" smtClean="0"/>
              <a:t>Dedicated MDs</a:t>
            </a:r>
          </a:p>
          <a:p>
            <a:pPr marL="360000" lvl="1" indent="-360000">
              <a:buFont typeface="Lucida Grande"/>
              <a:buChar char="→"/>
            </a:pPr>
            <a:r>
              <a:rPr lang="en-US" dirty="0" smtClean="0">
                <a:sym typeface="Wingdings"/>
              </a:rPr>
              <a:t>Optimization of both </a:t>
            </a:r>
            <a:r>
              <a:rPr lang="en-US" dirty="0">
                <a:sym typeface="Wingdings"/>
              </a:rPr>
              <a:t>50 ns (1.7e11 ppb) and 25 ns (1.2e11 ppb) </a:t>
            </a:r>
            <a:r>
              <a:rPr lang="en-US" dirty="0" smtClean="0">
                <a:sym typeface="Wingdings"/>
              </a:rPr>
              <a:t>beams and recovery of </a:t>
            </a:r>
            <a:r>
              <a:rPr lang="en-US" dirty="0">
                <a:sym typeface="Wingdings"/>
              </a:rPr>
              <a:t>2012 </a:t>
            </a:r>
            <a:r>
              <a:rPr lang="en-US" dirty="0" smtClean="0">
                <a:sym typeface="Wingdings"/>
              </a:rPr>
              <a:t>performances </a:t>
            </a:r>
            <a:r>
              <a:rPr lang="en-US" dirty="0"/>
              <a:t>(LIU-SPS)</a:t>
            </a:r>
            <a:endParaRPr lang="en-US" u="sng" dirty="0">
              <a:sym typeface="Wingdings"/>
            </a:endParaRPr>
          </a:p>
          <a:p>
            <a:pPr marL="360000" lvl="1" indent="-360000">
              <a:buFont typeface="Lucida Grande"/>
              <a:buChar char="→"/>
            </a:pPr>
            <a:r>
              <a:rPr lang="en-US" dirty="0">
                <a:sym typeface="Wingdings"/>
              </a:rPr>
              <a:t>Recover doublet </a:t>
            </a:r>
            <a:r>
              <a:rPr lang="en-US" dirty="0" smtClean="0">
                <a:sym typeface="Wingdings"/>
              </a:rPr>
              <a:t>beam production </a:t>
            </a:r>
            <a:r>
              <a:rPr lang="en-US" dirty="0">
                <a:sym typeface="Wingdings"/>
              </a:rPr>
              <a:t>and </a:t>
            </a:r>
            <a:r>
              <a:rPr lang="en-US" dirty="0" smtClean="0">
                <a:sym typeface="Wingdings"/>
              </a:rPr>
              <a:t>set up of acceleration </a:t>
            </a:r>
            <a:r>
              <a:rPr lang="en-US" dirty="0">
                <a:sym typeface="Wingdings"/>
              </a:rPr>
              <a:t>to 450 </a:t>
            </a:r>
            <a:r>
              <a:rPr lang="en-US" dirty="0" err="1">
                <a:sym typeface="Wingdings"/>
              </a:rPr>
              <a:t>GeV</a:t>
            </a:r>
            <a:r>
              <a:rPr lang="en-US" dirty="0">
                <a:sym typeface="Wingdings"/>
              </a:rPr>
              <a:t> </a:t>
            </a:r>
            <a:r>
              <a:rPr lang="en-US" dirty="0"/>
              <a:t>(H. </a:t>
            </a:r>
            <a:r>
              <a:rPr lang="en-US" dirty="0" err="1"/>
              <a:t>Bartosik</a:t>
            </a:r>
            <a:r>
              <a:rPr lang="en-US" dirty="0"/>
              <a:t>, G. </a:t>
            </a:r>
            <a:r>
              <a:rPr lang="en-US" dirty="0" err="1"/>
              <a:t>Iadarola</a:t>
            </a:r>
            <a:r>
              <a:rPr lang="en-US" dirty="0"/>
              <a:t>, et </a:t>
            </a:r>
            <a:r>
              <a:rPr lang="en-US" dirty="0" smtClean="0"/>
              <a:t>al)</a:t>
            </a:r>
          </a:p>
          <a:p>
            <a:pPr marL="720000" lvl="2" indent="-360000">
              <a:buFont typeface="Wingdings" charset="2"/>
              <a:buChar char="q"/>
            </a:pPr>
            <a:r>
              <a:rPr lang="en-US" dirty="0" smtClean="0"/>
              <a:t>Requires new magnetic cycle with slow ramp</a:t>
            </a:r>
          </a:p>
          <a:p>
            <a:pPr marL="360000" lvl="1" indent="-360000">
              <a:buFont typeface="Lucida Grande"/>
              <a:buChar char="→"/>
            </a:pPr>
            <a:r>
              <a:rPr lang="en-US" dirty="0" smtClean="0"/>
              <a:t>800 MHz commissioning with beam (E. </a:t>
            </a:r>
            <a:r>
              <a:rPr lang="en-US" dirty="0" err="1" smtClean="0"/>
              <a:t>Shaposhnikova</a:t>
            </a:r>
            <a:r>
              <a:rPr lang="en-US" dirty="0" smtClean="0"/>
              <a:t> et al)</a:t>
            </a:r>
          </a:p>
          <a:p>
            <a:pPr marL="720000" lvl="2" indent="-360000">
              <a:buFont typeface="Wingdings" charset="2"/>
              <a:buChar char="q"/>
            </a:pPr>
            <a:r>
              <a:rPr lang="en-US" dirty="0" smtClean="0"/>
              <a:t>1 session at beginning of run, 2 after performance recovery </a:t>
            </a:r>
          </a:p>
          <a:p>
            <a:pPr marL="360000" lvl="1" indent="-360000">
              <a:buFont typeface="Lucida Grande"/>
              <a:buChar char="→"/>
            </a:pPr>
            <a:r>
              <a:rPr lang="en-US" dirty="0" smtClean="0"/>
              <a:t>Coupled bunch instability (E. </a:t>
            </a:r>
            <a:r>
              <a:rPr lang="en-US" dirty="0" err="1" smtClean="0"/>
              <a:t>Shaposhnikova</a:t>
            </a:r>
            <a:r>
              <a:rPr lang="en-US" dirty="0" smtClean="0"/>
              <a:t> et al) </a:t>
            </a:r>
            <a:r>
              <a:rPr lang="en-US" dirty="0" smtClean="0">
                <a:sym typeface="Wingdings"/>
              </a:rPr>
              <a:t> studies with different </a:t>
            </a:r>
            <a:r>
              <a:rPr lang="en-US" dirty="0">
                <a:sym typeface="Wingdings"/>
              </a:rPr>
              <a:t>n</a:t>
            </a:r>
            <a:r>
              <a:rPr lang="en-US" dirty="0" smtClean="0">
                <a:sym typeface="Wingdings"/>
              </a:rPr>
              <a:t>umbers of bunches and </a:t>
            </a:r>
            <a:r>
              <a:rPr lang="en-US" dirty="0">
                <a:sym typeface="Wingdings"/>
              </a:rPr>
              <a:t>scanning </a:t>
            </a:r>
            <a:r>
              <a:rPr lang="en-US" dirty="0" smtClean="0">
                <a:sym typeface="Wingdings"/>
              </a:rPr>
              <a:t>bunch intensity</a:t>
            </a:r>
            <a:endParaRPr lang="en-US" u="sng" dirty="0" smtClean="0">
              <a:sym typeface="Wingdings"/>
            </a:endParaRPr>
          </a:p>
          <a:p>
            <a:pPr marL="360000" lvl="1" indent="-360000">
              <a:buFont typeface="Lucida Grande"/>
              <a:buChar char="→"/>
            </a:pPr>
            <a:r>
              <a:rPr lang="en-US" dirty="0" smtClean="0">
                <a:sym typeface="Wingdings"/>
              </a:rPr>
              <a:t>Test of 8b + 4e scheme </a:t>
            </a:r>
            <a:r>
              <a:rPr lang="en-US" dirty="0" smtClean="0"/>
              <a:t>(LIU-SPS)</a:t>
            </a:r>
            <a:endParaRPr lang="en-US" dirty="0" smtClean="0">
              <a:sym typeface="Wingdings"/>
            </a:endParaRPr>
          </a:p>
          <a:p>
            <a:pPr marL="360000" lvl="1" indent="-360000">
              <a:buFont typeface="Lucida Grande"/>
              <a:buChar char="→"/>
            </a:pPr>
            <a:r>
              <a:rPr lang="en-US" dirty="0" smtClean="0">
                <a:sym typeface="Wingdings"/>
              </a:rPr>
              <a:t>Test </a:t>
            </a:r>
            <a:r>
              <a:rPr lang="en-US" dirty="0">
                <a:sym typeface="Wingdings"/>
              </a:rPr>
              <a:t>controls for the </a:t>
            </a:r>
            <a:r>
              <a:rPr lang="en-US" dirty="0" smtClean="0">
                <a:sym typeface="Wingdings"/>
              </a:rPr>
              <a:t>collimation alignment </a:t>
            </a:r>
            <a:r>
              <a:rPr lang="en-US" dirty="0">
                <a:sym typeface="Wingdings"/>
              </a:rPr>
              <a:t>with in-jaw BPMs </a:t>
            </a:r>
            <a:r>
              <a:rPr lang="en-US" dirty="0" smtClean="0">
                <a:sym typeface="Wingdings"/>
              </a:rPr>
              <a:t>(collimation team)</a:t>
            </a:r>
          </a:p>
          <a:p>
            <a:pPr marL="360000" lvl="1" indent="-360000">
              <a:buFont typeface="Lucida Grande"/>
              <a:buChar char="→"/>
            </a:pPr>
            <a:r>
              <a:rPr lang="en-US" dirty="0" smtClean="0"/>
              <a:t>Qualification of sponge materials on UA9 goniometer (UA9 team)</a:t>
            </a:r>
            <a:endParaRPr lang="en-US" dirty="0" smtClean="0">
              <a:sym typeface="Wingdings"/>
            </a:endParaRPr>
          </a:p>
          <a:p>
            <a:pPr marL="360000" lvl="1" indent="-360000">
              <a:buFont typeface="Lucida Grande"/>
              <a:buChar char="→"/>
            </a:pPr>
            <a:r>
              <a:rPr lang="en-US" dirty="0" err="1" smtClean="0"/>
              <a:t>Emittance</a:t>
            </a:r>
            <a:r>
              <a:rPr lang="en-US" dirty="0" smtClean="0"/>
              <a:t> growth for crab cavity tests (R. </a:t>
            </a:r>
            <a:r>
              <a:rPr lang="en-US" dirty="0" err="1" smtClean="0"/>
              <a:t>Calaga</a:t>
            </a:r>
            <a:r>
              <a:rPr lang="en-US" dirty="0" smtClean="0"/>
              <a:t>)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03036" y="6356350"/>
            <a:ext cx="3275320" cy="365125"/>
          </a:xfrm>
        </p:spPr>
        <p:txBody>
          <a:bodyPr/>
          <a:lstStyle/>
          <a:p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LIU-SPS BD  meeting, 26/06/2014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61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8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33493"/>
            <a:ext cx="8226854" cy="528507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MD requests: SPS </a:t>
            </a:r>
            <a:endParaRPr lang="en-US" sz="3000" b="1" u="none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457200" y="894098"/>
            <a:ext cx="8534180" cy="490431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b="1" dirty="0" smtClean="0"/>
              <a:t>Dedicated MDs</a:t>
            </a:r>
          </a:p>
          <a:p>
            <a:pPr marL="285750" indent="-285750"/>
            <a:r>
              <a:rPr lang="en-US" dirty="0"/>
              <a:t>Requested MD time amounts to about 160h out of the presently available 96h (8 x 12h blocks)</a:t>
            </a:r>
          </a:p>
          <a:p>
            <a:pPr marL="285750" indent="-285750"/>
            <a:r>
              <a:rPr lang="en-US" dirty="0"/>
              <a:t>Calculated MD time does not include set up of the coasting cycles, which in previous years took at least one shift per </a:t>
            </a:r>
            <a:r>
              <a:rPr lang="en-US" dirty="0" smtClean="0"/>
              <a:t>type of coasting cycle</a:t>
            </a:r>
            <a:endParaRPr lang="en-US" dirty="0"/>
          </a:p>
          <a:p>
            <a:pPr marL="285750" indent="-285750"/>
            <a:r>
              <a:rPr lang="en-US" dirty="0"/>
              <a:t>However: </a:t>
            </a:r>
            <a:endParaRPr lang="en-US" dirty="0" smtClean="0"/>
          </a:p>
          <a:p>
            <a:pPr marL="697230" lvl="1" indent="-285750"/>
            <a:r>
              <a:rPr lang="en-US" dirty="0" smtClean="0"/>
              <a:t>16h </a:t>
            </a:r>
            <a:r>
              <a:rPr lang="en-US" dirty="0" err="1"/>
              <a:t>emittance</a:t>
            </a:r>
            <a:r>
              <a:rPr lang="en-US" dirty="0"/>
              <a:t> growth </a:t>
            </a:r>
            <a:r>
              <a:rPr lang="en-US" dirty="0" smtClean="0"/>
              <a:t>could be shifted to </a:t>
            </a:r>
            <a:r>
              <a:rPr lang="en-US" dirty="0" smtClean="0"/>
              <a:t>2015 (R. </a:t>
            </a:r>
            <a:r>
              <a:rPr lang="en-US" dirty="0" err="1" smtClean="0"/>
              <a:t>Calaga</a:t>
            </a:r>
            <a:r>
              <a:rPr lang="en-US" dirty="0" smtClean="0"/>
              <a:t> confirmed)</a:t>
            </a:r>
            <a:endParaRPr lang="en-US" dirty="0" smtClean="0"/>
          </a:p>
          <a:p>
            <a:pPr marL="697230" lvl="1" indent="-285750"/>
            <a:r>
              <a:rPr lang="en-US" dirty="0" smtClean="0"/>
              <a:t>8b+4e probably also not available before 2015 (8h</a:t>
            </a:r>
            <a:r>
              <a:rPr lang="en-US" dirty="0" smtClean="0"/>
              <a:t>)</a:t>
            </a:r>
            <a:endParaRPr lang="en-US" dirty="0" smtClean="0"/>
          </a:p>
          <a:p>
            <a:pPr marL="697230" lvl="1" indent="-285750"/>
            <a:r>
              <a:rPr lang="en-US" dirty="0" smtClean="0"/>
              <a:t>4h </a:t>
            </a:r>
            <a:r>
              <a:rPr lang="en-US" dirty="0" smtClean="0"/>
              <a:t>UA9 </a:t>
            </a:r>
            <a:r>
              <a:rPr lang="en-US" dirty="0" smtClean="0"/>
              <a:t>anyway </a:t>
            </a:r>
            <a:r>
              <a:rPr lang="en-US" dirty="0" smtClean="0"/>
              <a:t>not available as TS after UA9 run</a:t>
            </a:r>
            <a:endParaRPr lang="en-US" dirty="0" smtClean="0"/>
          </a:p>
          <a:p>
            <a:pPr marL="697230" lvl="1" indent="-285750"/>
            <a:r>
              <a:rPr lang="en-US" dirty="0" smtClean="0"/>
              <a:t>24h considered for performance recovery (50 and 25 ns</a:t>
            </a:r>
            <a:r>
              <a:rPr lang="en-US" dirty="0" smtClean="0"/>
              <a:t>), could also be done in parallel as machine commissioning</a:t>
            </a:r>
            <a:endParaRPr lang="en-US" dirty="0" smtClean="0"/>
          </a:p>
          <a:p>
            <a:pPr marL="697230" lvl="1" indent="-285750"/>
            <a:r>
              <a:rPr lang="en-US" dirty="0" smtClean="0"/>
              <a:t>Collimator MD could </a:t>
            </a:r>
            <a:r>
              <a:rPr lang="en-US" dirty="0" smtClean="0"/>
              <a:t>take 2 </a:t>
            </a:r>
            <a:r>
              <a:rPr lang="en-US" dirty="0" smtClean="0"/>
              <a:t>instead of the requested 3 shifts</a:t>
            </a:r>
          </a:p>
          <a:p>
            <a:pPr marL="868680" lvl="1">
              <a:buFont typeface="Lucida Grande"/>
              <a:buChar char="⇒"/>
            </a:pPr>
            <a:r>
              <a:rPr lang="en-US" dirty="0" smtClean="0"/>
              <a:t>100h </a:t>
            </a:r>
            <a:r>
              <a:rPr lang="en-US" dirty="0" smtClean="0"/>
              <a:t>remaining for 2014, which </a:t>
            </a:r>
            <a:r>
              <a:rPr lang="en-US" dirty="0" smtClean="0"/>
              <a:t>would only </a:t>
            </a:r>
            <a:r>
              <a:rPr lang="en-US" dirty="0" smtClean="0"/>
              <a:t>exceed the available hours by </a:t>
            </a:r>
            <a:r>
              <a:rPr lang="en-US" dirty="0" smtClean="0"/>
              <a:t>4h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03036" y="6356350"/>
            <a:ext cx="3275320" cy="365125"/>
          </a:xfrm>
        </p:spPr>
        <p:txBody>
          <a:bodyPr/>
          <a:lstStyle/>
          <a:p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LIU-SPS BD  meeting, 26/06/2014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105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9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33493"/>
            <a:ext cx="8226854" cy="528507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SPS MDs – miscellaneous</a:t>
            </a:r>
            <a:endParaRPr lang="en-US" sz="3000" b="1" u="none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457200" y="894098"/>
            <a:ext cx="8534180" cy="460923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b="1" dirty="0" smtClean="0"/>
              <a:t>MD cycles</a:t>
            </a:r>
          </a:p>
          <a:p>
            <a:pPr marL="360000" lvl="1" indent="-360000">
              <a:buFont typeface="Lucida Grande"/>
              <a:buChar char="→"/>
            </a:pPr>
            <a:r>
              <a:rPr lang="en-US" dirty="0" smtClean="0">
                <a:sym typeface="Wingdings"/>
              </a:rPr>
              <a:t>The required MD cycles need to be planned and known well in advance, since </a:t>
            </a:r>
            <a:r>
              <a:rPr lang="en-US" dirty="0" err="1" smtClean="0">
                <a:sym typeface="Wingdings"/>
              </a:rPr>
              <a:t>Stephane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Cettour</a:t>
            </a:r>
            <a:r>
              <a:rPr lang="en-US" dirty="0" smtClean="0">
                <a:sym typeface="Wingdings"/>
              </a:rPr>
              <a:t> Cave is only authorized to prepare new cycles after approval of </a:t>
            </a:r>
            <a:r>
              <a:rPr lang="en-US" dirty="0" err="1" smtClean="0">
                <a:sym typeface="Wingdings"/>
              </a:rPr>
              <a:t>Karel</a:t>
            </a:r>
            <a:r>
              <a:rPr lang="en-US" dirty="0" smtClean="0">
                <a:sym typeface="Wingdings"/>
              </a:rPr>
              <a:t> (MSWG, May 30, 2014)</a:t>
            </a:r>
          </a:p>
          <a:p>
            <a:pPr marL="0" lvl="1" indent="0">
              <a:buNone/>
            </a:pPr>
            <a:endParaRPr lang="en-US" b="1" dirty="0" smtClean="0"/>
          </a:p>
          <a:p>
            <a:pPr marL="0" lvl="1" indent="0">
              <a:buNone/>
            </a:pPr>
            <a:r>
              <a:rPr lang="en-US" b="1" dirty="0" smtClean="0"/>
              <a:t>Parallel MD time</a:t>
            </a:r>
            <a:endParaRPr lang="en-US" b="1" dirty="0"/>
          </a:p>
          <a:p>
            <a:pPr marL="360000" lvl="1" indent="-360000">
              <a:buFont typeface="Lucida Grande"/>
              <a:buChar char="→"/>
            </a:pPr>
            <a:r>
              <a:rPr lang="en-US" dirty="0"/>
              <a:t>The parallel </a:t>
            </a:r>
            <a:r>
              <a:rPr lang="en-US" dirty="0" smtClean="0"/>
              <a:t>MD time </a:t>
            </a:r>
            <a:r>
              <a:rPr lang="en-US" dirty="0"/>
              <a:t>(including </a:t>
            </a:r>
            <a:r>
              <a:rPr lang="en-US" dirty="0" smtClean="0"/>
              <a:t>set </a:t>
            </a:r>
            <a:r>
              <a:rPr lang="en-US" dirty="0"/>
              <a:t>up for the </a:t>
            </a:r>
            <a:r>
              <a:rPr lang="en-US" dirty="0" err="1"/>
              <a:t>Ar</a:t>
            </a:r>
            <a:r>
              <a:rPr lang="en-US" dirty="0"/>
              <a:t> ion physics) for the moment does not include possible additional time needed for the set up of new cycles (e.g. the coasting cycles</a:t>
            </a:r>
            <a:r>
              <a:rPr lang="en-US" dirty="0" smtClean="0"/>
              <a:t>)</a:t>
            </a:r>
          </a:p>
          <a:p>
            <a:pPr marL="360000" lvl="1" indent="-360000">
              <a:buFont typeface="Lucida Grande"/>
              <a:buChar char="→"/>
            </a:pPr>
            <a:r>
              <a:rPr lang="en-US" dirty="0" smtClean="0">
                <a:sym typeface="Wingdings"/>
              </a:rPr>
              <a:t>Constraints from the </a:t>
            </a:r>
            <a:r>
              <a:rPr lang="en-US" dirty="0" err="1" smtClean="0">
                <a:sym typeface="Wingdings"/>
              </a:rPr>
              <a:t>Ar</a:t>
            </a:r>
            <a:r>
              <a:rPr lang="en-US" dirty="0" smtClean="0">
                <a:sym typeface="Wingdings"/>
              </a:rPr>
              <a:t> beam setup:</a:t>
            </a:r>
          </a:p>
          <a:p>
            <a:pPr marL="720000" lvl="2" indent="-360000">
              <a:buFont typeface="Wingdings" charset="2"/>
              <a:buChar char="q"/>
            </a:pPr>
            <a:r>
              <a:rPr lang="en-US" dirty="0" smtClean="0">
                <a:sym typeface="Wingdings"/>
              </a:rPr>
              <a:t>RF </a:t>
            </a:r>
            <a:r>
              <a:rPr lang="en-US" dirty="0">
                <a:sym typeface="Wingdings"/>
              </a:rPr>
              <a:t>setting-up o</a:t>
            </a:r>
            <a:r>
              <a:rPr lang="en-US" dirty="0" smtClean="0">
                <a:sym typeface="Wingdings"/>
              </a:rPr>
              <a:t>f the </a:t>
            </a:r>
            <a:r>
              <a:rPr lang="en-US" dirty="0">
                <a:sym typeface="Wingdings"/>
              </a:rPr>
              <a:t>parallel ion cycle in </a:t>
            </a:r>
            <a:r>
              <a:rPr lang="en-US" dirty="0" smtClean="0">
                <a:sym typeface="Wingdings"/>
              </a:rPr>
              <a:t>the SPS is </a:t>
            </a:r>
            <a:r>
              <a:rPr lang="en-US" dirty="0">
                <a:sym typeface="Wingdings"/>
              </a:rPr>
              <a:t>not compatible with any </a:t>
            </a:r>
            <a:r>
              <a:rPr lang="en-US" dirty="0" smtClean="0">
                <a:sym typeface="Wingdings"/>
              </a:rPr>
              <a:t>RF </a:t>
            </a:r>
            <a:r>
              <a:rPr lang="en-US" dirty="0">
                <a:sym typeface="Wingdings"/>
              </a:rPr>
              <a:t>measurements </a:t>
            </a:r>
            <a:r>
              <a:rPr lang="en-US" dirty="0" smtClean="0">
                <a:sym typeface="Wingdings"/>
              </a:rPr>
              <a:t>at another parallel </a:t>
            </a:r>
            <a:r>
              <a:rPr lang="en-US" dirty="0">
                <a:sym typeface="Wingdings"/>
              </a:rPr>
              <a:t>cycle in the same SC </a:t>
            </a:r>
            <a:endParaRPr lang="en-US" dirty="0" smtClean="0">
              <a:sym typeface="Wingdings"/>
            </a:endParaRPr>
          </a:p>
          <a:p>
            <a:pPr marL="720000" lvl="2" indent="-360000">
              <a:buFont typeface="Wingdings" charset="2"/>
              <a:buChar char="q"/>
            </a:pPr>
            <a:r>
              <a:rPr lang="en-US" dirty="0" smtClean="0">
                <a:sym typeface="Wingdings"/>
              </a:rPr>
              <a:t>Initial phase of the setup: </a:t>
            </a:r>
            <a:r>
              <a:rPr lang="en-US" dirty="0">
                <a:sym typeface="Wingdings"/>
              </a:rPr>
              <a:t>4 days/week for 8h during day </a:t>
            </a:r>
            <a:r>
              <a:rPr lang="en-US" dirty="0" smtClean="0">
                <a:sym typeface="Wingdings"/>
              </a:rPr>
              <a:t>time (for at least 2 weeks)</a:t>
            </a:r>
          </a:p>
          <a:p>
            <a:pPr marL="720000" lvl="2" indent="-360000">
              <a:buFont typeface="Wingdings" charset="2"/>
              <a:buChar char="q"/>
            </a:pPr>
            <a:r>
              <a:rPr lang="en-US" dirty="0" smtClean="0">
                <a:sym typeface="Wingdings"/>
              </a:rPr>
              <a:t>This will be followed for some time with having the cycle twice per week on consecutive days for 8h during daytime</a:t>
            </a:r>
          </a:p>
          <a:p>
            <a:pPr marL="720000" lvl="2" indent="-360000">
              <a:buFont typeface="Wingdings" charset="2"/>
              <a:buChar char="q"/>
            </a:pPr>
            <a:r>
              <a:rPr lang="en-US" dirty="0" smtClean="0">
                <a:sym typeface="Wingdings"/>
              </a:rPr>
              <a:t>one </a:t>
            </a:r>
            <a:r>
              <a:rPr lang="en-US" dirty="0">
                <a:sym typeface="Wingdings"/>
              </a:rPr>
              <a:t>day per week is a general dedicated </a:t>
            </a:r>
            <a:r>
              <a:rPr lang="en-US" dirty="0" smtClean="0">
                <a:sym typeface="Wingdings"/>
              </a:rPr>
              <a:t>MD</a:t>
            </a:r>
            <a:endParaRPr lang="en-US" dirty="0">
              <a:sym typeface="Wingding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03036" y="6356350"/>
            <a:ext cx="3275320" cy="365125"/>
          </a:xfrm>
        </p:spPr>
        <p:txBody>
          <a:bodyPr/>
          <a:lstStyle/>
          <a:p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LIU-SPS BD  meeting, 26/06/2014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840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5329</TotalTime>
  <Words>1382</Words>
  <Application>Microsoft Macintosh PowerPoint</Application>
  <PresentationFormat>On-screen Show (4:3)</PresentationFormat>
  <Paragraphs>124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1_CERNCorporate4-3</vt:lpstr>
      <vt:lpstr>Injector schedule and SPS MDs</vt:lpstr>
      <vt:lpstr>Machine start up, scrubbing and beginning of MDs v1.3 </vt:lpstr>
      <vt:lpstr>Splitting the SPS scrubbing run</vt:lpstr>
      <vt:lpstr>Machine start up, scrubbing and beginning of MDs v1.4</vt:lpstr>
      <vt:lpstr>MD requests: SPS </vt:lpstr>
      <vt:lpstr>MD requests: SPS </vt:lpstr>
      <vt:lpstr>MD requests: SPS </vt:lpstr>
      <vt:lpstr>MD requests: SPS </vt:lpstr>
      <vt:lpstr>SPS MDs – miscellaneous</vt:lpstr>
      <vt:lpstr>Summary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 planning and requests for 2014</dc:title>
  <dc:creator>Giovanni Rumolo</dc:creator>
  <cp:lastModifiedBy>Giovanni Rumolo</cp:lastModifiedBy>
  <cp:revision>191</cp:revision>
  <cp:lastPrinted>2014-06-13T07:19:16Z</cp:lastPrinted>
  <dcterms:created xsi:type="dcterms:W3CDTF">2014-05-28T09:54:55Z</dcterms:created>
  <dcterms:modified xsi:type="dcterms:W3CDTF">2014-06-26T12:28:30Z</dcterms:modified>
</cp:coreProperties>
</file>