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59" r:id="rId2"/>
    <p:sldId id="360" r:id="rId3"/>
    <p:sldId id="400" r:id="rId4"/>
    <p:sldId id="375" r:id="rId5"/>
    <p:sldId id="399" r:id="rId6"/>
    <p:sldId id="378" r:id="rId7"/>
    <p:sldId id="376" r:id="rId8"/>
    <p:sldId id="398" r:id="rId9"/>
    <p:sldId id="401" r:id="rId10"/>
    <p:sldId id="380" r:id="rId11"/>
    <p:sldId id="379" r:id="rId12"/>
    <p:sldId id="370" r:id="rId13"/>
    <p:sldId id="373" r:id="rId14"/>
    <p:sldId id="369" r:id="rId15"/>
    <p:sldId id="348" r:id="rId16"/>
    <p:sldId id="381" r:id="rId17"/>
    <p:sldId id="367" r:id="rId18"/>
    <p:sldId id="368" r:id="rId19"/>
    <p:sldId id="347" r:id="rId20"/>
    <p:sldId id="382" r:id="rId21"/>
    <p:sldId id="365" r:id="rId22"/>
    <p:sldId id="371" r:id="rId23"/>
    <p:sldId id="372" r:id="rId24"/>
    <p:sldId id="374" r:id="rId25"/>
    <p:sldId id="383" r:id="rId26"/>
    <p:sldId id="351" r:id="rId27"/>
    <p:sldId id="355" r:id="rId28"/>
    <p:sldId id="384" r:id="rId29"/>
    <p:sldId id="386" r:id="rId30"/>
    <p:sldId id="391" r:id="rId31"/>
    <p:sldId id="392" r:id="rId32"/>
    <p:sldId id="385" r:id="rId33"/>
    <p:sldId id="387" r:id="rId34"/>
    <p:sldId id="389" r:id="rId35"/>
    <p:sldId id="393" r:id="rId36"/>
    <p:sldId id="394" r:id="rId37"/>
    <p:sldId id="395" r:id="rId38"/>
    <p:sldId id="396" r:id="rId39"/>
    <p:sldId id="397" r:id="rId40"/>
  </p:sldIdLst>
  <p:sldSz cx="9144000" cy="6858000" type="screen4x3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81" autoAdjust="0"/>
  </p:normalViewPr>
  <p:slideViewPr>
    <p:cSldViewPr>
      <p:cViewPr>
        <p:scale>
          <a:sx n="100" d="100"/>
          <a:sy n="100" d="100"/>
        </p:scale>
        <p:origin x="-1944" y="-7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596" y="0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451A9DD5-DECA-4D81-9060-56BABD3819F6}" type="datetimeFigureOut">
              <a:rPr lang="en-GB" smtClean="0"/>
              <a:t>21/05/2014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6378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596" y="6456378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F401E868-2E41-422D-8722-5E3B4575B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896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700" y="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7537079A-3411-48BB-BDC9-13CABEB89461}" type="datetimeFigureOut">
              <a:rPr lang="en-GB" smtClean="0"/>
              <a:t>21/05/2014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5488" y="509588"/>
            <a:ext cx="339725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4" rIns="91430" bIns="4571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30" tIns="45714" rIns="91430" bIns="457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45661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700" y="645661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A986A80C-8127-4A15-98F1-007D1B3C8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19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383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490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59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59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490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490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490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59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59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490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59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490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59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490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21/05/2014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143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21/05/2014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062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21/05/2014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900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21/05/2014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77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21/05/2014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060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21/05/2014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47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21/05/2014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319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21/05/2014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42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21/05/2014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99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21/05/2014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77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21/05/2014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17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ED592-45FA-4CC0-A2F2-980045C86B79}" type="datetimeFigureOut">
              <a:rPr lang="en-GB" smtClean="0"/>
              <a:t>21/05/2014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85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3888432"/>
          </a:xfrm>
        </p:spPr>
        <p:txBody>
          <a:bodyPr>
            <a:normAutofit/>
          </a:bodyPr>
          <a:lstStyle/>
          <a:p>
            <a:r>
              <a:rPr lang="en-GB" dirty="0" smtClean="0"/>
              <a:t>Update on the SPS impedance model and results of the recent SPS survey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/>
        </p:nvSpPr>
        <p:spPr>
          <a:xfrm>
            <a:off x="0" y="4149080"/>
            <a:ext cx="9144000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>
                <a:solidFill>
                  <a:schemeClr val="tx1"/>
                </a:solidFill>
              </a:rPr>
              <a:t>Jose </a:t>
            </a:r>
            <a:r>
              <a:rPr lang="en-GB" sz="1600" dirty="0" smtClean="0">
                <a:solidFill>
                  <a:schemeClr val="tx1"/>
                </a:solidFill>
              </a:rPr>
              <a:t>E. </a:t>
            </a:r>
            <a:r>
              <a:rPr lang="en-GB" sz="1600" dirty="0" smtClean="0">
                <a:solidFill>
                  <a:schemeClr val="tx1"/>
                </a:solidFill>
              </a:rPr>
              <a:t>Varela and Thomas Bohl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9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The 2014 SPS Longitudinal Impedance Model </a:t>
            </a:r>
          </a:p>
          <a:p>
            <a:pPr lvl="1"/>
            <a:r>
              <a:rPr lang="en-GB" dirty="0"/>
              <a:t>Cavities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Flanges</a:t>
            </a:r>
          </a:p>
          <a:p>
            <a:pPr lvl="1"/>
            <a:r>
              <a:rPr lang="en-GB" dirty="0" smtClean="0"/>
              <a:t>BPMs</a:t>
            </a:r>
          </a:p>
          <a:p>
            <a:pPr lvl="1"/>
            <a:r>
              <a:rPr lang="en-GB" dirty="0" smtClean="0"/>
              <a:t>Other stuff</a:t>
            </a:r>
            <a:endParaRPr lang="en-GB" dirty="0" smtClean="0"/>
          </a:p>
          <a:p>
            <a:r>
              <a:rPr lang="en-GB" dirty="0" smtClean="0"/>
              <a:t>Total SPS Longitudinal Impedance Model</a:t>
            </a:r>
          </a:p>
          <a:p>
            <a:r>
              <a:rPr lang="en-GB" dirty="0" smtClean="0"/>
              <a:t>Machine Survey</a:t>
            </a:r>
          </a:p>
          <a:p>
            <a:r>
              <a:rPr lang="en-GB" dirty="0" smtClean="0"/>
              <a:t>Conclusions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8258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1538"/>
          </a:xfrm>
        </p:spPr>
        <p:txBody>
          <a:bodyPr/>
          <a:lstStyle/>
          <a:p>
            <a:r>
              <a:rPr lang="en-GB" dirty="0" smtClean="0"/>
              <a:t>Bead-pull Measurements</a:t>
            </a:r>
            <a:endParaRPr lang="en-GB" dirty="0"/>
          </a:p>
        </p:txBody>
      </p:sp>
      <p:pic>
        <p:nvPicPr>
          <p:cNvPr id="4" name="Picture 4" descr="\\cern.ch\dfs\Users\j\jvarelac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594" y="3428498"/>
            <a:ext cx="5253179" cy="342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8" y="3573016"/>
            <a:ext cx="364840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563516"/>
              </p:ext>
            </p:extLst>
          </p:nvPr>
        </p:nvGraphicFramePr>
        <p:xfrm>
          <a:off x="3794601" y="1081538"/>
          <a:ext cx="5291939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339"/>
                <a:gridCol w="633600"/>
                <a:gridCol w="878260"/>
                <a:gridCol w="629827"/>
                <a:gridCol w="641423"/>
                <a:gridCol w="546667"/>
                <a:gridCol w="903823"/>
              </a:tblGrid>
              <a:tr h="502966">
                <a:tc gridSpan="2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Damping Resistor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 smtClean="0"/>
                        <a:t>f</a:t>
                      </a:r>
                      <a:r>
                        <a:rPr lang="en-GB" sz="1100" dirty="0" err="1" smtClean="0"/>
                        <a:t>res</a:t>
                      </a:r>
                      <a:r>
                        <a:rPr lang="en-GB" sz="1400" dirty="0" smtClean="0"/>
                        <a:t> [GHz]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Q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R/Q [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/>
                </a:tc>
              </a:tr>
              <a:tr h="295863">
                <a:tc rowSpan="3"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MBA</a:t>
                      </a:r>
                      <a:r>
                        <a:rPr lang="en-GB" sz="1400" baseline="0" dirty="0" smtClean="0"/>
                        <a:t> – QF</a:t>
                      </a:r>
                    </a:p>
                    <a:p>
                      <a:pPr algn="ctr"/>
                      <a:endParaRPr lang="en-GB" sz="1000" baseline="0" dirty="0" smtClean="0"/>
                    </a:p>
                    <a:p>
                      <a:pPr algn="ctr"/>
                      <a:r>
                        <a:rPr lang="en-GB" sz="1400" b="1" baseline="0" dirty="0" smtClean="0"/>
                        <a:t>Non enamelled</a:t>
                      </a:r>
                      <a:endParaRPr lang="en-GB" sz="1400" b="1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Sim</a:t>
                      </a:r>
                      <a:r>
                        <a:rPr lang="en-GB" sz="1400" dirty="0" smtClean="0"/>
                        <a:t>.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No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1.415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1800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82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5863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Meas.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No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1.401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1100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≈ 5.5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85 ± 2.5%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8118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Meas.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Short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1.395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200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81 ± 2.5%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5863">
                <a:tc rowSpan="3"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MBA – MBA</a:t>
                      </a:r>
                    </a:p>
                    <a:p>
                      <a:pPr algn="ctr"/>
                      <a:endParaRPr lang="en-GB" sz="1000" dirty="0" smtClean="0"/>
                    </a:p>
                    <a:p>
                      <a:pPr algn="ctr"/>
                      <a:r>
                        <a:rPr lang="en-GB" sz="1400" b="1" dirty="0" smtClean="0"/>
                        <a:t>Enamelled</a:t>
                      </a:r>
                      <a:endParaRPr lang="en-GB" sz="1400" b="1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Sim</a:t>
                      </a:r>
                      <a:r>
                        <a:rPr lang="en-GB" sz="1400" dirty="0" smtClean="0"/>
                        <a:t>.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No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1.410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285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75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5863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 dirty="0" smtClean="0"/>
                        <a:t>Meas.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No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1.415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270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≈ 3.5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79 ± 5%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8118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Meas.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Short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1.415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75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65 ± 5%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7020272" y="1901436"/>
            <a:ext cx="576064" cy="5927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34961"/>
            <a:ext cx="2549343" cy="204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4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cern.ch\dfs\Users\j\jvarelac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" y="3429000"/>
            <a:ext cx="9110071" cy="342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"/>
            <a:ext cx="8229600" cy="1052736"/>
          </a:xfrm>
        </p:spPr>
        <p:txBody>
          <a:bodyPr/>
          <a:lstStyle/>
          <a:p>
            <a:r>
              <a:rPr lang="en-GB" dirty="0" smtClean="0"/>
              <a:t>New CST simulations (I)</a:t>
            </a:r>
            <a:endParaRPr lang="en-GB" dirty="0"/>
          </a:p>
        </p:txBody>
      </p:sp>
      <p:pic>
        <p:nvPicPr>
          <p:cNvPr id="3074" name="Picture 2" descr="\\cern.ch\dfs\Users\j\jvarelac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672" y="1052736"/>
            <a:ext cx="406532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011" y="1340768"/>
            <a:ext cx="46805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tx2"/>
                </a:solidFill>
              </a:rPr>
              <a:t>Non-enamelled QF-QF flange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Simulation not converged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Higher frequency resonances </a:t>
            </a:r>
            <a:r>
              <a:rPr lang="en-GB" dirty="0" smtClean="0"/>
              <a:t>identified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Further investigation via measurements</a:t>
            </a:r>
          </a:p>
          <a:p>
            <a:endParaRPr lang="en-GB" dirty="0" smtClean="0"/>
          </a:p>
        </p:txBody>
      </p:sp>
      <p:sp>
        <p:nvSpPr>
          <p:cNvPr id="5" name="Oval 4"/>
          <p:cNvSpPr/>
          <p:nvPr/>
        </p:nvSpPr>
        <p:spPr>
          <a:xfrm>
            <a:off x="4390777" y="6067083"/>
            <a:ext cx="21602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100392" y="602548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6732240" y="6170029"/>
            <a:ext cx="216024" cy="393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5786611" y="6189079"/>
            <a:ext cx="216024" cy="393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31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"/>
            <a:ext cx="8229600" cy="889754"/>
          </a:xfrm>
        </p:spPr>
        <p:txBody>
          <a:bodyPr/>
          <a:lstStyle/>
          <a:p>
            <a:r>
              <a:rPr lang="en-GB" dirty="0" smtClean="0"/>
              <a:t>New CST simulations (II)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884160"/>
            <a:ext cx="4680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tx2"/>
                </a:solidFill>
              </a:rPr>
              <a:t>Non-enamelled QF-QF flange with damping resistor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Converged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Calibration of CST parameter underway</a:t>
            </a:r>
            <a:endParaRPr lang="en-GB" dirty="0" smtClean="0"/>
          </a:p>
          <a:p>
            <a:endParaRPr lang="en-GB" dirty="0" smtClean="0"/>
          </a:p>
        </p:txBody>
      </p:sp>
      <p:sp>
        <p:nvSpPr>
          <p:cNvPr id="5" name="Oval 4"/>
          <p:cNvSpPr/>
          <p:nvPr/>
        </p:nvSpPr>
        <p:spPr>
          <a:xfrm>
            <a:off x="4390777" y="6067083"/>
            <a:ext cx="21602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100392" y="602548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6732240" y="6170029"/>
            <a:ext cx="216024" cy="393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5786611" y="6189079"/>
            <a:ext cx="216024" cy="393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cern.ch\dfs\Users\j\jvarelac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3440"/>
            <a:ext cx="9144000" cy="407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cern.ch\dfs\Users\j\jvarelac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89755"/>
            <a:ext cx="3851920" cy="238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771800" y="4823044"/>
            <a:ext cx="360040" cy="10542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>
            <a:stCxn id="13" idx="1"/>
          </p:cNvCxnSpPr>
          <p:nvPr/>
        </p:nvCxnSpPr>
        <p:spPr>
          <a:xfrm flipH="1" flipV="1">
            <a:off x="3140038" y="5350158"/>
            <a:ext cx="1391936" cy="38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31974" y="4826938"/>
            <a:ext cx="3856449" cy="11233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tx2"/>
                </a:solidFill>
              </a:rPr>
              <a:t>Using the measured </a:t>
            </a:r>
            <a:r>
              <a:rPr lang="en-GB" sz="1400" dirty="0" smtClean="0">
                <a:solidFill>
                  <a:schemeClr val="tx2"/>
                </a:solidFill>
              </a:rPr>
              <a:t>resistance </a:t>
            </a:r>
            <a:r>
              <a:rPr lang="en-GB" sz="1400" dirty="0" smtClean="0">
                <a:solidFill>
                  <a:schemeClr val="tx2"/>
                </a:solidFill>
              </a:rPr>
              <a:t>of the </a:t>
            </a:r>
            <a:r>
              <a:rPr lang="en-GB" sz="1400" dirty="0" err="1" smtClean="0">
                <a:solidFill>
                  <a:schemeClr val="tx2"/>
                </a:solidFill>
              </a:rPr>
              <a:t>niquel</a:t>
            </a:r>
            <a:r>
              <a:rPr lang="en-GB" sz="1400" dirty="0" smtClean="0">
                <a:solidFill>
                  <a:schemeClr val="tx2"/>
                </a:solidFill>
              </a:rPr>
              <a:t>-chrome (</a:t>
            </a:r>
            <a:r>
              <a:rPr lang="en-GB" sz="1400" dirty="0" smtClean="0">
                <a:solidFill>
                  <a:schemeClr val="tx2"/>
                </a:solidFill>
              </a:rPr>
              <a:t>100 </a:t>
            </a:r>
            <a:r>
              <a:rPr lang="el-GR" sz="1400" dirty="0" smtClean="0">
                <a:solidFill>
                  <a:schemeClr val="tx2"/>
                </a:solidFill>
              </a:rPr>
              <a:t>Ω</a:t>
            </a:r>
            <a:r>
              <a:rPr lang="en-GB" sz="1400" dirty="0" smtClean="0">
                <a:solidFill>
                  <a:schemeClr val="tx2"/>
                </a:solidFill>
              </a:rPr>
              <a:t>) with the </a:t>
            </a:r>
            <a:r>
              <a:rPr lang="en-GB" sz="1400" b="1" dirty="0" err="1" smtClean="0">
                <a:solidFill>
                  <a:schemeClr val="tx2"/>
                </a:solidFill>
              </a:rPr>
              <a:t>ohmic</a:t>
            </a:r>
            <a:r>
              <a:rPr lang="en-GB" sz="1400" b="1" dirty="0" smtClean="0">
                <a:solidFill>
                  <a:schemeClr val="tx2"/>
                </a:solidFill>
              </a:rPr>
              <a:t> sheet </a:t>
            </a:r>
            <a:r>
              <a:rPr lang="en-GB" sz="1400" dirty="0" smtClean="0">
                <a:solidFill>
                  <a:schemeClr val="tx2"/>
                </a:solidFill>
              </a:rPr>
              <a:t>model.</a:t>
            </a:r>
          </a:p>
          <a:p>
            <a:pPr algn="ctr"/>
            <a:r>
              <a:rPr lang="en-GB" sz="1400" dirty="0" smtClean="0">
                <a:solidFill>
                  <a:schemeClr val="tx2"/>
                </a:solidFill>
              </a:rPr>
              <a:t>Q </a:t>
            </a:r>
            <a:r>
              <a:rPr lang="en-GB" sz="1400" dirty="0" smtClean="0">
                <a:solidFill>
                  <a:schemeClr val="tx2"/>
                </a:solidFill>
              </a:rPr>
              <a:t>= </a:t>
            </a:r>
            <a:r>
              <a:rPr lang="en-GB" sz="1400" dirty="0" smtClean="0">
                <a:solidFill>
                  <a:schemeClr val="tx2"/>
                </a:solidFill>
              </a:rPr>
              <a:t>25</a:t>
            </a:r>
            <a:endParaRPr lang="en-GB" sz="1400" dirty="0" smtClean="0">
              <a:solidFill>
                <a:schemeClr val="tx2"/>
              </a:solidFill>
            </a:endParaRPr>
          </a:p>
          <a:p>
            <a:pPr algn="ctr"/>
            <a:endParaRPr lang="en-GB" sz="900" dirty="0">
              <a:solidFill>
                <a:schemeClr val="tx2"/>
              </a:solidFill>
            </a:endParaRPr>
          </a:p>
          <a:p>
            <a:pPr algn="ctr"/>
            <a:r>
              <a:rPr lang="en-GB" sz="1400" dirty="0" smtClean="0">
                <a:solidFill>
                  <a:schemeClr val="tx2"/>
                </a:solidFill>
              </a:rPr>
              <a:t>It should be around 250.</a:t>
            </a:r>
            <a:endParaRPr lang="en-GB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6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\\cern.ch\dfs\Users\j\jvarelac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9" y="2953569"/>
            <a:ext cx="8985647" cy="39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701"/>
            <a:ext cx="8229600" cy="1005035"/>
          </a:xfrm>
        </p:spPr>
        <p:txBody>
          <a:bodyPr/>
          <a:lstStyle/>
          <a:p>
            <a:r>
              <a:rPr lang="en-GB" dirty="0" smtClean="0"/>
              <a:t>New CST simulations (III)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4524" y="999961"/>
            <a:ext cx="44928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tx2"/>
                </a:solidFill>
              </a:rPr>
              <a:t>Non-enamelled QD-QD flange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Simulation converged.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Additional resonance found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1.8GHz resonance in good agreement with previous HFSS simulation.</a:t>
            </a:r>
            <a:endParaRPr lang="en-GB" dirty="0"/>
          </a:p>
          <a:p>
            <a:endParaRPr lang="en-GB" dirty="0" smtClean="0"/>
          </a:p>
        </p:txBody>
      </p:sp>
      <p:sp>
        <p:nvSpPr>
          <p:cNvPr id="5" name="Oval 4"/>
          <p:cNvSpPr/>
          <p:nvPr/>
        </p:nvSpPr>
        <p:spPr>
          <a:xfrm>
            <a:off x="4538732" y="4905784"/>
            <a:ext cx="308799" cy="1547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6" name="Picture 4" descr="\\cern.ch\dfs\Users\j\jvarelac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733" y="999961"/>
            <a:ext cx="4603037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5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Updated Flange Total Impedance</a:t>
            </a:r>
            <a:endParaRPr lang="en-GB" sz="3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087192"/>
              </p:ext>
            </p:extLst>
          </p:nvPr>
        </p:nvGraphicFramePr>
        <p:xfrm>
          <a:off x="35496" y="897984"/>
          <a:ext cx="9108504" cy="5411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/>
                <a:gridCol w="585771"/>
                <a:gridCol w="576064"/>
                <a:gridCol w="1080120"/>
                <a:gridCol w="792088"/>
                <a:gridCol w="792088"/>
                <a:gridCol w="864096"/>
                <a:gridCol w="1249925"/>
              </a:tblGrid>
              <a:tr h="36971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Element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 smtClean="0"/>
                        <a:t>Enam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Res. </a:t>
                      </a:r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Num.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f [GHz]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Z [k</a:t>
                      </a:r>
                      <a:r>
                        <a:rPr lang="el-GR" sz="1200" dirty="0" smtClean="0"/>
                        <a:t>Ω</a:t>
                      </a:r>
                      <a:r>
                        <a:rPr lang="en-GB" sz="1200" dirty="0" smtClean="0"/>
                        <a:t>]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Q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R/Q [</a:t>
                      </a:r>
                      <a:r>
                        <a:rPr lang="el-GR" sz="1600" dirty="0" smtClean="0"/>
                        <a:t>Ω</a:t>
                      </a:r>
                      <a:r>
                        <a:rPr lang="en-GB" sz="1600" dirty="0" smtClean="0"/>
                        <a:t>]</a:t>
                      </a:r>
                      <a:endParaRPr lang="en-GB" sz="1600" dirty="0"/>
                    </a:p>
                  </a:txBody>
                  <a:tcPr anchor="ctr"/>
                </a:tc>
              </a:tr>
              <a:tr h="336108">
                <a:tc rowSpan="14"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Flanges</a:t>
                      </a:r>
                    </a:p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[ Simulation Table ]</a:t>
                      </a:r>
                    </a:p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Damping Resistors have not been included in Simulations. This column states whether or not the flange </a:t>
                      </a:r>
                      <a:r>
                        <a:rPr lang="en-GB" sz="1200" baseline="0" dirty="0" smtClean="0">
                          <a:solidFill>
                            <a:srgbClr val="C00000"/>
                          </a:solidFill>
                        </a:rPr>
                        <a:t>SHOULD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have a damping resistor inside (and its type).</a:t>
                      </a:r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** 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The enamelled QF-MBA case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is assumed to be identical to the measured enamelled MBA-MBA flange. Should be very close in reality.</a:t>
                      </a:r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Survey by Jose A. Ferreira (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18/26 flanges surveyed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).</a:t>
                      </a:r>
                    </a:p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!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Damping resistor presence percentage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is assumed to be identical to the </a:t>
                      </a:r>
                      <a:r>
                        <a:rPr lang="en-GB" sz="1200" baseline="0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case.</a:t>
                      </a:r>
                    </a:p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!!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The effect of the LONG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damping resistors has not been estimated. In this table, it is assumed to be identical to a SHORT damping resistor.</a:t>
                      </a:r>
                    </a:p>
                    <a:p>
                      <a:pPr algn="ctr"/>
                      <a:endParaRPr lang="en-GB" sz="12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800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Indicated entries that have been measured in the lab.</a:t>
                      </a:r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1.210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633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315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6108">
                <a:tc vMerge="1">
                  <a:txBody>
                    <a:bodyPr/>
                    <a:lstStyle/>
                    <a:p>
                      <a:pPr algn="ctr"/>
                      <a:endParaRPr lang="en-GB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Long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1.280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499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200 !!</a:t>
                      </a:r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2495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6108">
                <a:tc vMerge="1">
                  <a:txBody>
                    <a:bodyPr/>
                    <a:lstStyle/>
                    <a:p>
                      <a:pPr algn="ctr"/>
                      <a:endParaRPr lang="en-GB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Short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90% of 83 !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1.415</a:t>
                      </a:r>
                      <a:r>
                        <a:rPr lang="en-GB" sz="1400" b="0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GB" sz="14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364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75 </a:t>
                      </a:r>
                      <a:r>
                        <a:rPr lang="en-GB" sz="1400" b="0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GB" sz="1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4856</a:t>
                      </a:r>
                      <a:r>
                        <a:rPr lang="en-GB" sz="1400" b="0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 ± 5%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6108">
                <a:tc vMerge="1">
                  <a:txBody>
                    <a:bodyPr/>
                    <a:lstStyle/>
                    <a:p>
                      <a:pPr algn="ctr"/>
                      <a:endParaRPr lang="en-GB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10% of 83 !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1.415</a:t>
                      </a:r>
                      <a:r>
                        <a:rPr lang="en-GB" sz="1400" b="0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GB" sz="14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177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270 </a:t>
                      </a:r>
                      <a:r>
                        <a:rPr lang="en-GB" sz="1400" b="0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GB" sz="1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656</a:t>
                      </a:r>
                      <a:r>
                        <a:rPr lang="en-GB" sz="1400" b="0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 ± 5%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6108">
                <a:tc vMerge="1">
                  <a:txBody>
                    <a:bodyPr/>
                    <a:lstStyle/>
                    <a:p>
                      <a:pPr algn="ctr"/>
                      <a:endParaRPr lang="en-GB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Short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90% of 14 !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1.415</a:t>
                      </a:r>
                      <a:r>
                        <a:rPr lang="en-GB" sz="800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en-GB" sz="1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61.4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75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819 ± 5%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6108">
                <a:tc vMerge="1">
                  <a:txBody>
                    <a:bodyPr/>
                    <a:lstStyle/>
                    <a:p>
                      <a:pPr algn="ctr"/>
                      <a:endParaRPr lang="en-GB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10% of 14 !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1.415</a:t>
                      </a:r>
                      <a:r>
                        <a:rPr lang="en-GB" sz="800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29.9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270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110 ± 5%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59482">
                <a:tc vMerge="1">
                  <a:txBody>
                    <a:bodyPr/>
                    <a:lstStyle/>
                    <a:p>
                      <a:pPr algn="ctr"/>
                      <a:endParaRPr lang="en-GB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Short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90% of 26 </a:t>
                      </a:r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1.395</a:t>
                      </a:r>
                      <a:r>
                        <a:rPr lang="en-GB" sz="800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379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200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1895 ± 2.5%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59482">
                <a:tc vMerge="1">
                  <a:txBody>
                    <a:bodyPr/>
                    <a:lstStyle/>
                    <a:p>
                      <a:pPr algn="ctr"/>
                      <a:endParaRPr lang="en-GB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10% of 26 </a:t>
                      </a:r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1.401</a:t>
                      </a:r>
                      <a:r>
                        <a:rPr lang="en-GB" sz="800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243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1100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221 ± 2.5%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6108">
                <a:tc vMerge="1">
                  <a:txBody>
                    <a:bodyPr/>
                    <a:lstStyle/>
                    <a:p>
                      <a:pPr algn="ctr"/>
                      <a:endParaRPr lang="en-GB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99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1.570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17.4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316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6108">
                <a:tc vMerge="1">
                  <a:txBody>
                    <a:bodyPr/>
                    <a:lstStyle/>
                    <a:p>
                      <a:pPr algn="ctr"/>
                      <a:endParaRPr lang="en-GB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1.610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588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980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600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6108">
                <a:tc vMerge="1">
                  <a:txBody>
                    <a:bodyPr/>
                    <a:lstStyle/>
                    <a:p>
                      <a:pPr algn="ctr"/>
                      <a:endParaRPr lang="en-GB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Long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1.620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61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60 !!</a:t>
                      </a:r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1016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6108">
                <a:tc vMerge="1">
                  <a:txBody>
                    <a:bodyPr/>
                    <a:lstStyle/>
                    <a:p>
                      <a:pPr algn="ctr"/>
                      <a:endParaRPr lang="en-GB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Yes</a:t>
                      </a:r>
                      <a:endParaRPr lang="en-GB" sz="14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2"/>
                          </a:solidFill>
                        </a:rPr>
                        <a:t>75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1.861</a:t>
                      </a:r>
                      <a:endParaRPr lang="en-GB" sz="14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771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810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952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78762">
                <a:tc vMerge="1">
                  <a:txBody>
                    <a:bodyPr/>
                    <a:lstStyle/>
                    <a:p>
                      <a:pPr algn="ctr"/>
                      <a:endParaRPr lang="en-GB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99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1.890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187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175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1070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2813">
                <a:tc vMerge="1"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2"/>
                          </a:solidFill>
                        </a:rPr>
                        <a:t>75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2.495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814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1190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</a:rPr>
                        <a:t>685</a:t>
                      </a:r>
                      <a:endParaRPr 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545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The 2014 SPS Longitudinal Impedance Model </a:t>
            </a:r>
          </a:p>
          <a:p>
            <a:pPr lvl="1"/>
            <a:r>
              <a:rPr lang="en-GB" dirty="0"/>
              <a:t>Cavities</a:t>
            </a:r>
          </a:p>
          <a:p>
            <a:pPr lvl="1"/>
            <a:r>
              <a:rPr lang="en-GB" dirty="0"/>
              <a:t>Flanges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BPMs</a:t>
            </a:r>
          </a:p>
          <a:p>
            <a:pPr lvl="1"/>
            <a:r>
              <a:rPr lang="en-GB" dirty="0" smtClean="0"/>
              <a:t>Other Stuff</a:t>
            </a:r>
            <a:endParaRPr lang="en-GB" dirty="0" smtClean="0"/>
          </a:p>
          <a:p>
            <a:r>
              <a:rPr lang="en-GB" dirty="0" smtClean="0"/>
              <a:t>Total SPS Longitudinal Impedance Model</a:t>
            </a:r>
          </a:p>
          <a:p>
            <a:r>
              <a:rPr lang="en-GB" dirty="0" smtClean="0"/>
              <a:t>Machine Survey</a:t>
            </a:r>
          </a:p>
          <a:p>
            <a:r>
              <a:rPr lang="en-GB" dirty="0" smtClean="0"/>
              <a:t>Conclusions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47610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/>
          <a:lstStyle/>
          <a:p>
            <a:r>
              <a:rPr lang="en-GB" dirty="0" smtClean="0"/>
              <a:t>New BPH simulation</a:t>
            </a:r>
            <a:endParaRPr lang="en-GB" dirty="0"/>
          </a:p>
        </p:txBody>
      </p:sp>
      <p:pic>
        <p:nvPicPr>
          <p:cNvPr id="1029" name="Picture 5" descr="\\cern.ch\dfs\Users\j\jvarelac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" y="3325459"/>
            <a:ext cx="9096339" cy="350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cern.ch\dfs\Users\j\jvarelac\Desktop\Untitl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71475"/>
            <a:ext cx="5076056" cy="201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6743" y="1268760"/>
            <a:ext cx="494878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1"/>
                </a:solidFill>
              </a:rPr>
              <a:t>CST wake field simulation for the SPS BPHs.</a:t>
            </a:r>
          </a:p>
          <a:p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Model provided by Benoit/Carlo.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Lossy</a:t>
            </a:r>
            <a:r>
              <a:rPr lang="en-GB" dirty="0" smtClean="0"/>
              <a:t> metals now accounted for.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46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778098"/>
          </a:xfrm>
        </p:spPr>
        <p:txBody>
          <a:bodyPr/>
          <a:lstStyle/>
          <a:p>
            <a:r>
              <a:rPr lang="en-GB" dirty="0" smtClean="0"/>
              <a:t>New BPV simulation</a:t>
            </a:r>
            <a:endParaRPr lang="en-GB" dirty="0"/>
          </a:p>
        </p:txBody>
      </p:sp>
      <p:pic>
        <p:nvPicPr>
          <p:cNvPr id="2054" name="Picture 6" descr="\\cern.ch\dfs\Users\j\jvarelac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4" y="2837259"/>
            <a:ext cx="9191626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cern.ch\dfs\Users\j\jvarelac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836712"/>
            <a:ext cx="4339555" cy="26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6743" y="1268760"/>
            <a:ext cx="494878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1"/>
                </a:solidFill>
              </a:rPr>
              <a:t>CST wake field simulation for the SPS BPVs.</a:t>
            </a:r>
          </a:p>
          <a:p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Model provided by Benoit/Carlo.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Lossy</a:t>
            </a:r>
            <a:r>
              <a:rPr lang="en-GB" dirty="0" smtClean="0"/>
              <a:t> metals now accounted for.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62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ern.ch\dfs\Users\j\jvarelac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4" y="1265791"/>
            <a:ext cx="9011741" cy="559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en-GB" sz="3600" dirty="0" smtClean="0"/>
              <a:t>Total BPM Impedance - Comparison</a:t>
            </a:r>
            <a:endParaRPr lang="en-GB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019674" y="5373216"/>
            <a:ext cx="1621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Blue – Previous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Red - New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>
            <a:stCxn id="11" idx="1"/>
          </p:cNvCxnSpPr>
          <p:nvPr/>
        </p:nvCxnSpPr>
        <p:spPr>
          <a:xfrm flipH="1">
            <a:off x="3419872" y="1206084"/>
            <a:ext cx="2232248" cy="261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57004" y="742571"/>
            <a:ext cx="2596801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C00000"/>
                </a:solidFill>
              </a:rPr>
              <a:t>New Z for the 1.6GHz peak 20k</a:t>
            </a:r>
            <a:r>
              <a:rPr lang="el-GR" sz="1400" b="1" dirty="0" smtClean="0">
                <a:solidFill>
                  <a:srgbClr val="C00000"/>
                </a:solidFill>
              </a:rPr>
              <a:t>Ω</a:t>
            </a:r>
            <a:endParaRPr lang="en-GB" sz="1400" b="1" dirty="0" smtClean="0">
              <a:solidFill>
                <a:srgbClr val="C00000"/>
              </a:solidFill>
            </a:endParaRPr>
          </a:p>
          <a:p>
            <a:pPr algn="ctr"/>
            <a:r>
              <a:rPr lang="en-GB" sz="1400" b="1" dirty="0" smtClean="0">
                <a:solidFill>
                  <a:srgbClr val="C00000"/>
                </a:solidFill>
              </a:rPr>
              <a:t>Q = 40</a:t>
            </a:r>
            <a:endParaRPr lang="en-GB" sz="1400" b="1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>
            <a:off x="2155405" y="1265791"/>
            <a:ext cx="1192459" cy="151513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52120" y="944474"/>
            <a:ext cx="2989152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tx2"/>
                </a:solidFill>
              </a:rPr>
              <a:t>Previous Z for the 1.6GHz peak 600k</a:t>
            </a:r>
            <a:r>
              <a:rPr lang="el-GR" sz="1400" b="1" dirty="0" smtClean="0">
                <a:solidFill>
                  <a:schemeClr val="tx2"/>
                </a:solidFill>
              </a:rPr>
              <a:t>Ω</a:t>
            </a:r>
            <a:endParaRPr lang="en-GB" sz="1400" b="1" dirty="0" smtClean="0">
              <a:solidFill>
                <a:schemeClr val="tx2"/>
              </a:solidFill>
            </a:endParaRPr>
          </a:p>
          <a:p>
            <a:pPr algn="ctr"/>
            <a:r>
              <a:rPr lang="en-GB" sz="1400" b="1" dirty="0" smtClean="0">
                <a:solidFill>
                  <a:schemeClr val="tx2"/>
                </a:solidFill>
              </a:rPr>
              <a:t>Q = 685</a:t>
            </a:r>
            <a:endParaRPr lang="en-GB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3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The 2014 SPS Longitudinal Impedance Model 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Cavities</a:t>
            </a:r>
          </a:p>
          <a:p>
            <a:pPr lvl="1"/>
            <a:r>
              <a:rPr lang="en-GB" dirty="0"/>
              <a:t>Flanges</a:t>
            </a:r>
          </a:p>
          <a:p>
            <a:pPr lvl="1"/>
            <a:r>
              <a:rPr lang="en-GB" dirty="0" smtClean="0"/>
              <a:t>BPMs</a:t>
            </a:r>
          </a:p>
          <a:p>
            <a:pPr lvl="1"/>
            <a:r>
              <a:rPr lang="en-GB" dirty="0" smtClean="0"/>
              <a:t>Other Stuff</a:t>
            </a:r>
            <a:endParaRPr lang="en-GB" dirty="0" smtClean="0"/>
          </a:p>
          <a:p>
            <a:r>
              <a:rPr lang="en-GB" dirty="0" smtClean="0"/>
              <a:t>Total SPS Longitudinal Impedance Model</a:t>
            </a:r>
          </a:p>
          <a:p>
            <a:r>
              <a:rPr lang="en-GB" dirty="0" smtClean="0"/>
              <a:t>Machine Survey</a:t>
            </a:r>
          </a:p>
          <a:p>
            <a:r>
              <a:rPr lang="en-GB" dirty="0" smtClean="0"/>
              <a:t>Conclusions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50145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The 2014 SPS Longitudinal Impedance Model </a:t>
            </a:r>
          </a:p>
          <a:p>
            <a:pPr lvl="1"/>
            <a:r>
              <a:rPr lang="en-GB" dirty="0"/>
              <a:t>Cavities</a:t>
            </a:r>
          </a:p>
          <a:p>
            <a:pPr lvl="1"/>
            <a:r>
              <a:rPr lang="en-GB" dirty="0"/>
              <a:t>Flanges</a:t>
            </a:r>
          </a:p>
          <a:p>
            <a:pPr lvl="1"/>
            <a:r>
              <a:rPr lang="en-GB" dirty="0" smtClean="0"/>
              <a:t>BPMs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Other stuff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/>
              <a:t>Total SPS Longitudinal Impedance Model</a:t>
            </a:r>
          </a:p>
          <a:p>
            <a:r>
              <a:rPr lang="en-GB" dirty="0" smtClean="0"/>
              <a:t>Machine Survey</a:t>
            </a:r>
          </a:p>
          <a:p>
            <a:r>
              <a:rPr lang="en-GB" dirty="0" smtClean="0"/>
              <a:t>Conclusions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47610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COLDEX – Y Chamber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582985"/>
              </p:ext>
            </p:extLst>
          </p:nvPr>
        </p:nvGraphicFramePr>
        <p:xfrm>
          <a:off x="485997" y="1340768"/>
          <a:ext cx="8100391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1224136"/>
                <a:gridCol w="1584176"/>
                <a:gridCol w="1368152"/>
                <a:gridCol w="1187623"/>
              </a:tblGrid>
              <a:tr h="141397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Element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f [GHz]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Z [k</a:t>
                      </a:r>
                      <a:r>
                        <a:rPr lang="el-GR" sz="1200" dirty="0" smtClean="0"/>
                        <a:t>Ω</a:t>
                      </a:r>
                      <a:r>
                        <a:rPr lang="en-GB" sz="1200" dirty="0" smtClean="0"/>
                        <a:t>]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Q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R/Q [</a:t>
                      </a:r>
                      <a:r>
                        <a:rPr lang="el-GR" sz="1600" dirty="0" smtClean="0"/>
                        <a:t>Ω</a:t>
                      </a:r>
                      <a:r>
                        <a:rPr lang="en-GB" sz="1600" dirty="0" smtClean="0"/>
                        <a:t>]</a:t>
                      </a:r>
                      <a:endParaRPr lang="en-GB" sz="1600" dirty="0"/>
                    </a:p>
                  </a:txBody>
                  <a:tcPr anchor="ctr"/>
                </a:tc>
              </a:tr>
              <a:tr h="141397">
                <a:tc rowSpan="7"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COLDEX Y Chamber</a:t>
                      </a:r>
                      <a:endParaRPr lang="en-GB" sz="1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Impedance calculated by </a:t>
                      </a:r>
                      <a:endParaRPr lang="en-GB" sz="1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en-GB" sz="1400" baseline="0" dirty="0" err="1" smtClean="0">
                          <a:solidFill>
                            <a:schemeClr val="tx1"/>
                          </a:solidFill>
                        </a:rPr>
                        <a:t>Kardasopoulos</a:t>
                      </a:r>
                      <a:endParaRPr lang="en-GB" sz="1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[Impedance meeting 14-04-2014]</a:t>
                      </a:r>
                    </a:p>
                    <a:p>
                      <a:pPr algn="ctr"/>
                      <a:endParaRPr lang="en-GB" sz="1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Three of these in the SPS.</a:t>
                      </a:r>
                    </a:p>
                    <a:p>
                      <a:pPr algn="ctr"/>
                      <a:endParaRPr lang="en-GB" sz="14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0.696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281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7400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397">
                <a:tc vMerge="1">
                  <a:txBody>
                    <a:bodyPr/>
                    <a:lstStyle/>
                    <a:p>
                      <a:pPr algn="ctr"/>
                      <a:endParaRPr lang="en-GB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0.910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134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8415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397">
                <a:tc vMerge="1">
                  <a:txBody>
                    <a:bodyPr/>
                    <a:lstStyle/>
                    <a:p>
                      <a:pPr algn="ctr"/>
                      <a:endParaRPr lang="en-GB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1.069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7980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3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1.078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68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7810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8.6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397">
                <a:tc vMerge="1">
                  <a:txBody>
                    <a:bodyPr/>
                    <a:lstStyle/>
                    <a:p>
                      <a:pPr algn="ctr"/>
                      <a:endParaRPr lang="en-GB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1.155</a:t>
                      </a:r>
                      <a:endParaRPr lang="en-GB" sz="16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52</a:t>
                      </a:r>
                      <a:endParaRPr lang="en-GB" sz="16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6660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7.8</a:t>
                      </a:r>
                      <a:endParaRPr lang="en-GB" sz="16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397">
                <a:tc vMerge="1">
                  <a:txBody>
                    <a:bodyPr/>
                    <a:lstStyle/>
                    <a:p>
                      <a:pPr algn="ctr"/>
                      <a:endParaRPr lang="en-GB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1.232</a:t>
                      </a:r>
                      <a:endParaRPr lang="en-GB" sz="16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45</a:t>
                      </a:r>
                      <a:endParaRPr lang="en-GB" sz="16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5870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7.7</a:t>
                      </a:r>
                      <a:endParaRPr lang="en-GB" sz="16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397">
                <a:tc vMerge="1">
                  <a:txBody>
                    <a:bodyPr/>
                    <a:lstStyle/>
                    <a:p>
                      <a:pPr algn="ctr"/>
                      <a:endParaRPr lang="en-GB" sz="105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1.343</a:t>
                      </a:r>
                      <a:endParaRPr lang="en-GB" sz="16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41</a:t>
                      </a:r>
                      <a:endParaRPr lang="en-GB" sz="16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7820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</a:t>
                      </a:r>
                      <a:endParaRPr lang="en-GB" sz="16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2" t="29658" r="32163" b="46154"/>
          <a:stretch/>
        </p:blipFill>
        <p:spPr bwMode="auto">
          <a:xfrm>
            <a:off x="1259632" y="4528701"/>
            <a:ext cx="313254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6109" y="4797152"/>
            <a:ext cx="3096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Cut-off frequency of a circular waveguide with vertical PMC symmetry </a:t>
            </a:r>
            <a:r>
              <a:rPr lang="en-GB" dirty="0" smtClean="0"/>
              <a:t>1.12GHz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554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73"/>
            <a:ext cx="5220072" cy="905247"/>
          </a:xfrm>
        </p:spPr>
        <p:txBody>
          <a:bodyPr/>
          <a:lstStyle/>
          <a:p>
            <a:r>
              <a:rPr lang="en-GB" dirty="0" smtClean="0"/>
              <a:t>AEPs</a:t>
            </a:r>
            <a:endParaRPr lang="en-GB" dirty="0"/>
          </a:p>
        </p:txBody>
      </p:sp>
      <p:pic>
        <p:nvPicPr>
          <p:cNvPr id="5123" name="Picture 3" descr="\\cern.ch\dfs\Users\j\jvarelac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9257"/>
            <a:ext cx="9124504" cy="424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\\cern.ch\dfs\Users\j\jvarelac\Desktop\Untitl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0194"/>
            <a:ext cx="3816424" cy="280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862122"/>
            <a:ext cx="5220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1"/>
                </a:solidFill>
              </a:rPr>
              <a:t>Phase pick-ups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Very first simulation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Four of these in the SPS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Apparently not so high impedance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Difficult to simulate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587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571" y="12998"/>
            <a:ext cx="8229600" cy="823714"/>
          </a:xfrm>
        </p:spPr>
        <p:txBody>
          <a:bodyPr/>
          <a:lstStyle/>
          <a:p>
            <a:r>
              <a:rPr lang="en-GB" dirty="0" smtClean="0"/>
              <a:t>Unshielded Pumping Ports</a:t>
            </a:r>
            <a:endParaRPr lang="en-GB" dirty="0"/>
          </a:p>
        </p:txBody>
      </p:sp>
      <p:pic>
        <p:nvPicPr>
          <p:cNvPr id="6147" name="Picture 3" descr="\\cern.ch\dfs\Users\j\jvarelac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3" y="2825444"/>
            <a:ext cx="9127257" cy="403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cern.ch\dfs\Users\j\jvarelac\Desktop\Untitl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124" y="836712"/>
            <a:ext cx="410387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6449" y="980728"/>
            <a:ext cx="5040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1"/>
                </a:solidFill>
              </a:rPr>
              <a:t>QF – MBA unshielded Pumping 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17 in the SPS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Not converged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Values not close to those obtained via HFSS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 </a:t>
            </a:r>
            <a:r>
              <a:rPr lang="en-GB" dirty="0" smtClean="0"/>
              <a:t>damping resistors considered</a:t>
            </a:r>
          </a:p>
        </p:txBody>
      </p:sp>
    </p:spTree>
    <p:extLst>
      <p:ext uri="{BB962C8B-B14F-4D97-AF65-F5344CB8AC3E}">
        <p14:creationId xmlns:p14="http://schemas.microsoft.com/office/powerpoint/2010/main" val="309992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time ago…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789873"/>
              </p:ext>
            </p:extLst>
          </p:nvPr>
        </p:nvGraphicFramePr>
        <p:xfrm>
          <a:off x="395536" y="1700808"/>
          <a:ext cx="8172399" cy="3053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8401"/>
                <a:gridCol w="853391"/>
                <a:gridCol w="848464"/>
                <a:gridCol w="595736"/>
                <a:gridCol w="916432"/>
                <a:gridCol w="659060"/>
                <a:gridCol w="656455"/>
                <a:gridCol w="754460"/>
              </a:tblGrid>
              <a:tr h="231169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Element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/>
                        <a:t>Resistor</a:t>
                      </a:r>
                      <a:r>
                        <a:rPr lang="en-GB" sz="105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GB" sz="105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/>
                        <a:t>Type</a:t>
                      </a:r>
                      <a:endParaRPr lang="en-GB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/>
                        <a:t>Num.</a:t>
                      </a:r>
                      <a:endParaRPr lang="en-GB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/>
                        <a:t>f [GHz]</a:t>
                      </a:r>
                      <a:endParaRPr lang="en-GB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/>
                        <a:t>Z [k</a:t>
                      </a:r>
                      <a:r>
                        <a:rPr lang="el-GR" sz="1050" dirty="0" smtClean="0"/>
                        <a:t>Ω</a:t>
                      </a:r>
                      <a:r>
                        <a:rPr lang="en-GB" sz="1050" dirty="0" smtClean="0"/>
                        <a:t>]</a:t>
                      </a:r>
                      <a:endParaRPr lang="en-GB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Q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R/Q [</a:t>
                      </a:r>
                      <a:r>
                        <a:rPr lang="el-GR" sz="1200" dirty="0" smtClean="0"/>
                        <a:t>Ω</a:t>
                      </a:r>
                      <a:r>
                        <a:rPr lang="en-GB" sz="1200" dirty="0" smtClean="0"/>
                        <a:t>]</a:t>
                      </a:r>
                      <a:endParaRPr lang="en-GB" sz="1200" dirty="0"/>
                    </a:p>
                  </a:txBody>
                  <a:tcPr anchor="ctr"/>
                </a:tc>
              </a:tr>
              <a:tr h="231169">
                <a:tc rowSpan="10"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Unshielded Pumping Ports</a:t>
                      </a:r>
                    </a:p>
                    <a:p>
                      <a:pPr algn="ctr"/>
                      <a:endParaRPr lang="en-GB" sz="5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!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Measurements under preparation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algn="ctr"/>
                      <a:endParaRPr lang="en-GB" sz="3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GB" sz="1200" baseline="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Damping Resistors have not been included in Simulations. This column states whether or not the flange </a:t>
                      </a:r>
                      <a:r>
                        <a:rPr lang="en-GB" sz="1200" baseline="0" dirty="0" smtClean="0">
                          <a:solidFill>
                            <a:srgbClr val="C00000"/>
                          </a:solidFill>
                        </a:rPr>
                        <a:t>SHOULD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have a damping resistor inside (and its type).</a:t>
                      </a:r>
                    </a:p>
                    <a:p>
                      <a:pPr marL="171450" marR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lang="en-GB" sz="6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GB" sz="1200" baseline="0" dirty="0" smtClean="0">
                          <a:solidFill>
                            <a:srgbClr val="C00000"/>
                          </a:solidFill>
                        </a:rPr>
                        <a:t>**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Inappropriate way of simulating the structure. Values have some error.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lang="en-GB" sz="6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GB" sz="1200" baseline="0" dirty="0" smtClean="0">
                          <a:solidFill>
                            <a:srgbClr val="C00000"/>
                          </a:solidFill>
                        </a:rPr>
                        <a:t>***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Inappropriate way of simulating the structure. Values may have a </a:t>
                      </a:r>
                      <a:r>
                        <a:rPr lang="en-GB" sz="1200" baseline="0" dirty="0" smtClean="0">
                          <a:solidFill>
                            <a:srgbClr val="FF0000"/>
                          </a:solidFill>
                        </a:rPr>
                        <a:t>VERY LARGE 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error.</a:t>
                      </a:r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1169">
                <a:tc vMerge="1">
                  <a:txBody>
                    <a:bodyPr/>
                    <a:lstStyle/>
                    <a:p>
                      <a:pPr algn="ctr"/>
                      <a:endParaRPr lang="en-GB" sz="105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3116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1169">
                <a:tc vMerge="1">
                  <a:txBody>
                    <a:bodyPr/>
                    <a:lstStyle/>
                    <a:p>
                      <a:pPr algn="ctr"/>
                      <a:endParaRPr lang="en-GB" sz="105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2*Long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MBA-QF </a:t>
                      </a:r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!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1.397 **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383</a:t>
                      </a:r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2107</a:t>
                      </a:r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182</a:t>
                      </a:r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31169">
                <a:tc vMerge="1">
                  <a:txBody>
                    <a:bodyPr/>
                    <a:lstStyle/>
                    <a:p>
                      <a:pPr algn="ctr"/>
                      <a:endParaRPr lang="en-GB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105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105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bg1"/>
                          </a:solidFill>
                        </a:rPr>
                        <a:t>1.560 ***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bg1"/>
                          </a:solidFill>
                        </a:rPr>
                        <a:t>2686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bg1"/>
                          </a:solidFill>
                        </a:rPr>
                        <a:t>2801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bg1"/>
                          </a:solidFill>
                        </a:rPr>
                        <a:t>958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</a:tr>
              <a:tr h="231169">
                <a:tc vMerge="1">
                  <a:txBody>
                    <a:bodyPr/>
                    <a:lstStyle/>
                    <a:p>
                      <a:pPr algn="ctr"/>
                      <a:endParaRPr lang="en-GB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105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105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bg1"/>
                          </a:solidFill>
                        </a:rPr>
                        <a:t>1.987 ***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bg1"/>
                          </a:solidFill>
                        </a:rPr>
                        <a:t>381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bg1"/>
                          </a:solidFill>
                        </a:rPr>
                        <a:t>3718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bg1"/>
                          </a:solidFill>
                        </a:rPr>
                        <a:t>102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</a:tr>
              <a:tr h="231169">
                <a:tc vMerge="1">
                  <a:txBody>
                    <a:bodyPr/>
                    <a:lstStyle/>
                    <a:p>
                      <a:pPr algn="ctr"/>
                      <a:endParaRPr lang="en-GB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105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105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bg1"/>
                          </a:solidFill>
                        </a:rPr>
                        <a:t>2.000 ***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bg1"/>
                          </a:solidFill>
                        </a:rPr>
                        <a:t>1972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bg1"/>
                          </a:solidFill>
                        </a:rPr>
                        <a:t>3045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bg1"/>
                          </a:solidFill>
                        </a:rPr>
                        <a:t>648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</a:tr>
              <a:tr h="231169">
                <a:tc vMerge="1">
                  <a:txBody>
                    <a:bodyPr/>
                    <a:lstStyle/>
                    <a:p>
                      <a:pPr algn="ctr"/>
                      <a:endParaRPr lang="en-GB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1169">
                <a:tc vMerge="1">
                  <a:txBody>
                    <a:bodyPr/>
                    <a:lstStyle/>
                    <a:p>
                      <a:pPr algn="ctr"/>
                      <a:endParaRPr lang="en-GB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Other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10354">
                <a:tc vMerge="1">
                  <a:txBody>
                    <a:bodyPr/>
                    <a:lstStyle/>
                    <a:p>
                      <a:pPr algn="ctr"/>
                      <a:endParaRPr lang="en-GB" sz="105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558766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</a:rPr>
              <a:t>Measurements will give an answer.</a:t>
            </a:r>
          </a:p>
          <a:p>
            <a:pPr algn="ctr"/>
            <a:endParaRPr lang="en-GB" b="1" dirty="0">
              <a:solidFill>
                <a:schemeClr val="tx2"/>
              </a:solidFill>
            </a:endParaRPr>
          </a:p>
          <a:p>
            <a:pPr algn="ctr"/>
            <a:r>
              <a:rPr lang="en-GB" b="1" dirty="0" smtClean="0">
                <a:solidFill>
                  <a:schemeClr val="tx2"/>
                </a:solidFill>
              </a:rPr>
              <a:t>Expected for the second half of June.</a:t>
            </a:r>
            <a:endParaRPr lang="en-GB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8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The 2014 SPS Longitudinal Impedance Model </a:t>
            </a:r>
          </a:p>
          <a:p>
            <a:pPr lvl="1"/>
            <a:r>
              <a:rPr lang="en-GB" dirty="0"/>
              <a:t>Cavities</a:t>
            </a:r>
          </a:p>
          <a:p>
            <a:pPr lvl="1"/>
            <a:r>
              <a:rPr lang="en-GB" dirty="0"/>
              <a:t>Flanges</a:t>
            </a:r>
          </a:p>
          <a:p>
            <a:pPr lvl="1"/>
            <a:r>
              <a:rPr lang="en-GB" dirty="0" smtClean="0"/>
              <a:t>BPMs</a:t>
            </a:r>
          </a:p>
          <a:p>
            <a:pPr lvl="1"/>
            <a:r>
              <a:rPr lang="en-GB" dirty="0" smtClean="0"/>
              <a:t>Other stuff</a:t>
            </a:r>
            <a:endParaRPr lang="en-GB" dirty="0" smtClean="0"/>
          </a:p>
          <a:p>
            <a:r>
              <a:rPr lang="en-GB" dirty="0" smtClean="0">
                <a:solidFill>
                  <a:srgbClr val="FF0000"/>
                </a:solidFill>
              </a:rPr>
              <a:t>Total </a:t>
            </a:r>
            <a:r>
              <a:rPr lang="en-GB" dirty="0" smtClean="0">
                <a:solidFill>
                  <a:srgbClr val="FF0000"/>
                </a:solidFill>
              </a:rPr>
              <a:t>SPS </a:t>
            </a:r>
            <a:r>
              <a:rPr lang="en-GB" dirty="0" smtClean="0">
                <a:solidFill>
                  <a:srgbClr val="FF0000"/>
                </a:solidFill>
              </a:rPr>
              <a:t>Longitudinal Impedance </a:t>
            </a:r>
            <a:r>
              <a:rPr lang="en-GB" dirty="0" smtClean="0">
                <a:solidFill>
                  <a:srgbClr val="FF0000"/>
                </a:solidFill>
              </a:rPr>
              <a:t>Model</a:t>
            </a:r>
          </a:p>
          <a:p>
            <a:r>
              <a:rPr lang="en-GB" dirty="0" smtClean="0"/>
              <a:t>Machine Survey</a:t>
            </a:r>
          </a:p>
          <a:p>
            <a:r>
              <a:rPr lang="en-GB" dirty="0" smtClean="0"/>
              <a:t>Conclusions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89226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cern.ch\dfs\Users\j\jvarelac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03271"/>
            <a:ext cx="9144001" cy="54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432" y="662235"/>
            <a:ext cx="4585936" cy="3575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Total 2014 SPS Longitudinal Impedance Model (I)</a:t>
            </a:r>
            <a:endParaRPr lang="en-GB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1331640" y="1059041"/>
            <a:ext cx="1225913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tx2"/>
                </a:solidFill>
              </a:rPr>
              <a:t>200 MHz TWC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 flipH="1">
            <a:off x="1115616" y="1366818"/>
            <a:ext cx="828981" cy="687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47664" y="3205494"/>
            <a:ext cx="1225913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</a:rPr>
              <a:t>8</a:t>
            </a:r>
            <a:r>
              <a:rPr lang="en-GB" sz="1400" b="1" dirty="0" smtClean="0">
                <a:solidFill>
                  <a:schemeClr val="tx2"/>
                </a:solidFill>
              </a:rPr>
              <a:t>00 MHz TWC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2160621" y="3513271"/>
            <a:ext cx="612956" cy="5127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46773" y="4941167"/>
            <a:ext cx="230569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tx2"/>
                </a:solidFill>
              </a:rPr>
              <a:t>Scattered 1.4 GHz resonance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 flipH="1">
            <a:off x="4610521" y="5248944"/>
            <a:ext cx="589100" cy="687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72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cern.ch\dfs\Users\j\jvarelac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" y="1664822"/>
            <a:ext cx="9108504" cy="520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Total 2014 SPS Longitudinal Impedance Model (II)</a:t>
            </a:r>
            <a:endParaRPr lang="en-GB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003226" y="6058767"/>
            <a:ext cx="137646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tx2"/>
                </a:solidFill>
              </a:rPr>
              <a:t>Serigraphy peak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H="1" flipV="1">
            <a:off x="827584" y="4437112"/>
            <a:ext cx="863876" cy="16216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34625" y="1337717"/>
            <a:ext cx="1225913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tx2"/>
                </a:solidFill>
              </a:rPr>
              <a:t>200 MHz TWC</a:t>
            </a:r>
          </a:p>
          <a:p>
            <a:pPr algn="ctr"/>
            <a:r>
              <a:rPr lang="en-GB" sz="1400" b="1" dirty="0" smtClean="0">
                <a:solidFill>
                  <a:schemeClr val="tx2"/>
                </a:solidFill>
              </a:rPr>
              <a:t>HOM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15" name="Straight Arrow Connector 14"/>
          <p:cNvCxnSpPr>
            <a:stCxn id="13" idx="2"/>
          </p:cNvCxnSpPr>
          <p:nvPr/>
        </p:nvCxnSpPr>
        <p:spPr>
          <a:xfrm>
            <a:off x="1947582" y="1860937"/>
            <a:ext cx="470146" cy="10640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17728" y="5266605"/>
            <a:ext cx="708144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tx2"/>
                </a:solidFill>
              </a:rPr>
              <a:t>Kickers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>
          <a:xfrm flipH="1" flipV="1">
            <a:off x="2182698" y="4618533"/>
            <a:ext cx="589102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04248" y="1183828"/>
            <a:ext cx="1865575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tx2"/>
                </a:solidFill>
              </a:rPr>
              <a:t>New flange Resonance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 flipH="1">
            <a:off x="7668344" y="1491605"/>
            <a:ext cx="68692" cy="17213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61767" y="1553160"/>
            <a:ext cx="1047082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tx2"/>
                </a:solidFill>
              </a:rPr>
              <a:t>Y-Chamber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21" name="Straight Arrow Connector 20"/>
          <p:cNvCxnSpPr>
            <a:stCxn id="20" idx="2"/>
          </p:cNvCxnSpPr>
          <p:nvPr/>
        </p:nvCxnSpPr>
        <p:spPr>
          <a:xfrm flipH="1">
            <a:off x="3275856" y="1860937"/>
            <a:ext cx="509452" cy="17120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627784" y="1860937"/>
            <a:ext cx="1157525" cy="13520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65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6" grpId="0" animBg="1"/>
      <p:bldP spid="18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The 2014 SPS Longitudinal Impedance Model </a:t>
            </a:r>
          </a:p>
          <a:p>
            <a:pPr lvl="1"/>
            <a:r>
              <a:rPr lang="en-GB" dirty="0"/>
              <a:t>Cavities</a:t>
            </a:r>
          </a:p>
          <a:p>
            <a:pPr lvl="1"/>
            <a:r>
              <a:rPr lang="en-GB" dirty="0"/>
              <a:t>Flanges</a:t>
            </a:r>
          </a:p>
          <a:p>
            <a:pPr lvl="1"/>
            <a:r>
              <a:rPr lang="en-GB" dirty="0" smtClean="0"/>
              <a:t>BPMs</a:t>
            </a:r>
          </a:p>
          <a:p>
            <a:pPr lvl="1"/>
            <a:r>
              <a:rPr lang="en-GB" dirty="0" smtClean="0"/>
              <a:t>Other stuff</a:t>
            </a:r>
            <a:endParaRPr lang="en-GB" dirty="0" smtClean="0"/>
          </a:p>
          <a:p>
            <a:r>
              <a:rPr lang="en-GB" dirty="0" smtClean="0"/>
              <a:t>Total </a:t>
            </a:r>
            <a:r>
              <a:rPr lang="en-GB" dirty="0" smtClean="0"/>
              <a:t>SPS </a:t>
            </a:r>
            <a:r>
              <a:rPr lang="en-GB" dirty="0" smtClean="0"/>
              <a:t>Longitudinal Impedance </a:t>
            </a:r>
            <a:r>
              <a:rPr lang="en-GB" dirty="0" smtClean="0"/>
              <a:t>Model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Machine survey</a:t>
            </a:r>
          </a:p>
          <a:p>
            <a:r>
              <a:rPr lang="en-GB" dirty="0" smtClean="0"/>
              <a:t>Conclusions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6340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en-GB" dirty="0" smtClean="0"/>
              <a:t>Machine Survey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733256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The goal was to check the accuracy of layouts.</a:t>
            </a:r>
          </a:p>
          <a:p>
            <a:pPr lvl="1"/>
            <a:r>
              <a:rPr lang="en-GB" dirty="0" smtClean="0"/>
              <a:t>Only differences between layouts-reality will be commented.</a:t>
            </a:r>
          </a:p>
          <a:p>
            <a:pPr lvl="1"/>
            <a:r>
              <a:rPr lang="en-GB" dirty="0" smtClean="0"/>
              <a:t>High impedance elements present in layouts are considered to be known.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Accuracy disclaimer</a:t>
            </a:r>
          </a:p>
          <a:p>
            <a:pPr lvl="1"/>
            <a:r>
              <a:rPr lang="en-GB" dirty="0" smtClean="0"/>
              <a:t>LSS 1 &amp; 2 not checked.</a:t>
            </a:r>
          </a:p>
          <a:p>
            <a:pPr lvl="1"/>
            <a:r>
              <a:rPr lang="en-GB" dirty="0" smtClean="0"/>
              <a:t>Sometimes is difficult to see if a flange is enamelled, has the </a:t>
            </a:r>
            <a:r>
              <a:rPr lang="en-GB" dirty="0" err="1" smtClean="0"/>
              <a:t>vetronite</a:t>
            </a:r>
            <a:r>
              <a:rPr lang="en-GB" dirty="0" smtClean="0"/>
              <a:t>, etc…</a:t>
            </a:r>
          </a:p>
          <a:p>
            <a:pPr lvl="1"/>
            <a:r>
              <a:rPr lang="en-GB" dirty="0" smtClean="0"/>
              <a:t>Some parts of the machine were still opened at the time of this </a:t>
            </a:r>
            <a:r>
              <a:rPr lang="en-GB" dirty="0" err="1" smtClean="0"/>
              <a:t>suvey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Survey carried out with the help of Thomas Bohl.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804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77" y="3212976"/>
            <a:ext cx="4536504" cy="36360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Current Impedance Model of the Cavities</a:t>
            </a:r>
            <a:endParaRPr lang="en-GB" sz="3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728823"/>
              </p:ext>
            </p:extLst>
          </p:nvPr>
        </p:nvGraphicFramePr>
        <p:xfrm>
          <a:off x="720081" y="1484784"/>
          <a:ext cx="7524327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9010"/>
                <a:gridCol w="944532"/>
                <a:gridCol w="944532"/>
                <a:gridCol w="1259376"/>
                <a:gridCol w="1385314"/>
                <a:gridCol w="881563"/>
              </a:tblGrid>
              <a:tr h="141397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Element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f [GHz]</a:t>
                      </a:r>
                      <a:endParaRPr lang="en-GB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a (</a:t>
                      </a:r>
                      <a:r>
                        <a:rPr lang="el-GR" sz="1100" dirty="0" smtClean="0"/>
                        <a:t>μ</a:t>
                      </a:r>
                      <a:r>
                        <a:rPr lang="de-CH" sz="1100" dirty="0" smtClean="0"/>
                        <a:t>s</a:t>
                      </a:r>
                      <a:r>
                        <a:rPr lang="en-GB" sz="1100" dirty="0" smtClean="0"/>
                        <a:t>)</a:t>
                      </a:r>
                      <a:endParaRPr lang="en-GB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Z [k</a:t>
                      </a:r>
                      <a:r>
                        <a:rPr lang="el-GR" sz="1100" dirty="0" smtClean="0"/>
                        <a:t>Ω</a:t>
                      </a:r>
                      <a:r>
                        <a:rPr lang="en-GB" sz="1100" dirty="0" smtClean="0"/>
                        <a:t>]</a:t>
                      </a:r>
                      <a:endParaRPr lang="en-GB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Q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R/Q [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 anchor="ctr"/>
                </a:tc>
              </a:tr>
              <a:tr h="1413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200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 TWS -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 cell</a:t>
                      </a:r>
                      <a:endParaRPr lang="en-GB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0.200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3.56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1752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G. Dome</a:t>
                      </a:r>
                    </a:p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SPS/ARF/77-11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3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200 TWS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 -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54 cell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0.200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4.47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2760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397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800 TWS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0.800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2.07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1938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1397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200 TWS HOM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0.629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388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780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3501008"/>
                <a:ext cx="5436096" cy="2952328"/>
              </a:xfrm>
            </p:spPr>
            <p:txBody>
              <a:bodyPr>
                <a:normAutofit fontScale="85000" lnSpcReduction="10000"/>
              </a:bodyPr>
              <a:lstStyle/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sz="2000" b="0" i="1" smtClean="0">
                          <a:latin typeface="Cambria Math"/>
                        </a:rPr>
                        <m:t>𝑍</m:t>
                      </m:r>
                      <m:d>
                        <m:dPr>
                          <m:ctrlPr>
                            <a:rPr lang="de-CH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CH" sz="2000" b="0" i="1" smtClean="0">
                              <a:latin typeface="Cambria Math"/>
                            </a:rPr>
                            <m:t>𝑓</m:t>
                          </m:r>
                        </m:e>
                      </m:d>
                      <m:r>
                        <a:rPr lang="de-CH" sz="2000" b="0" i="1" smtClean="0">
                          <a:latin typeface="Cambria Math"/>
                        </a:rPr>
                        <m:t>=</m:t>
                      </m:r>
                      <m:r>
                        <a:rPr lang="de-CH" sz="2000" b="0" i="1" smtClean="0">
                          <a:latin typeface="Cambria Math"/>
                        </a:rPr>
                        <m:t>𝑅</m:t>
                      </m:r>
                      <m:r>
                        <a:rPr lang="de-CH" sz="2000" b="0" i="1" smtClean="0">
                          <a:latin typeface="Cambria Math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de-CH" sz="2000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CH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CH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CH" sz="20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de-CH" sz="2000">
                                          <a:latin typeface="Cambria Math"/>
                                        </a:rPr>
                                        <m:t>sin</m:t>
                                      </m:r>
                                      <m:d>
                                        <m:dPr>
                                          <m:ctrlPr>
                                            <a:rPr lang="de-CH" sz="2000" i="1" smtClean="0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de-CH" sz="2000" i="1">
                                                  <a:latin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de-CH" sz="2000" i="1">
                                                  <a:latin typeface="Cambria Math"/>
                                                </a:rPr>
                                                <m:t>𝑎</m:t>
                                              </m:r>
                                              <m:r>
                                                <a:rPr lang="de-CH" sz="2000" i="1">
                                                  <a:latin typeface="Cambria Math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de-CH" sz="2000" i="1">
                                                  <a:latin typeface="Cambria Math"/>
                                                </a:rPr>
                                                <m:t>𝑓</m:t>
                                              </m:r>
                                              <m:r>
                                                <a:rPr lang="de-CH" sz="2000" i="1">
                                                  <a:latin typeface="Cambria Math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de-CH" sz="2000" i="1"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CH" sz="2000" i="1">
                                                      <a:latin typeface="Cambria Math"/>
                                                    </a:rPr>
                                                    <m:t>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CH" sz="2000" i="1">
                                                      <a:latin typeface="Cambria Math"/>
                                                    </a:rPr>
                                                    <m:t>𝑟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de-CH" sz="2000" i="1">
                                                  <a:latin typeface="Cambria Math"/>
                                                </a:rPr>
                                                <m:t>)</m:t>
                                              </m:r>
                                            </m:num>
                                            <m:den>
                                              <m:r>
                                                <a:rPr lang="de-CH" sz="2000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num>
                                    <m:den>
                                      <m:f>
                                        <m:fPr>
                                          <m:ctrlPr>
                                            <a:rPr lang="de-CH" sz="20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de-CH" sz="2000" i="1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  <m:r>
                                            <a:rPr lang="de-CH" sz="2000" i="1">
                                              <a:latin typeface="Cambria Math"/>
                                            </a:rPr>
                                            <m:t>(</m:t>
                                          </m:r>
                                          <m:r>
                                            <a:rPr lang="de-CH" sz="2000" i="1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  <m:r>
                                            <a:rPr lang="de-CH" sz="2000" i="1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CH" sz="20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CH" sz="2000" i="1">
                                                  <a:latin typeface="Cambria Math"/>
                                                </a:rPr>
                                                <m:t>𝑓</m:t>
                                              </m:r>
                                            </m:e>
                                            <m:sub>
                                              <m:r>
                                                <a:rPr lang="de-CH" sz="2000" i="1">
                                                  <a:latin typeface="Cambria Math"/>
                                                </a:rPr>
                                                <m:t>𝑟</m:t>
                                              </m:r>
                                            </m:sub>
                                          </m:sSub>
                                          <m:r>
                                            <a:rPr lang="de-CH" sz="2000" i="1">
                                              <a:latin typeface="Cambria Math"/>
                                            </a:rPr>
                                            <m:t>)</m:t>
                                          </m:r>
                                        </m:num>
                                        <m:den>
                                          <m:r>
                                            <a:rPr lang="de-CH" sz="20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CH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CH" sz="2000" b="0" i="1" smtClean="0">
                              <a:latin typeface="Cambria Math"/>
                            </a:rPr>
                            <m:t>−2</m:t>
                          </m:r>
                          <m:r>
                            <a:rPr lang="de-CH" sz="2000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de-CH" sz="20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CH" sz="2000" b="0" i="1" smtClean="0">
                                  <a:latin typeface="Cambria Math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de-CH" sz="20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CH" sz="2000" i="1">
                                      <a:latin typeface="Cambria Math"/>
                                    </a:rPr>
                                    <m:t>𝑓</m:t>
                                  </m:r>
                                  <m:r>
                                    <a:rPr lang="de-CH" sz="2000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CH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CH" sz="2000" i="1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e-CH" sz="2000" i="1">
                                          <a:latin typeface="Cambria Math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CH" sz="20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de-CH" sz="2000" b="0" i="0" smtClean="0">
                                  <a:latin typeface="Cambria Math"/>
                                </a:rPr>
                                <m:t>sin</m:t>
                              </m:r>
                              <m:r>
                                <a:rPr lang="de-CH" sz="2000" b="0" i="1" smtClean="0">
                                  <a:latin typeface="Cambria Math"/>
                                </a:rPr>
                                <m:t>⁡(</m:t>
                              </m:r>
                              <m:r>
                                <a:rPr lang="de-CH" sz="2000" i="1">
                                  <a:latin typeface="Cambria Math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de-CH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CH" sz="2000" i="1">
                                      <a:latin typeface="Cambria Math"/>
                                    </a:rPr>
                                    <m:t>𝑓</m:t>
                                  </m:r>
                                  <m:r>
                                    <a:rPr lang="de-CH" sz="2000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CH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CH" sz="2000" i="1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e-CH" sz="2000" i="1">
                                          <a:latin typeface="Cambria Math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CH" sz="2000" b="0" i="1" smtClean="0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de-CH" sz="20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CH" sz="2000" b="0" i="1" smtClean="0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de-CH" sz="2000" b="0" i="1" smtClean="0"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de-CH" sz="2000" b="0" i="1" smtClean="0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de-CH" sz="2000" b="0" i="1" smtClean="0">
                                      <a:latin typeface="Cambria Math"/>
                                    </a:rPr>
                                    <m:t>𝑓</m:t>
                                  </m:r>
                                  <m:r>
                                    <a:rPr lang="de-CH" sz="2000" b="0" i="1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CH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CH" sz="2000" i="1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e-CH" sz="2000" i="1">
                                          <a:latin typeface="Cambria Math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r>
                                    <a:rPr lang="de-CH" sz="2000" b="0" i="1" smtClean="0">
                                      <a:latin typeface="Cambria Math"/>
                                    </a:rPr>
                                    <m:t>))</m:t>
                                  </m:r>
                                </m:e>
                                <m:sup>
                                  <m:r>
                                    <a:rPr lang="de-CH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de-CH" sz="2000" b="0" dirty="0" smtClean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de-CH" sz="2000" b="0" i="1" smtClean="0">
                        <a:latin typeface="Cambria Math"/>
                      </a:rPr>
                      <m:t>𝑊</m:t>
                    </m:r>
                    <m:d>
                      <m:dPr>
                        <m:ctrlPr>
                          <a:rPr lang="de-CH" sz="20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CH" sz="2000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de-CH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CH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CH" sz="2000" b="0" i="1" smtClean="0">
                            <a:latin typeface="Cambria Math"/>
                          </a:rPr>
                          <m:t>2</m:t>
                        </m:r>
                        <m:r>
                          <a:rPr lang="de-CH" sz="2000" b="0" i="1" smtClean="0">
                            <a:latin typeface="Cambria Math"/>
                          </a:rPr>
                          <m:t>𝑅</m:t>
                        </m:r>
                      </m:num>
                      <m:den>
                        <m:acc>
                          <m:accPr>
                            <m:chr m:val="̃"/>
                            <m:ctrlPr>
                              <a:rPr lang="de-CH" sz="20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CH" sz="2000" b="0" i="1" smtClean="0">
                                <a:latin typeface="Cambria Math"/>
                              </a:rPr>
                              <m:t>𝑎</m:t>
                            </m:r>
                          </m:e>
                        </m:acc>
                      </m:den>
                    </m:f>
                    <m:d>
                      <m:dPr>
                        <m:ctrlPr>
                          <a:rPr lang="de-CH" sz="20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CH" sz="2000" b="0" i="1" smtClean="0">
                            <a:latin typeface="Cambria Math"/>
                          </a:rPr>
                          <m:t>1−</m:t>
                        </m:r>
                        <m:f>
                          <m:fPr>
                            <m:ctrlPr>
                              <a:rPr lang="de-CH" sz="20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CH" sz="2000" b="0" i="1" smtClean="0">
                                <a:latin typeface="Cambria Math"/>
                              </a:rPr>
                              <m:t>𝑡</m:t>
                            </m:r>
                          </m:num>
                          <m:den>
                            <m:acc>
                              <m:accPr>
                                <m:chr m:val="̃"/>
                                <m:ctrlPr>
                                  <a:rPr lang="de-CH" sz="20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CH" sz="2000" i="1">
                                    <a:latin typeface="Cambria Math"/>
                                  </a:rPr>
                                  <m:t>𝑎</m:t>
                                </m:r>
                              </m:e>
                            </m:acc>
                          </m:den>
                        </m:f>
                      </m:e>
                    </m:d>
                    <m:r>
                      <m:rPr>
                        <m:sty m:val="p"/>
                      </m:rPr>
                      <a:rPr lang="de-CH" sz="2000" b="0" i="0" smtClean="0">
                        <a:latin typeface="Cambria Math"/>
                      </a:rPr>
                      <m:t>cos</m:t>
                    </m:r>
                    <m:d>
                      <m:dPr>
                        <m:ctrlPr>
                          <a:rPr lang="de-CH" sz="20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CH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CH" sz="2000" b="0" i="1" smtClean="0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de-CH" sz="2000" b="0" i="1" smtClean="0">
                                <a:latin typeface="Cambria Math"/>
                              </a:rPr>
                              <m:t>𝑟</m:t>
                            </m:r>
                          </m:sub>
                        </m:sSub>
                        <m:r>
                          <a:rPr lang="de-CH" sz="2000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de-CH" sz="2000" b="0" dirty="0" smtClean="0"/>
                  <a:t>,  wher</a:t>
                </a:r>
                <a:r>
                  <a:rPr lang="de-CH" sz="2000" dirty="0" smtClean="0"/>
                  <a:t>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de-CH" sz="20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e-CH" sz="2000" b="0" i="1" smtClean="0">
                            <a:latin typeface="Cambria Math"/>
                          </a:rPr>
                          <m:t>𝑎</m:t>
                        </m:r>
                      </m:e>
                    </m:acc>
                    <m:r>
                      <a:rPr lang="de-CH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CH" sz="2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CH" sz="2000" i="1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de-CH" sz="2000">
                            <a:latin typeface="Cambria Math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/>
                            <a:ea typeface="Cambria Math"/>
                          </a:rPr>
                          <m:t>π</m:t>
                        </m:r>
                      </m:den>
                    </m:f>
                  </m:oMath>
                </a14:m>
                <a:r>
                  <a:rPr lang="de-CH" sz="2000" b="0" dirty="0" smtClean="0"/>
                  <a:t>.</a:t>
                </a:r>
              </a:p>
              <a:p>
                <a:pPr lvl="1"/>
                <a:endParaRPr lang="de-CH" sz="2000" b="0" dirty="0" smtClean="0"/>
              </a:p>
              <a:p>
                <a:pPr lvl="1"/>
                <a:endParaRPr lang="de-CH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3501008"/>
                <a:ext cx="5436096" cy="2952328"/>
              </a:xfr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0" y="1043444"/>
            <a:ext cx="9153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Updated in LIU-SPS BD WG meeting 19/09/2013. Talk of H. Timko.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600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dirty="0" smtClean="0"/>
              <a:t>Flanges without </a:t>
            </a:r>
            <a:r>
              <a:rPr lang="en-GB" dirty="0" err="1" smtClean="0"/>
              <a:t>vetronite</a:t>
            </a:r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5148064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848" y="2567136"/>
            <a:ext cx="5721152" cy="429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50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518457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2564904"/>
            <a:ext cx="5724128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dirty="0" smtClean="0"/>
              <a:t>Grounded Flanges</a:t>
            </a:r>
            <a:endParaRPr lang="en-GB" dirty="0"/>
          </a:p>
        </p:txBody>
      </p:sp>
      <p:sp>
        <p:nvSpPr>
          <p:cNvPr id="3" name="Oval 2"/>
          <p:cNvSpPr/>
          <p:nvPr/>
        </p:nvSpPr>
        <p:spPr>
          <a:xfrm>
            <a:off x="4932040" y="4266803"/>
            <a:ext cx="1008112" cy="158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4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dirty="0" smtClean="0"/>
              <a:t>Flanges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3384"/>
            <a:ext cx="914400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tx2"/>
                </a:solidFill>
              </a:rPr>
              <a:t>Number of elements per sextant</a:t>
            </a:r>
          </a:p>
          <a:p>
            <a:pPr lvl="1"/>
            <a:r>
              <a:rPr lang="en-GB" dirty="0" smtClean="0"/>
              <a:t>Enamelled flanges without </a:t>
            </a:r>
            <a:r>
              <a:rPr lang="en-GB" dirty="0" err="1" smtClean="0"/>
              <a:t>vetronite</a:t>
            </a:r>
            <a:endParaRPr lang="en-GB" dirty="0" smtClean="0"/>
          </a:p>
          <a:p>
            <a:pPr lvl="2"/>
            <a:r>
              <a:rPr lang="en-GB" dirty="0" smtClean="0"/>
              <a:t>2 / 8 / 6 / 0 / 2 / 0</a:t>
            </a:r>
          </a:p>
          <a:p>
            <a:pPr lvl="1"/>
            <a:r>
              <a:rPr lang="en-GB" dirty="0" smtClean="0"/>
              <a:t>Grounded clamps</a:t>
            </a:r>
          </a:p>
          <a:p>
            <a:pPr lvl="2"/>
            <a:r>
              <a:rPr lang="en-GB" dirty="0" smtClean="0"/>
              <a:t>3 / 0 / 4 / 1 / 7 / 5</a:t>
            </a:r>
          </a:p>
          <a:p>
            <a:pPr lvl="1"/>
            <a:r>
              <a:rPr lang="en-GB" b="1" dirty="0" smtClean="0"/>
              <a:t>Flanges with/without bellow</a:t>
            </a:r>
          </a:p>
          <a:p>
            <a:pPr lvl="2"/>
            <a:r>
              <a:rPr lang="en-GB" b="1" dirty="0"/>
              <a:t>2</a:t>
            </a:r>
            <a:r>
              <a:rPr lang="en-GB" b="1" dirty="0" smtClean="0"/>
              <a:t> / 2 / 1 / 4 / 3 / 1</a:t>
            </a:r>
          </a:p>
          <a:p>
            <a:pPr lvl="1"/>
            <a:r>
              <a:rPr lang="en-GB" dirty="0" smtClean="0"/>
              <a:t>Enamelled flanges found</a:t>
            </a:r>
          </a:p>
          <a:p>
            <a:pPr lvl="2"/>
            <a:r>
              <a:rPr lang="en-GB" dirty="0"/>
              <a:t> </a:t>
            </a:r>
            <a:r>
              <a:rPr lang="en-GB" dirty="0" smtClean="0"/>
              <a:t>1 / 9 / 12 / 0 / 0 / 0</a:t>
            </a:r>
          </a:p>
          <a:p>
            <a:pPr lvl="1"/>
            <a:r>
              <a:rPr lang="en-GB" dirty="0" smtClean="0"/>
              <a:t>Non-enamelled flanges found</a:t>
            </a:r>
          </a:p>
          <a:p>
            <a:pPr lvl="2"/>
            <a:r>
              <a:rPr lang="en-GB" dirty="0"/>
              <a:t> </a:t>
            </a:r>
            <a:r>
              <a:rPr lang="en-GB" dirty="0" smtClean="0"/>
              <a:t>0 / 2 / 0 / 6 / 0 / 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2080" y="4437112"/>
            <a:ext cx="3707904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In general, not too high numbers.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Impedance wise the most relevant numbers are the discrepancies with bellows</a:t>
            </a:r>
          </a:p>
        </p:txBody>
      </p:sp>
    </p:spTree>
    <p:extLst>
      <p:ext uri="{BB962C8B-B14F-4D97-AF65-F5344CB8AC3E}">
        <p14:creationId xmlns:p14="http://schemas.microsoft.com/office/powerpoint/2010/main" val="258169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473"/>
            <a:ext cx="8229600" cy="977255"/>
          </a:xfrm>
        </p:spPr>
        <p:txBody>
          <a:bodyPr/>
          <a:lstStyle/>
          <a:p>
            <a:r>
              <a:rPr lang="en-GB" dirty="0" smtClean="0"/>
              <a:t>BPHs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35" y="1976066"/>
            <a:ext cx="5777672" cy="433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05273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Additional BPHs at 20201 and 20401 not in the layouts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No </a:t>
            </a:r>
            <a:r>
              <a:rPr lang="en-GB" dirty="0" err="1" smtClean="0"/>
              <a:t>vetronite</a:t>
            </a:r>
            <a:r>
              <a:rPr lang="en-GB" dirty="0" smtClean="0"/>
              <a:t> (neither side)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Double short bellows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9452"/>
            <a:ext cx="2168757" cy="162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29" y="2276872"/>
            <a:ext cx="6108171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03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473"/>
            <a:ext cx="8229600" cy="1143000"/>
          </a:xfrm>
        </p:spPr>
        <p:txBody>
          <a:bodyPr/>
          <a:lstStyle/>
          <a:p>
            <a:r>
              <a:rPr lang="en-GB" dirty="0" smtClean="0"/>
              <a:t>BPVs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0" y="980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BPVs at 20501 and 20701 not in the layouts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No </a:t>
            </a:r>
            <a:r>
              <a:rPr lang="en-GB" dirty="0" err="1" smtClean="0"/>
              <a:t>vetronite</a:t>
            </a:r>
            <a:r>
              <a:rPr lang="en-GB" dirty="0" smtClean="0"/>
              <a:t> (neither side)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" y="1700808"/>
            <a:ext cx="6009184" cy="45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486" y="2131115"/>
            <a:ext cx="6302514" cy="472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91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24744"/>
          </a:xfrm>
        </p:spPr>
        <p:txBody>
          <a:bodyPr/>
          <a:lstStyle/>
          <a:p>
            <a:r>
              <a:rPr lang="en-GB" dirty="0" smtClean="0"/>
              <a:t>Relocated Pick-ups (I)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" y="1124744"/>
            <a:ext cx="5649144" cy="423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\\cern.ch\dfs\Users\j\jvarelac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4295775"/>
            <a:ext cx="6640512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9952" y="2245514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31101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5969870"/>
            <a:ext cx="198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Moved from 31931</a:t>
            </a: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2915815" y="6209928"/>
            <a:ext cx="864097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8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/>
          <a:lstStyle/>
          <a:p>
            <a:r>
              <a:rPr lang="en-GB" dirty="0" smtClean="0"/>
              <a:t>Relocated Pick-ups (II)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732240" cy="504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20272" y="6379526"/>
            <a:ext cx="198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Moved from 31932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0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dirty="0" smtClean="0"/>
              <a:t>Wrong beam pipe</a:t>
            </a:r>
            <a:endParaRPr lang="en-GB" dirty="0"/>
          </a:p>
        </p:txBody>
      </p:sp>
      <p:pic>
        <p:nvPicPr>
          <p:cNvPr id="13314" name="Picture 1" descr="https://lh5.googleusercontent.com/-y70-8VTaE4o/UzAH6OuUYlI/AAAAAAAAEGY/d5f0PJcQqL8/w739-h985-no/IMG_20140324_112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1338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55629" y="1631172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Position 51301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156mm beam pipe between two QD pipes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Found by Jose Antonio.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There should be a QD bellow according to layouts</a:t>
            </a: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1763688" y="2348880"/>
            <a:ext cx="1152128" cy="2016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315" name="Picture 3" descr="\\cern.ch\dfs\Users\j\jvarelac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14487"/>
            <a:ext cx="6228184" cy="237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4755629" y="5157191"/>
            <a:ext cx="1152128" cy="11521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The 2014 SPS Longitudinal Impedance Model </a:t>
            </a:r>
          </a:p>
          <a:p>
            <a:pPr lvl="1"/>
            <a:r>
              <a:rPr lang="en-GB" dirty="0"/>
              <a:t>Cavities</a:t>
            </a:r>
          </a:p>
          <a:p>
            <a:pPr lvl="1"/>
            <a:r>
              <a:rPr lang="en-GB" dirty="0"/>
              <a:t>Flanges</a:t>
            </a:r>
          </a:p>
          <a:p>
            <a:pPr lvl="1"/>
            <a:r>
              <a:rPr lang="en-GB" dirty="0" smtClean="0"/>
              <a:t>BPMs</a:t>
            </a:r>
          </a:p>
          <a:p>
            <a:pPr lvl="1"/>
            <a:r>
              <a:rPr lang="en-GB" dirty="0" smtClean="0"/>
              <a:t>Other stuff</a:t>
            </a:r>
            <a:endParaRPr lang="en-GB" dirty="0" smtClean="0"/>
          </a:p>
          <a:p>
            <a:r>
              <a:rPr lang="en-GB" dirty="0" smtClean="0"/>
              <a:t>Total </a:t>
            </a:r>
            <a:r>
              <a:rPr lang="en-GB" dirty="0" smtClean="0"/>
              <a:t>SPS </a:t>
            </a:r>
            <a:r>
              <a:rPr lang="en-GB" dirty="0" smtClean="0"/>
              <a:t>Longitudinal Impedance </a:t>
            </a:r>
            <a:r>
              <a:rPr lang="en-GB" dirty="0" smtClean="0"/>
              <a:t>Model</a:t>
            </a:r>
          </a:p>
          <a:p>
            <a:r>
              <a:rPr lang="en-GB" dirty="0" smtClean="0"/>
              <a:t>Machine survey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Conclusions</a:t>
            </a:r>
            <a:endParaRPr lang="en-GB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1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r>
              <a:rPr lang="en-GB" dirty="0" smtClean="0"/>
              <a:t>The longitudinal impedance model for the SPS has been updated.</a:t>
            </a:r>
          </a:p>
          <a:p>
            <a:pPr lvl="1"/>
            <a:r>
              <a:rPr lang="en-GB" dirty="0" smtClean="0"/>
              <a:t>TWCs and unshielded pumping ports, next elements to be characterized</a:t>
            </a:r>
          </a:p>
          <a:p>
            <a:endParaRPr lang="en-GB" dirty="0" smtClean="0"/>
          </a:p>
          <a:p>
            <a:r>
              <a:rPr lang="en-GB" dirty="0" smtClean="0"/>
              <a:t>A survey of the SPS was carried out.</a:t>
            </a:r>
          </a:p>
          <a:p>
            <a:pPr lvl="1"/>
            <a:r>
              <a:rPr lang="en-GB" dirty="0" smtClean="0"/>
              <a:t>Discrepancies between layouts and reality not so worrying.</a:t>
            </a:r>
          </a:p>
        </p:txBody>
      </p:sp>
    </p:spTree>
    <p:extLst>
      <p:ext uri="{BB962C8B-B14F-4D97-AF65-F5344CB8AC3E}">
        <p14:creationId xmlns:p14="http://schemas.microsoft.com/office/powerpoint/2010/main" val="202387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en-GB" dirty="0"/>
              <a:t>200MHz 3 Tank Cavity </a:t>
            </a:r>
            <a:r>
              <a:rPr lang="en-GB" dirty="0" smtClean="0"/>
              <a:t>(I)</a:t>
            </a:r>
            <a:endParaRPr lang="en-GB" dirty="0"/>
          </a:p>
        </p:txBody>
      </p:sp>
      <p:pic>
        <p:nvPicPr>
          <p:cNvPr id="1027" name="Picture 3" descr="\\cern.ch\dfs\Users\j\jvarelac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7242"/>
            <a:ext cx="9143999" cy="379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cern.ch\dfs\Users\j\jvarelac\Desktop\Untitl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454" y="1052736"/>
            <a:ext cx="500154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052736"/>
            <a:ext cx="41424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</a:rPr>
              <a:t>200MHz 3 tank cavity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Main couplers, </a:t>
            </a:r>
            <a:r>
              <a:rPr lang="en-GB" b="1" dirty="0" smtClean="0">
                <a:solidFill>
                  <a:srgbClr val="FF0000"/>
                </a:solidFill>
              </a:rPr>
              <a:t>sort of</a:t>
            </a:r>
            <a:r>
              <a:rPr lang="en-GB" dirty="0" smtClean="0"/>
              <a:t>, accounted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 HOM couplers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Simulation not converged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411760" y="4860865"/>
            <a:ext cx="2160239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tx2"/>
                </a:solidFill>
              </a:rPr>
              <a:t>There are HOM couplers to damp this resonance.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>
            <a:off x="1835696" y="5122475"/>
            <a:ext cx="576064" cy="28621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475656" y="5013176"/>
            <a:ext cx="360040" cy="57853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4751509" y="5114660"/>
            <a:ext cx="4392489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tx2"/>
                </a:solidFill>
              </a:rPr>
              <a:t>Impedance of the HOMs.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2"/>
                </a:solidFill>
              </a:rPr>
              <a:t>Simulation not converged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2"/>
                </a:solidFill>
              </a:rPr>
              <a:t>Impedance higher than expected (by me)</a:t>
            </a:r>
            <a:endParaRPr lang="en-GB" sz="14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2"/>
                </a:solidFill>
              </a:rPr>
              <a:t>Values could be due to the main couplers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2"/>
                </a:solidFill>
              </a:rPr>
              <a:t>Change of cavity behaviour (Standing Wave)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2411761" y="5699436"/>
            <a:ext cx="2339748" cy="6619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187624" y="4933902"/>
            <a:ext cx="1224136" cy="166344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67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Beam induced 200MHz cavity signal</a:t>
            </a:r>
            <a:endParaRPr lang="en-GB" dirty="0"/>
          </a:p>
        </p:txBody>
      </p:sp>
      <p:pic>
        <p:nvPicPr>
          <p:cNvPr id="15362" name="Picture 2" descr="\\cern.ch\dfs\Users\j\jvarelac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5797003" cy="519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3670" y="3548795"/>
            <a:ext cx="25247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Courtesy of Thomas Bohl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( Filtered signal 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056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200MHz 3 </a:t>
            </a:r>
            <a:r>
              <a:rPr lang="en-GB" sz="3600" dirty="0"/>
              <a:t>T</a:t>
            </a:r>
            <a:r>
              <a:rPr lang="en-GB" sz="3600" dirty="0" smtClean="0"/>
              <a:t>ank Cavity (II)</a:t>
            </a:r>
            <a:endParaRPr lang="en-GB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-9281" y="980728"/>
            <a:ext cx="9153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Asymmetric Impedance Characterization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862864"/>
              </p:ext>
            </p:extLst>
          </p:nvPr>
        </p:nvGraphicFramePr>
        <p:xfrm>
          <a:off x="814476" y="1412776"/>
          <a:ext cx="7524327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9010"/>
                <a:gridCol w="944532"/>
                <a:gridCol w="944532"/>
                <a:gridCol w="1259376"/>
                <a:gridCol w="1385314"/>
                <a:gridCol w="881563"/>
              </a:tblGrid>
              <a:tr h="141397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Element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f [GHz]</a:t>
                      </a:r>
                      <a:endParaRPr lang="en-GB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smtClean="0"/>
                        <a:t>a (</a:t>
                      </a:r>
                      <a:r>
                        <a:rPr lang="el-GR" sz="1100" dirty="0" smtClean="0"/>
                        <a:t>μ</a:t>
                      </a:r>
                      <a:r>
                        <a:rPr lang="de-CH" sz="1100" dirty="0" smtClean="0"/>
                        <a:t>s</a:t>
                      </a:r>
                      <a:r>
                        <a:rPr lang="en-GB" sz="1100" dirty="0" smtClean="0"/>
                        <a:t>) @ 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Z [k</a:t>
                      </a:r>
                      <a:r>
                        <a:rPr lang="el-GR" sz="1100" dirty="0" smtClean="0"/>
                        <a:t>Ω</a:t>
                      </a:r>
                      <a:r>
                        <a:rPr lang="en-GB" sz="1100" dirty="0" smtClean="0"/>
                        <a:t>] @ f</a:t>
                      </a:r>
                      <a:endParaRPr lang="en-GB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Q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R/Q [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 anchor="ctr"/>
                </a:tc>
              </a:tr>
              <a:tr h="1413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200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 TWS -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cell</a:t>
                      </a:r>
                      <a:endParaRPr lang="en-GB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0.200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515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G. Dome</a:t>
                      </a:r>
                    </a:p>
                    <a:p>
                      <a:pPr algn="ctr"/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SPS/ARF/77-11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 descr="\\cern.ch\dfs\Users\j\jvarelac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20888"/>
            <a:ext cx="6397102" cy="423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3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en-GB" dirty="0"/>
              <a:t>200MHz 3 Tank Cavity </a:t>
            </a:r>
            <a:r>
              <a:rPr lang="en-GB" dirty="0" smtClean="0"/>
              <a:t>(III</a:t>
            </a:r>
            <a:r>
              <a:rPr lang="en-GB" dirty="0"/>
              <a:t>)</a:t>
            </a:r>
          </a:p>
        </p:txBody>
      </p:sp>
      <p:pic>
        <p:nvPicPr>
          <p:cNvPr id="2050" name="Picture 2" descr="\\cern.ch\dfs\Users\j\jvarelac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" y="2970816"/>
            <a:ext cx="9160767" cy="388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cern.ch\dfs\Users\j\jvarelac\Desktop\Untitl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454" y="1052736"/>
            <a:ext cx="500154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499992" y="4914408"/>
            <a:ext cx="576064" cy="8908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652120" y="4713238"/>
            <a:ext cx="3240360" cy="13080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C00000"/>
                </a:solidFill>
              </a:rPr>
              <a:t>Effect of the main couplers</a:t>
            </a:r>
          </a:p>
          <a:p>
            <a:pPr algn="ctr"/>
            <a:endParaRPr lang="en-GB" sz="1100" b="1" dirty="0">
              <a:solidFill>
                <a:srgbClr val="C00000"/>
              </a:solidFill>
            </a:endParaRPr>
          </a:p>
          <a:p>
            <a:pPr algn="ctr"/>
            <a:r>
              <a:rPr lang="en-GB" sz="1400" b="1" dirty="0" smtClean="0">
                <a:solidFill>
                  <a:srgbClr val="C00000"/>
                </a:solidFill>
              </a:rPr>
              <a:t>Also observed via different simulations</a:t>
            </a:r>
          </a:p>
          <a:p>
            <a:pPr algn="ctr"/>
            <a:endParaRPr lang="en-GB" sz="1100" b="1" dirty="0">
              <a:solidFill>
                <a:srgbClr val="C00000"/>
              </a:solidFill>
            </a:endParaRPr>
          </a:p>
          <a:p>
            <a:pPr algn="ctr"/>
            <a:r>
              <a:rPr lang="en-GB" sz="1400" b="1" dirty="0" smtClean="0">
                <a:solidFill>
                  <a:srgbClr val="C00000"/>
                </a:solidFill>
              </a:rPr>
              <a:t>Very dependant on the matching of the </a:t>
            </a:r>
            <a:r>
              <a:rPr lang="en-GB" sz="1400" b="1" dirty="0">
                <a:solidFill>
                  <a:srgbClr val="C00000"/>
                </a:solidFill>
              </a:rPr>
              <a:t>c</a:t>
            </a:r>
            <a:r>
              <a:rPr lang="en-GB" sz="1400" b="1" dirty="0" smtClean="0">
                <a:solidFill>
                  <a:srgbClr val="C00000"/>
                </a:solidFill>
              </a:rPr>
              <a:t>ouplers</a:t>
            </a:r>
            <a:endParaRPr lang="en-GB" sz="1400" b="1" dirty="0">
              <a:solidFill>
                <a:srgbClr val="C00000"/>
              </a:solidFill>
            </a:endParaRPr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>
            <a:off x="5148064" y="5367263"/>
            <a:ext cx="504056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1052736"/>
            <a:ext cx="41424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</a:rPr>
              <a:t>200MHz 3 tank cavity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Main couplers, </a:t>
            </a:r>
            <a:r>
              <a:rPr lang="en-GB" b="1" dirty="0" smtClean="0">
                <a:solidFill>
                  <a:srgbClr val="FF0000"/>
                </a:solidFill>
              </a:rPr>
              <a:t>sort of</a:t>
            </a:r>
            <a:r>
              <a:rPr lang="en-GB" dirty="0" smtClean="0"/>
              <a:t>, accounted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 HOM couplers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Simulation not converged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72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cern.ch\dfs\Users\j\jvarelac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" y="1813050"/>
            <a:ext cx="9124230" cy="50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en-GB" dirty="0"/>
              <a:t>200MHz 3 Tank Cavity </a:t>
            </a:r>
            <a:r>
              <a:rPr lang="en-GB" dirty="0" smtClean="0"/>
              <a:t>(III</a:t>
            </a:r>
            <a:r>
              <a:rPr lang="en-GB" dirty="0"/>
              <a:t>)</a:t>
            </a:r>
          </a:p>
        </p:txBody>
      </p:sp>
      <p:sp>
        <p:nvSpPr>
          <p:cNvPr id="3" name="Oval 2"/>
          <p:cNvSpPr/>
          <p:nvPr/>
        </p:nvSpPr>
        <p:spPr>
          <a:xfrm>
            <a:off x="6660232" y="1813049"/>
            <a:ext cx="936104" cy="19718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271270" y="890717"/>
            <a:ext cx="2698751" cy="9541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C00000"/>
                </a:solidFill>
              </a:rPr>
              <a:t>Almost standing wave resonances</a:t>
            </a:r>
          </a:p>
          <a:p>
            <a:pPr algn="ctr"/>
            <a:endParaRPr lang="en-GB" sz="1400" b="1" dirty="0">
              <a:solidFill>
                <a:srgbClr val="C00000"/>
              </a:solidFill>
            </a:endParaRPr>
          </a:p>
          <a:p>
            <a:pPr algn="ctr"/>
            <a:r>
              <a:rPr lang="en-GB" sz="1400" b="1" dirty="0" smtClean="0">
                <a:solidFill>
                  <a:srgbClr val="C00000"/>
                </a:solidFill>
              </a:rPr>
              <a:t>Very high impedance values</a:t>
            </a:r>
          </a:p>
          <a:p>
            <a:pPr algn="ctr"/>
            <a:r>
              <a:rPr lang="en-GB" sz="1400" b="1" dirty="0" smtClean="0">
                <a:solidFill>
                  <a:srgbClr val="C00000"/>
                </a:solidFill>
              </a:rPr>
              <a:t>(to be further checked)</a:t>
            </a:r>
            <a:endParaRPr lang="en-GB" sz="1400" b="1" dirty="0">
              <a:solidFill>
                <a:srgbClr val="C00000"/>
              </a:solidFill>
            </a:endParaRP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5970021" y="1367771"/>
            <a:ext cx="834227" cy="53105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788024" y="4335525"/>
            <a:ext cx="872480" cy="234221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1907704" y="1916832"/>
            <a:ext cx="936104" cy="18806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1900436" y="4509120"/>
            <a:ext cx="936104" cy="18689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>
            <a:stCxn id="7" idx="1"/>
          </p:cNvCxnSpPr>
          <p:nvPr/>
        </p:nvCxnSpPr>
        <p:spPr>
          <a:xfrm flipH="1">
            <a:off x="2627784" y="1367771"/>
            <a:ext cx="643486" cy="54906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2"/>
          </p:cNvCxnSpPr>
          <p:nvPr/>
        </p:nvCxnSpPr>
        <p:spPr>
          <a:xfrm flipH="1">
            <a:off x="2836540" y="1844824"/>
            <a:ext cx="1784106" cy="300633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10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en-GB" dirty="0"/>
              <a:t>200MHz 3 Tank Cavity </a:t>
            </a:r>
            <a:r>
              <a:rPr lang="en-GB" dirty="0" smtClean="0"/>
              <a:t>(IV)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42088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Impedance characterization of the SPS TWCs (200 &amp; 800MHz) is complicated.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Careful consideration of the main couplers and HOM couplers is needed.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Simulations and measurements are not straight forward.</a:t>
            </a:r>
          </a:p>
        </p:txBody>
      </p:sp>
    </p:spTree>
    <p:extLst>
      <p:ext uri="{BB962C8B-B14F-4D97-AF65-F5344CB8AC3E}">
        <p14:creationId xmlns:p14="http://schemas.microsoft.com/office/powerpoint/2010/main" val="425609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113768</TotalTime>
  <Words>1730</Words>
  <Application>Microsoft Office PowerPoint</Application>
  <PresentationFormat>On-screen Show (4:3)</PresentationFormat>
  <Paragraphs>526</Paragraphs>
  <Slides>39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Update on the SPS impedance model and results of the recent SPS survey</vt:lpstr>
      <vt:lpstr>Outline</vt:lpstr>
      <vt:lpstr>Current Impedance Model of the Cavities</vt:lpstr>
      <vt:lpstr>200MHz 3 Tank Cavity (I)</vt:lpstr>
      <vt:lpstr>Beam induced 200MHz cavity signal</vt:lpstr>
      <vt:lpstr>200MHz 3 Tank Cavity (II)</vt:lpstr>
      <vt:lpstr>200MHz 3 Tank Cavity (III)</vt:lpstr>
      <vt:lpstr>200MHz 3 Tank Cavity (III)</vt:lpstr>
      <vt:lpstr>200MHz 3 Tank Cavity (IV)</vt:lpstr>
      <vt:lpstr>Outline</vt:lpstr>
      <vt:lpstr>Bead-pull Measurements</vt:lpstr>
      <vt:lpstr>New CST simulations (I)</vt:lpstr>
      <vt:lpstr>New CST simulations (II)</vt:lpstr>
      <vt:lpstr>New CST simulations (III)</vt:lpstr>
      <vt:lpstr>Updated Flange Total Impedance</vt:lpstr>
      <vt:lpstr>Outline</vt:lpstr>
      <vt:lpstr>New BPH simulation</vt:lpstr>
      <vt:lpstr>New BPV simulation</vt:lpstr>
      <vt:lpstr>Total BPM Impedance - Comparison</vt:lpstr>
      <vt:lpstr>Outline</vt:lpstr>
      <vt:lpstr>COLDEX – Y Chamber</vt:lpstr>
      <vt:lpstr>AEPs</vt:lpstr>
      <vt:lpstr>Unshielded Pumping Ports</vt:lpstr>
      <vt:lpstr>Some time ago…</vt:lpstr>
      <vt:lpstr>Outline</vt:lpstr>
      <vt:lpstr>Total 2014 SPS Longitudinal Impedance Model (I)</vt:lpstr>
      <vt:lpstr>Total 2014 SPS Longitudinal Impedance Model (II)</vt:lpstr>
      <vt:lpstr>Outline</vt:lpstr>
      <vt:lpstr>Machine Survey</vt:lpstr>
      <vt:lpstr>Flanges without vetronite</vt:lpstr>
      <vt:lpstr>Grounded Flanges</vt:lpstr>
      <vt:lpstr>Flanges</vt:lpstr>
      <vt:lpstr>BPHs</vt:lpstr>
      <vt:lpstr>BPVs</vt:lpstr>
      <vt:lpstr>Relocated Pick-ups (I)</vt:lpstr>
      <vt:lpstr>Relocated Pick-ups (II)</vt:lpstr>
      <vt:lpstr>Wrong beam pipe</vt:lpstr>
      <vt:lpstr>Outline</vt:lpstr>
      <vt:lpstr>Conclusions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Method for the Measurement of Cavity Q’s in Reflection</dc:title>
  <dc:creator>Jose Enrique Varela Campelo</dc:creator>
  <cp:lastModifiedBy>Jose Enrique Varela Campelo</cp:lastModifiedBy>
  <cp:revision>560</cp:revision>
  <cp:lastPrinted>2014-05-22T13:18:06Z</cp:lastPrinted>
  <dcterms:created xsi:type="dcterms:W3CDTF">2013-02-21T13:42:40Z</dcterms:created>
  <dcterms:modified xsi:type="dcterms:W3CDTF">2014-05-22T13:28:47Z</dcterms:modified>
</cp:coreProperties>
</file>