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7" r:id="rId3"/>
    <p:sldId id="323" r:id="rId4"/>
    <p:sldId id="322" r:id="rId5"/>
    <p:sldId id="324" r:id="rId6"/>
    <p:sldId id="332" r:id="rId7"/>
    <p:sldId id="334" r:id="rId8"/>
    <p:sldId id="326" r:id="rId9"/>
    <p:sldId id="331" r:id="rId10"/>
    <p:sldId id="325" r:id="rId11"/>
    <p:sldId id="329" r:id="rId12"/>
    <p:sldId id="330" r:id="rId13"/>
    <p:sldId id="335" r:id="rId14"/>
  </p:sldIdLst>
  <p:sldSz cx="9144000" cy="6858000" type="screen4x3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64C58-C7F4-46DF-877F-89F37E80852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B8596-93B5-45D9-AA7E-794FF3E0F1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79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9D56E-B78E-4961-B86C-F98E5B945B3E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F955-FC90-41D1-8275-F7A2CC83E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96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798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532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899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345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22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2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897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8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33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074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98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835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327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08911-81DF-40FF-B8C3-F5DDD91B14CE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1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92B91-5CEF-4B98-A74C-802504CDABF2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3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DBE6-FC89-41EE-B231-28A4E3C16F1C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50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451E6-15AF-4B42-8DBD-377A1D01E9B6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F7EF-7F45-4446-8E0A-8A62475A4F52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7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B9D7-AD75-40F7-8E08-8A1773C06D56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1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57898-A4DE-4853-85A5-4FF8272B33EF}" type="datetime1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47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ADF0F-7106-431D-A2BE-908BBED6AE24}" type="datetime1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63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53F6-38FD-464C-B1D2-D4CCB228DC18}" type="datetime1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8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4CD9-55F3-44E2-8064-A3C11C15E617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2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2082-693E-4A0E-BD59-95766A750A6C}" type="datetime1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2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795AC-357D-48FA-AB7B-73D794C89959}" type="datetime1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3C45-6916-4A09-AEE0-4725868A1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795"/>
            <a:ext cx="7772400" cy="3235380"/>
          </a:xfrm>
          <a:ln w="57150" cap="rnd">
            <a:solidFill>
              <a:srgbClr val="0053A1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5400" b="1" dirty="0"/>
              <a:t>Longitudinal space charge on the SPS flat bottom</a:t>
            </a:r>
            <a:r>
              <a:rPr lang="en-GB" sz="5400" b="1" dirty="0" smtClean="0"/>
              <a:t/>
            </a:r>
            <a:br>
              <a:rPr lang="en-GB" sz="5400" b="1" dirty="0" smtClean="0"/>
            </a:br>
            <a:r>
              <a:rPr lang="en-GB" sz="2700" b="1" dirty="0" smtClean="0">
                <a:solidFill>
                  <a:schemeClr val="bg1"/>
                </a:solidFill>
              </a:rPr>
              <a:t>s</a:t>
            </a:r>
            <a:r>
              <a:rPr lang="en-GB" sz="5400" dirty="0" smtClean="0"/>
              <a:t/>
            </a:r>
            <a:br>
              <a:rPr lang="en-GB" sz="5400" dirty="0" smtClean="0"/>
            </a:br>
            <a:r>
              <a:rPr lang="en-GB" sz="3100" i="1" dirty="0"/>
              <a:t>LIU-SPS Beam Dynamics Working </a:t>
            </a:r>
            <a:r>
              <a:rPr lang="en-GB" sz="3100" i="1" dirty="0" smtClean="0"/>
              <a:t>Group 11/12/2014</a:t>
            </a:r>
            <a:endParaRPr lang="en-US" sz="4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0" y="4834779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A. Lasheen</a:t>
            </a:r>
            <a:br>
              <a:rPr lang="en-US" dirty="0"/>
            </a:br>
            <a:r>
              <a:rPr lang="en-US" dirty="0" smtClean="0"/>
              <a:t>Acknowledgments: </a:t>
            </a:r>
            <a:r>
              <a:rPr lang="en-US" dirty="0"/>
              <a:t>H. Bartosik, E. </a:t>
            </a:r>
            <a:r>
              <a:rPr lang="en-US" dirty="0" err="1" smtClean="0"/>
              <a:t>Shaposhnikova</a:t>
            </a:r>
            <a:r>
              <a:rPr lang="en-US" dirty="0" smtClean="0"/>
              <a:t>, L. Wang (SLAC)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Perspectives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impedances obtained from different analytical geometrical factors will be compared with the LSC code for testing.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 more accurate combination of vacuum chamber geometry (elliptic) and beam distribution (non round bi-</a:t>
            </a:r>
            <a:r>
              <a:rPr lang="en-US" dirty="0" err="1" smtClean="0"/>
              <a:t>gaussian</a:t>
            </a:r>
            <a:r>
              <a:rPr lang="en-US" dirty="0" smtClean="0"/>
              <a:t>) will be used to estimate more accurately the SPS space charge impedance.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All impedances calculated here are on axis. Averaging the impedance over the transverse beam size </a:t>
            </a:r>
            <a:r>
              <a:rPr lang="en-US" dirty="0" smtClean="0"/>
              <a:t>will be considered.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33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608" y="2008187"/>
            <a:ext cx="7772400" cy="3235380"/>
          </a:xfrm>
          <a:ln w="57150" cap="rnd">
            <a:solidFill>
              <a:schemeClr val="bg1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GB" sz="5400" b="1" dirty="0" smtClean="0"/>
              <a:t>Extra slides</a:t>
            </a:r>
            <a:r>
              <a:rPr lang="en-GB" sz="5400" b="1" dirty="0" smtClean="0"/>
              <a:t/>
            </a:r>
            <a:br>
              <a:rPr lang="en-GB" sz="5400" b="1" dirty="0" smtClean="0"/>
            </a:br>
            <a:endParaRPr lang="en-US" sz="4400" i="1" dirty="0"/>
          </a:p>
        </p:txBody>
      </p:sp>
    </p:spTree>
    <p:extLst>
      <p:ext uri="{BB962C8B-B14F-4D97-AF65-F5344CB8AC3E}">
        <p14:creationId xmlns:p14="http://schemas.microsoft.com/office/powerpoint/2010/main" val="111882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Transverse parameters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12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5223831"/>
                  </p:ext>
                </p:extLst>
              </p:nvPr>
            </p:nvGraphicFramePr>
            <p:xfrm>
              <a:off x="345731" y="1523765"/>
              <a:ext cx="8420317" cy="5197710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263613"/>
                    <a:gridCol w="1048512"/>
                    <a:gridCol w="2292096"/>
                    <a:gridCol w="2316480"/>
                    <a:gridCol w="1499616"/>
                  </a:tblGrid>
                  <a:tr h="28299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Q26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/>
                            <a:t>ImZ/n (with g3)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7.50E-04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32.4 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≈2.13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16.8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1.46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-1.57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</m:t>
                                </m:r>
                                <m:r>
                                  <a:rPr lang="fr-CH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2.08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≈1.</m:t>
                                </m:r>
                                <m:r>
                                  <a:rPr lang="fr-CH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47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1.10E-03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26.8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≈2.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58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16.8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1.46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i="1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≈2.</m:t>
                                </m:r>
                                <m:r>
                                  <a:rPr lang="fr-CH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61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≈1.</m:t>
                                </m:r>
                                <m:r>
                                  <a:rPr lang="fr-CH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47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28299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Q20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Ratio 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/>
                            <a:t>ImZ/n (with g3)</a:t>
                          </a:r>
                          <a:endParaRPr lang="pt-BR" sz="1800" dirty="0" smtClean="0"/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7.50E-04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25.2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≈2.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64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15.2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1.58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-1.48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≈2.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81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≈1.</m:t>
                                </m:r>
                                <m:r>
                                  <a:rPr lang="fr-CH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58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1.10E-03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20.8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3.21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15.2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smtClean="0">
                                      <a:effectLst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smtClean="0">
                                      <a:effectLst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smtClean="0">
                                      <a:effectLst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smtClean="0">
                                  <a:effectLst/>
                                </a:rPr>
                                <m:t>≈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1.58</m:t>
                              </m:r>
                              <m:r>
                                <a:rPr lang="fr-CH" sz="1800" smtClean="0">
                                  <a:effectLst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3.76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CH" sz="1800" smtClean="0">
                                        <a:effectLst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CH" sz="1800" smtClean="0">
                                        <a:effectLst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fr-CH" sz="1800" smtClean="0">
                                        <a:effectLst/>
                                      </a:rPr>
                                      <m:t>𝑦</m:t>
                                    </m:r>
                                  </m:sub>
                                </m:sSub>
                                <m:r>
                                  <a:rPr lang="fr-CH" sz="1800" smtClean="0">
                                    <a:effectLst/>
                                  </a:rPr>
                                  <m:t>≈1.</m:t>
                                </m:r>
                                <m:r>
                                  <a:rPr lang="fr-CH" sz="18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58</m:t>
                                </m:r>
                                <m:r>
                                  <a:rPr lang="fr-CH" sz="1800" smtClean="0">
                                    <a:effectLst/>
                                  </a:rPr>
                                  <m:t>𝑚𝑚</m:t>
                                </m:r>
                              </m:oMath>
                            </m:oMathPara>
                          </a14:m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05223831"/>
                  </p:ext>
                </p:extLst>
              </p:nvPr>
            </p:nvGraphicFramePr>
            <p:xfrm>
              <a:off x="345731" y="1523765"/>
              <a:ext cx="8420317" cy="5197710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263613"/>
                    <a:gridCol w="1048512"/>
                    <a:gridCol w="2292096"/>
                    <a:gridCol w="2316480"/>
                    <a:gridCol w="1499616"/>
                  </a:tblGrid>
                  <a:tr h="28299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Q26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/>
                            <a:t>ImZ/n (with g3)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7.50E-04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296078" r="-166844" b="-13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296078" r="-65526" b="-134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-1.57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217204" r="-166844" b="-6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217204" r="-65526" b="-63548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1.10E-03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578431" r="-166844" b="-105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578431" r="-65526" b="-105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i="1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372043" r="-166844" b="-48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372043" r="-65526" b="-4806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282997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Q20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Ratio 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/>
                            <a:t>ImZ/n (with g3)</a:t>
                          </a:r>
                          <a:endParaRPr lang="pt-BR" sz="1800" dirty="0" smtClean="0"/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7.50E-04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1133333" r="-166844" b="-50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1133333" r="-65526" b="-5039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-1.48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676344" r="-166844" b="-1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676344" r="-65526" b="-176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308938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1.10E-03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1415686" r="-166844" b="-2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1415686" r="-65526" b="-2215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  <a:tr h="565994">
                    <a:tc gridSpan="2"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err="1" smtClean="0">
                              <a:effectLst/>
                            </a:rPr>
                            <a:t>From</a:t>
                          </a:r>
                          <a:r>
                            <a:rPr lang="fr-CH" sz="1800" dirty="0" smtClean="0">
                              <a:effectLst/>
                            </a:rPr>
                            <a:t> </a:t>
                          </a:r>
                          <a:r>
                            <a:rPr lang="fr-CH" sz="1800" dirty="0" err="1" smtClean="0">
                              <a:effectLst/>
                            </a:rPr>
                            <a:t>average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beta </a:t>
                          </a:r>
                          <a:r>
                            <a:rPr lang="fr-CH" sz="1800" baseline="0" dirty="0" err="1" smtClean="0">
                              <a:effectLst/>
                            </a:rPr>
                            <a:t>function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and dispersion</a:t>
                          </a:r>
                          <a:endParaRPr lang="en-US" sz="1800" i="1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00796" t="-831183" r="-166844" b="-21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99211" t="-831183" r="-65526" b="-215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45731" y="750366"/>
                <a:ext cx="8420317" cy="933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b="1" dirty="0" smtClean="0">
                    <a:ea typeface="Calibri" panose="020F0502020204030204" pitchFamily="34" charset="0"/>
                  </a:rPr>
                  <a:t>Normalized transverse </a:t>
                </a:r>
                <a:r>
                  <a:rPr lang="en-US" b="1" dirty="0" err="1" smtClean="0">
                    <a:ea typeface="Calibri" panose="020F0502020204030204" pitchFamily="34" charset="0"/>
                  </a:rPr>
                  <a:t>emittance</a:t>
                </a:r>
                <a:r>
                  <a:rPr lang="en-US" b="1" dirty="0" smtClean="0">
                    <a:ea typeface="Calibri" panose="020F0502020204030204" pitchFamily="34" charset="0"/>
                  </a:rPr>
                  <a:t> </a:t>
                </a:r>
                <a:r>
                  <a:rPr lang="en-US" b="1" dirty="0"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1" i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𝛜</m:t>
                        </m:r>
                      </m:e>
                      <m:sub>
                        <m:r>
                          <a:rPr lang="en-US" b="1" i="0"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𝐧𝐨𝐫𝐦</m:t>
                        </m:r>
                      </m:sub>
                    </m:sSub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𝟏</m:t>
                    </m:r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</m:t>
                    </m:r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𝟏</m:t>
                    </m:r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𝛍</m:t>
                    </m:r>
                    <m:r>
                      <a:rPr lang="en-US" b="1" i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𝐦</m:t>
                    </m:r>
                  </m:oMath>
                </a14:m>
                <a:r>
                  <a:rPr lang="fr-CH" b="1" dirty="0" smtClean="0">
                    <a:ea typeface="Calibri" panose="020F050202020403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fr-CH" b="1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𝝈</m:t>
                    </m:r>
                    <m:r>
                      <a:rPr lang="fr-CH" b="1" i="1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 </m:t>
                    </m:r>
                    <m:rad>
                      <m:radPr>
                        <m:degHide m:val="on"/>
                        <m:ctrlPr>
                          <a:rPr lang="fr-CH" b="1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fr-CH" b="1" i="1">
                            <a:latin typeface="Cambria Math" panose="02040503050406030204" pitchFamily="18" charset="0"/>
                          </a:rPr>
                          <m:t>𝝐𝜷</m:t>
                        </m:r>
                        <m:r>
                          <a:rPr lang="fr-CH" b="1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fr-CH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fr-CH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fr-CH" b="1" i="1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  <m:f>
                                  <m:fPr>
                                    <m:ctrlPr>
                                      <a:rPr lang="fr-CH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fr-CH" b="1" i="1">
                                        <a:latin typeface="Cambria Math" panose="02040503050406030204" pitchFamily="18" charset="0"/>
                                      </a:rPr>
                                      <m:t>𝜹</m:t>
                                    </m:r>
                                    <m:r>
                                      <a:rPr lang="fr-CH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num>
                                  <m:den>
                                    <m:r>
                                      <a:rPr lang="fr-CH" b="1" i="1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fr-CH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fr-CH" b="1" dirty="0" smtClean="0">
                    <a:ea typeface="Calibri" panose="020F0502020204030204" pitchFamily="34" charset="0"/>
                  </a:rPr>
                  <a:t/>
                </a:r>
                <a:br>
                  <a:rPr lang="fr-CH" b="1" dirty="0" smtClean="0">
                    <a:ea typeface="Calibri" panose="020F0502020204030204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CH" b="1" i="1" smtClean="0">
                          <a:latin typeface="Cambria Math" panose="02040503050406030204" pitchFamily="18" charset="0"/>
                          <a:ea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en-US" b="1" dirty="0"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31" y="750366"/>
                <a:ext cx="8420317" cy="933012"/>
              </a:xfrm>
              <a:prstGeom prst="rect">
                <a:avLst/>
              </a:prstGeom>
              <a:blipFill rotWithShape="0">
                <a:blip r:embed="rId4"/>
                <a:stretch>
                  <a:fillRect l="-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6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Noisy b</a:t>
            </a:r>
            <a:r>
              <a:rPr lang="en-US" b="1" dirty="0" smtClean="0"/>
              <a:t>eam spectrum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431" y="1234219"/>
            <a:ext cx="5059681" cy="37947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31301" y="5119378"/>
            <a:ext cx="223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Without</a:t>
            </a:r>
            <a:r>
              <a:rPr lang="fr-CH" dirty="0" smtClean="0"/>
              <a:t> </a:t>
            </a:r>
            <a:r>
              <a:rPr lang="fr-CH" dirty="0" err="1" smtClean="0"/>
              <a:t>space</a:t>
            </a:r>
            <a:r>
              <a:rPr lang="fr-CH" dirty="0" smtClean="0"/>
              <a:t> charge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977017" y="5119378"/>
            <a:ext cx="1912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space</a:t>
            </a:r>
            <a:r>
              <a:rPr lang="fr-CH" dirty="0" smtClean="0"/>
              <a:t> charge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456" y="1234221"/>
            <a:ext cx="5059680" cy="3794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Motivations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46866" y="6453426"/>
            <a:ext cx="1883710" cy="329010"/>
          </a:xfrm>
        </p:spPr>
        <p:txBody>
          <a:bodyPr/>
          <a:lstStyle/>
          <a:p>
            <a:fld id="{B4BB3C45-6916-4A09-AEE0-4725868A11C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3362" y="815111"/>
            <a:ext cx="8607338" cy="2403425"/>
          </a:xfrm>
        </p:spPr>
        <p:txBody>
          <a:bodyPr anchor="t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53A1"/>
                </a:solidFill>
              </a:rPr>
              <a:t> </a:t>
            </a:r>
            <a:r>
              <a:rPr lang="en-US" b="1" dirty="0" smtClean="0">
                <a:solidFill>
                  <a:srgbClr val="0053A1"/>
                </a:solidFill>
              </a:rPr>
              <a:t>Longitudinal space charge impedance is not negligible on </a:t>
            </a:r>
            <a:r>
              <a:rPr lang="en-US" b="1" dirty="0" smtClean="0">
                <a:solidFill>
                  <a:srgbClr val="0053A1"/>
                </a:solidFill>
              </a:rPr>
              <a:t>the SPS flat bottom.</a:t>
            </a:r>
            <a:br>
              <a:rPr lang="en-US" b="1" dirty="0" smtClean="0">
                <a:solidFill>
                  <a:srgbClr val="0053A1"/>
                </a:solidFill>
              </a:rPr>
            </a:br>
            <a:endParaRPr lang="en-US" b="1" dirty="0" smtClean="0">
              <a:solidFill>
                <a:srgbClr val="0053A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As measurements probing the impedance (synchrotron frequency shift, long bunches) were done at flat bottom, </a:t>
            </a:r>
            <a:r>
              <a:rPr lang="en-US" dirty="0"/>
              <a:t>s</a:t>
            </a:r>
            <a:r>
              <a:rPr lang="en-US" dirty="0" smtClean="0"/>
              <a:t>pace charge needs to be included in simulations in order to test the accuracy of our impedance model.</a:t>
            </a:r>
            <a:endParaRPr lang="en-US" dirty="0" smtClean="0">
              <a:solidFill>
                <a:srgbClr val="0053A1"/>
              </a:solidFill>
            </a:endParaRPr>
          </a:p>
        </p:txBody>
      </p:sp>
      <p:pic>
        <p:nvPicPr>
          <p:cNvPr id="10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62" y="3568176"/>
            <a:ext cx="4193270" cy="3187231"/>
          </a:xfrm>
          <a:prstGeom prst="rect">
            <a:avLst/>
          </a:prstGeom>
        </p:spPr>
      </p:pic>
      <p:pic>
        <p:nvPicPr>
          <p:cNvPr id="11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00" y="3594118"/>
            <a:ext cx="4194700" cy="31883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02495" y="3288203"/>
            <a:ext cx="6810442" cy="36933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Effective impedances for a parabolic bunch (space charge in red)</a:t>
            </a:r>
            <a:endParaRPr lang="en-US" i="1" dirty="0"/>
          </a:p>
        </p:txBody>
      </p:sp>
      <p:sp>
        <p:nvSpPr>
          <p:cNvPr id="12" name="Rectangle 11"/>
          <p:cNvSpPr/>
          <p:nvPr/>
        </p:nvSpPr>
        <p:spPr>
          <a:xfrm rot="16200000">
            <a:off x="-1094584" y="5003611"/>
            <a:ext cx="27958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Zeffective</a:t>
            </a:r>
            <a:r>
              <a:rPr lang="en-US" dirty="0" smtClean="0"/>
              <a:t>, </a:t>
            </a:r>
            <a:r>
              <a:rPr lang="en-US" b="1" dirty="0" smtClean="0"/>
              <a:t>Incoherent</a:t>
            </a:r>
            <a:r>
              <a:rPr lang="en-US" dirty="0" smtClean="0"/>
              <a:t> shift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16200000">
            <a:off x="3283352" y="5012071"/>
            <a:ext cx="279589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Zeffective</a:t>
            </a:r>
            <a:r>
              <a:rPr lang="en-US" dirty="0" smtClean="0"/>
              <a:t>, </a:t>
            </a:r>
            <a:r>
              <a:rPr lang="en-US" b="1" dirty="0" smtClean="0"/>
              <a:t>Coherent</a:t>
            </a:r>
            <a:r>
              <a:rPr lang="en-US" dirty="0" smtClean="0"/>
              <a:t> 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23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Analytical calculations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3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03362" y="815110"/>
                <a:ext cx="8553255" cy="5906366"/>
              </a:xfrm>
              <a:prstGeom prst="rect">
                <a:avLst/>
              </a:prstGeom>
            </p:spPr>
            <p:txBody>
              <a:bodyPr vert="horz" wrap="square" lIns="91440" tIns="45720" rIns="91440" bIns="45720" rtlCol="0" anchor="t" anchorCtr="0">
                <a:normAutofit fontScale="850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2600" dirty="0" smtClean="0"/>
                  <a:t> First estimations of space charge impedance were done analytically (E. </a:t>
                </a:r>
                <a:r>
                  <a:rPr lang="en-US" sz="2600" dirty="0" err="1" smtClean="0"/>
                  <a:t>Shaposhnikova</a:t>
                </a:r>
                <a:r>
                  <a:rPr lang="en-US" sz="2600" dirty="0" smtClean="0"/>
                  <a:t>)</a:t>
                </a: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endParaRPr lang="en-US" sz="16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num>
                        <m:den>
                          <m: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sz="2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>
                            <m:sSubPr>
                              <m:ctrlP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num>
                        <m:den>
                          <m:r>
                            <a:rPr lang="en-US" sz="21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p>
                              <m:r>
                                <a:rPr lang="en-US" sz="21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1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</m:t>
                      </m:r>
                    </m:oMath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53A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600" dirty="0" smtClean="0">
                  <a:solidFill>
                    <a:srgbClr val="0053A1"/>
                  </a:solidFill>
                </a:endParaRP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1600" dirty="0"/>
                  <a:t> </a:t>
                </a:r>
                <a:r>
                  <a:rPr lang="en-US" sz="2600" dirty="0" smtClean="0"/>
                  <a:t>Geometrical factor for a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bi-</a:t>
                </a:r>
                <a:r>
                  <a:rPr lang="en-US" sz="2600" b="1" dirty="0" err="1" smtClean="0">
                    <a:solidFill>
                      <a:srgbClr val="0053A1"/>
                    </a:solidFill>
                  </a:rPr>
                  <a:t>gaussian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 round beam in a round vacuum chamber</a:t>
                </a:r>
                <a:r>
                  <a:rPr lang="en-US" sz="2600" dirty="0" smtClean="0"/>
                  <a:t> (b=chamber radius,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600" dirty="0" smtClean="0"/>
                  <a:t>=1RMS beam size, K. Y. Ng)</a:t>
                </a: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r>
                  <a:rPr lang="en-US" sz="1600" dirty="0"/>
                  <a:t/>
                </a:r>
                <a:br>
                  <a:rPr lang="en-US" sz="1600" dirty="0"/>
                </a:b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sSub>
                                  <m:sSub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 ;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=0.55721</m:t>
                        </m:r>
                      </m:e>
                    </m:func>
                  </m:oMath>
                </a14:m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endParaRPr lang="en-US" sz="1600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1600" dirty="0"/>
                  <a:t> </a:t>
                </a:r>
                <a:r>
                  <a:rPr lang="en-US" sz="2600" dirty="0"/>
                  <a:t>Geometrical factor for a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uniform elliptic beam </a:t>
                </a:r>
                <a:r>
                  <a:rPr lang="en-US" sz="2600" b="1" dirty="0">
                    <a:solidFill>
                      <a:srgbClr val="0053A1"/>
                    </a:solidFill>
                  </a:rPr>
                  <a:t>in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an elliptic </a:t>
                </a:r>
                <a:r>
                  <a:rPr lang="en-US" sz="2600" b="1" dirty="0">
                    <a:solidFill>
                      <a:srgbClr val="0053A1"/>
                    </a:solidFill>
                  </a:rPr>
                  <a:t>vacuum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chamber</a:t>
                </a:r>
                <a:r>
                  <a:rPr lang="en-US" sz="2600" dirty="0" smtClean="0"/>
                  <a:t> (b=chamber semi-axis, a=beam semi-axis, S. </a:t>
                </a:r>
                <a:r>
                  <a:rPr lang="en-US" sz="2600" dirty="0" err="1" smtClean="0"/>
                  <a:t>Koscleniak</a:t>
                </a:r>
                <a:r>
                  <a:rPr lang="en-US" sz="2600" dirty="0" smtClean="0"/>
                  <a:t>)</a:t>
                </a: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1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Sup>
                          <m:sSubSup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21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2100" b="0" i="1" smtClean="0"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21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1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1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1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sz="2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sz="1600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sz="1600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sz="1600" dirty="0"/>
                  <a:t> </a:t>
                </a:r>
                <a:r>
                  <a:rPr lang="en-US" sz="2600" dirty="0" smtClean="0"/>
                  <a:t>Combination to have a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bi-</a:t>
                </a:r>
                <a:r>
                  <a:rPr lang="en-US" sz="2600" b="1" dirty="0" err="1" smtClean="0">
                    <a:solidFill>
                      <a:srgbClr val="0053A1"/>
                    </a:solidFill>
                  </a:rPr>
                  <a:t>gaussian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 round </a:t>
                </a:r>
                <a:r>
                  <a:rPr lang="en-US" sz="2600" b="1" dirty="0">
                    <a:solidFill>
                      <a:srgbClr val="0053A1"/>
                    </a:solidFill>
                  </a:rPr>
                  <a:t>beam in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an </a:t>
                </a:r>
                <a:r>
                  <a:rPr lang="en-US" sz="2600" b="1" dirty="0">
                    <a:solidFill>
                      <a:srgbClr val="0053A1"/>
                    </a:solidFill>
                  </a:rPr>
                  <a:t>elliptic </a:t>
                </a:r>
                <a:r>
                  <a:rPr lang="en-US" sz="2600" b="1" dirty="0" smtClean="0">
                    <a:solidFill>
                      <a:srgbClr val="0053A1"/>
                    </a:solidFill>
                  </a:rPr>
                  <a:t>vacuum </a:t>
                </a:r>
                <a:r>
                  <a:rPr lang="en-US" sz="2600" b="1" dirty="0">
                    <a:solidFill>
                      <a:srgbClr val="0053A1"/>
                    </a:solidFill>
                  </a:rPr>
                  <a:t>chamber</a:t>
                </a:r>
                <a:r>
                  <a:rPr lang="en-US" sz="2600" dirty="0"/>
                  <a:t> (b=chamber </a:t>
                </a:r>
                <a:r>
                  <a:rPr lang="en-US" sz="2600" dirty="0" smtClean="0"/>
                  <a:t>semi-axis,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600" dirty="0"/>
                  <a:t>=1RMS beam size</a:t>
                </a:r>
                <a:r>
                  <a:rPr lang="en-US" sz="2600" dirty="0" smtClean="0"/>
                  <a:t>)</a:t>
                </a: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:r>
                  <a:rPr lang="en-US" sz="1600" dirty="0" smtClean="0"/>
                  <a:t/>
                </a:r>
                <a:br>
                  <a:rPr lang="en-US" sz="1600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21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sz="21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≈</m:t>
                    </m:r>
                    <m:r>
                      <a:rPr lang="en-US" sz="21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+2</m:t>
                    </m:r>
                    <m:func>
                      <m:funcPr>
                        <m:ctrlPr>
                          <a:rPr lang="en-US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1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1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1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1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</m:rad>
                                <m:sSub>
                                  <m:sSubPr>
                                    <m:ctrlP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b>
                                    <m:r>
                                      <a:rPr lang="en-US" sz="21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 dirty="0"/>
                  <a:t/>
                </a:r>
                <a:br>
                  <a:rPr lang="en-US" sz="1600" dirty="0"/>
                </a:br>
                <a:endParaRPr lang="en-US" sz="1600" dirty="0" smtClean="0"/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62" y="815110"/>
                <a:ext cx="8553255" cy="5906366"/>
              </a:xfrm>
              <a:prstGeom prst="rect">
                <a:avLst/>
              </a:prstGeom>
              <a:blipFill rotWithShape="0">
                <a:blip r:embed="rId3"/>
                <a:stretch>
                  <a:fillRect l="-784" t="-2167" r="-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373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Transverse parameters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5731" y="1119698"/>
            <a:ext cx="34581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 smtClean="0">
                <a:solidFill>
                  <a:srgbClr val="0053A1"/>
                </a:solidFill>
                <a:ea typeface="Times New Roman" panose="02020603050405020304" pitchFamily="18" charset="0"/>
              </a:rPr>
              <a:t>Q26</a:t>
            </a:r>
            <a:r>
              <a:rPr lang="en-US" sz="1600" b="1" dirty="0" smtClean="0">
                <a:ea typeface="Times New Roman" panose="02020603050405020304" pitchFamily="18" charset="0"/>
              </a:rPr>
              <a:t>:</a:t>
            </a:r>
            <a:endParaRPr lang="en-US" sz="1600" b="1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Tunes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26.13/26.18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Average beta functions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54.78/54.33 </a:t>
            </a:r>
            <a:r>
              <a:rPr lang="en-US" sz="1600" dirty="0">
                <a:ea typeface="Times New Roman" panose="02020603050405020304" pitchFamily="18" charset="0"/>
              </a:rPr>
              <a:t>m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Average beam pipe radius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6.91e-02/2.46e-02 </a:t>
            </a:r>
            <a:r>
              <a:rPr lang="en-US" sz="1600" dirty="0">
                <a:ea typeface="Times New Roman" panose="02020603050405020304" pitchFamily="18" charset="0"/>
              </a:rPr>
              <a:t>m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Average dispersion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1.96/0.00 </a:t>
            </a:r>
            <a:r>
              <a:rPr lang="en-US" sz="1600" dirty="0">
                <a:ea typeface="Times New Roman" panose="02020603050405020304" pitchFamily="18" charset="0"/>
              </a:rPr>
              <a:t>m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ea typeface="Times New Roman" panose="02020603050405020304" pitchFamily="18" charset="0"/>
              </a:rPr>
              <a:t> 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dirty="0">
                <a:ea typeface="Times New Roman" panose="02020603050405020304" pitchFamily="18" charset="0"/>
              </a:rPr>
              <a:t> </a:t>
            </a:r>
            <a:endParaRPr lang="en-US" sz="1600" dirty="0">
              <a:effectLst/>
              <a:ea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4134968"/>
                  </p:ext>
                </p:extLst>
              </p:nvPr>
            </p:nvGraphicFramePr>
            <p:xfrm>
              <a:off x="345730" y="3428017"/>
              <a:ext cx="8493469" cy="3293458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244358"/>
                    <a:gridCol w="2720225"/>
                    <a:gridCol w="2749164"/>
                    <a:gridCol w="1779722"/>
                  </a:tblGrid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Q26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658691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/>
                            <a:t>ImZ/n (with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/>
                            <a:t>)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7.50E-04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32.4 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≈2.13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16.8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1.46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-1.57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1.10E-03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26.8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≈2.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58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16.8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1.46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Q20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658691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Ratio 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pt-BR" sz="1800" dirty="0" smtClean="0"/>
                            <a:t>ImZ/n (with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80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r>
                            <a:rPr lang="pt-BR" sz="1800" dirty="0" smtClean="0"/>
                            <a:t>)</a:t>
                          </a:r>
                          <a:endParaRPr lang="pt-BR" sz="1800" dirty="0" smtClean="0"/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7.50E-04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25.2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≈2.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15.2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1.58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-1.48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1.10E-03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20.8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3.21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 smtClean="0">
                              <a:effectLst/>
                            </a:rPr>
                            <a:t>15.2 </a:t>
                          </a:r>
                          <a:r>
                            <a:rPr lang="en-US" sz="1800" dirty="0" smtClean="0">
                              <a:effectLst/>
                            </a:rPr>
                            <a:t>(-&gt;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fr-CH" sz="1800" b="0" i="1" smtClean="0">
                                      <a:effectLst/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1.58</m:t>
                              </m:r>
                              <m:r>
                                <a:rPr lang="fr-CH" sz="18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𝑚𝑚</m:t>
                              </m:r>
                            </m:oMath>
                          </a14:m>
                          <a:r>
                            <a:rPr lang="en-US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04134968"/>
                  </p:ext>
                </p:extLst>
              </p:nvPr>
            </p:nvGraphicFramePr>
            <p:xfrm>
              <a:off x="345730" y="3428017"/>
              <a:ext cx="8493469" cy="3293458"/>
            </p:xfrm>
            <a:graphic>
              <a:graphicData uri="http://schemas.openxmlformats.org/drawingml/2006/table">
                <a:tbl>
                  <a:tblPr>
                    <a:tableStyleId>{69CF1AB2-1976-4502-BF36-3FF5EA218861}</a:tableStyleId>
                  </a:tblPr>
                  <a:tblGrid>
                    <a:gridCol w="1244358"/>
                    <a:gridCol w="2720225"/>
                    <a:gridCol w="2749164"/>
                    <a:gridCol w="1779722"/>
                  </a:tblGrid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Q26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658691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377740" t="-62037" r="-1027" b="-364815"/>
                          </a:stretch>
                        </a:blip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7.50E-04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45861" t="-324074" r="-166890" b="-629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44568" t="-324074" r="-65410" b="-6296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-1.57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1.10E-03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45861" t="-416364" r="-16689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44568" t="-416364" r="-65410" b="-5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-1.51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u="sng" dirty="0">
                              <a:effectLst/>
                            </a:rPr>
                            <a:t>Q20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  <a:tc gridSpan="3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US" sz="1800" dirty="0">
                            <a:effectLst/>
                            <a:latin typeface="+mn-lt"/>
                          </a:endParaRPr>
                        </a:p>
                      </a:txBody>
                      <a:tcPr marL="0" marR="0" marT="0" marB="0"/>
                    </a:tc>
                  </a:tr>
                  <a:tr h="658691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err="1" smtClean="0">
                              <a:effectLst/>
                            </a:rPr>
                            <a:t>dp</a:t>
                          </a:r>
                          <a:r>
                            <a:rPr lang="en-US" sz="1800" dirty="0" smtClean="0">
                              <a:effectLst/>
                            </a:rPr>
                            <a:t>/p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>
                              <a:effectLst/>
                            </a:rPr>
                            <a:t>Ratio </a:t>
                          </a:r>
                          <a:r>
                            <a:rPr lang="en-US" sz="1800" dirty="0" smtClean="0">
                              <a:effectLst/>
                            </a:rPr>
                            <a:t>Horizontal</a:t>
                          </a:r>
                        </a:p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 dirty="0" smtClean="0">
                              <a:effectLst/>
                            </a:rPr>
                            <a:t>Ratio Vertical</a:t>
                          </a:r>
                        </a:p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fr-CH" sz="1800" dirty="0" smtClean="0">
                              <a:effectLst/>
                            </a:rPr>
                            <a:t>(radius</a:t>
                          </a:r>
                          <a:r>
                            <a:rPr lang="fr-CH" sz="1800" baseline="0" dirty="0" smtClean="0">
                              <a:effectLst/>
                            </a:rPr>
                            <a:t> / sigma</a:t>
                          </a:r>
                          <a:r>
                            <a:rPr lang="fr-CH" sz="1800" dirty="0" smtClean="0">
                              <a:effectLst/>
                            </a:rPr>
                            <a:t>)</a:t>
                          </a:r>
                          <a:endParaRPr lang="en-US" sz="1800" dirty="0" smtClean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377740" t="-312963" r="-1027" b="-113889"/>
                          </a:stretch>
                        </a:blip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7.50E-04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45861" t="-825926" r="-166890" b="-1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44568" t="-825926" r="-65410" b="-1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-1.48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  <a:tr h="329346"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en-US" sz="1800">
                              <a:effectLst/>
                            </a:rPr>
                            <a:t>1.10E-03</a:t>
                          </a:r>
                          <a:endParaRPr lang="en-US" sz="180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45861" t="-925926" r="-166890" b="-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0" marR="0" marT="0" marB="0">
                        <a:blipFill rotWithShape="0">
                          <a:blip r:embed="rId3"/>
                          <a:stretch>
                            <a:fillRect l="-144568" t="-925926" r="-65410" b="-277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spcAft>
                              <a:spcPts val="0"/>
                            </a:spcAft>
                          </a:pPr>
                          <a:r>
                            <a:rPr lang="fr-CH" sz="1800" dirty="0" smtClean="0">
                              <a:effectLst/>
                            </a:rPr>
                            <a:t>-1.41</a:t>
                          </a:r>
                          <a:endParaRPr lang="en-US" sz="18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0" marR="0" marT="0" marB="0">
                        <a:solidFill>
                          <a:schemeClr val="accent2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9" name="Rectangle 8"/>
          <p:cNvSpPr/>
          <p:nvPr/>
        </p:nvSpPr>
        <p:spPr>
          <a:xfrm>
            <a:off x="4792336" y="111969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0053A1"/>
                </a:solidFill>
                <a:ea typeface="Times New Roman" panose="02020603050405020304" pitchFamily="18" charset="0"/>
              </a:rPr>
              <a:t>Q20</a:t>
            </a:r>
            <a:r>
              <a:rPr lang="en-US" sz="1600" b="1" dirty="0">
                <a:ea typeface="Times New Roman" panose="02020603050405020304" pitchFamily="18" charset="0"/>
              </a:rPr>
              <a:t>:</a:t>
            </a:r>
            <a:endParaRPr lang="en-US" sz="1600" b="1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Tunes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20.13/20.18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Average beta functions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63.02/62.55 </a:t>
            </a:r>
            <a:r>
              <a:rPr lang="en-US" sz="1600" dirty="0">
                <a:ea typeface="Times New Roman" panose="02020603050405020304" pitchFamily="18" charset="0"/>
              </a:rPr>
              <a:t>m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Average beam pipe radius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6.67e-02/2.40e-02 </a:t>
            </a:r>
            <a:r>
              <a:rPr lang="en-US" sz="1600" dirty="0">
                <a:ea typeface="Times New Roman" panose="02020603050405020304" pitchFamily="18" charset="0"/>
              </a:rPr>
              <a:t>m</a:t>
            </a:r>
            <a:endParaRPr lang="en-US" sz="1600" dirty="0"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600" b="1" i="1" dirty="0">
                <a:ea typeface="Times New Roman" panose="02020603050405020304" pitchFamily="18" charset="0"/>
              </a:rPr>
              <a:t>Average dispersion (H/V): </a:t>
            </a:r>
            <a:r>
              <a:rPr lang="en-US" sz="1600" b="1" i="1" dirty="0" smtClean="0">
                <a:ea typeface="Times New Roman" panose="02020603050405020304" pitchFamily="18" charset="0"/>
              </a:rPr>
              <a:t/>
            </a:r>
            <a:br>
              <a:rPr lang="en-US" sz="1600" b="1" i="1" dirty="0" smtClean="0">
                <a:ea typeface="Times New Roman" panose="02020603050405020304" pitchFamily="18" charset="0"/>
              </a:rPr>
            </a:br>
            <a:r>
              <a:rPr lang="en-US" sz="1600" dirty="0" smtClean="0">
                <a:ea typeface="Times New Roman" panose="02020603050405020304" pitchFamily="18" charset="0"/>
              </a:rPr>
              <a:t>3.10/0.00 </a:t>
            </a:r>
            <a:r>
              <a:rPr lang="en-US" sz="1600" dirty="0">
                <a:ea typeface="Times New Roman" panose="02020603050405020304" pitchFamily="18" charset="0"/>
              </a:rPr>
              <a:t>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45731" y="750366"/>
                <a:ext cx="518020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n-US" b="1" dirty="0" smtClean="0">
                    <a:ea typeface="Calibri" panose="020F0502020204030204" pitchFamily="34" charset="0"/>
                  </a:rPr>
                  <a:t>Normalized transverse </a:t>
                </a:r>
                <a:r>
                  <a:rPr lang="en-US" b="1" dirty="0" err="1" smtClean="0">
                    <a:ea typeface="Calibri" panose="020F0502020204030204" pitchFamily="34" charset="0"/>
                  </a:rPr>
                  <a:t>emittance</a:t>
                </a:r>
                <a:r>
                  <a:rPr lang="en-US" b="1" dirty="0" smtClean="0">
                    <a:ea typeface="Calibri" panose="020F0502020204030204" pitchFamily="34" charset="0"/>
                  </a:rPr>
                  <a:t> </a:t>
                </a:r>
                <a:r>
                  <a:rPr lang="en-US" b="1" dirty="0"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smtClean="0">
                            <a:solidFill>
                              <a:srgbClr val="0053A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sSubPr>
                      <m:e>
                        <m:r>
                          <a:rPr lang="en-US" b="1" i="0">
                            <a:solidFill>
                              <a:srgbClr val="0053A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𝛜</m:t>
                        </m:r>
                      </m:e>
                      <m:sub>
                        <m:r>
                          <a:rPr lang="en-US" b="1" i="0">
                            <a:solidFill>
                              <a:srgbClr val="0053A1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𝐧𝐨𝐫𝐦</m:t>
                        </m:r>
                      </m:sub>
                    </m:sSub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𝟏</m:t>
                    </m:r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</m:t>
                    </m:r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𝟏</m:t>
                    </m:r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𝛍</m:t>
                    </m:r>
                    <m:r>
                      <a:rPr lang="en-US" b="1" i="0">
                        <a:solidFill>
                          <a:srgbClr val="0053A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𝐦</m:t>
                    </m:r>
                  </m:oMath>
                </a14:m>
                <a:endParaRPr lang="en-US" b="1" dirty="0"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731" y="750366"/>
                <a:ext cx="518020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06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7649808" y="750366"/>
            <a:ext cx="1229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 smtClean="0">
                <a:ea typeface="Calibri" panose="020F0502020204030204" pitchFamily="34" charset="0"/>
              </a:rPr>
              <a:t>H. Bartosik</a:t>
            </a:r>
            <a:endParaRPr lang="en-US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Longitudinal space charge code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3362" y="815110"/>
            <a:ext cx="8607338" cy="55412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The longitudinal space charge impedance code (LSC) is developed at SLAC by L. Wang.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Its function is to compute the space charge impedance for any kind of geometries for the beam distribution and for the vacuum chamber.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Not all options and features could be tested yet, but first simulations were done in order to have first values of impedance to be compared with the previous analytical results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131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Longitudinal space charge code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6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03362" y="815110"/>
                <a:ext cx="8607338" cy="5906365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2500" lnSpcReduction="2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The geometry used in LSC was a bi-</a:t>
                </a:r>
                <a:r>
                  <a:rPr lang="en-US" dirty="0" err="1" smtClean="0"/>
                  <a:t>gaussian</a:t>
                </a:r>
                <a:r>
                  <a:rPr lang="en-US" dirty="0" smtClean="0"/>
                  <a:t> beam in a rectangular chamber.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en-US" dirty="0" smtClean="0"/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/>
                  <a:t> </a:t>
                </a:r>
                <a:r>
                  <a:rPr lang="en-US" dirty="0" smtClean="0"/>
                  <a:t>The estimated impedance from analytical formulas and the value given by the LSC code give comparable results, with a systematic shift of ~0.2 Ohms for the LSC code. This shift might come from the assumptions done in the geometrical factor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62" y="815110"/>
                <a:ext cx="8607338" cy="5906365"/>
              </a:xfrm>
              <a:prstGeom prst="rect">
                <a:avLst/>
              </a:prstGeom>
              <a:blipFill rotWithShape="0">
                <a:blip r:embed="rId3"/>
                <a:stretch>
                  <a:fillRect l="-1133" t="-2683" r="-3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65177"/>
              </p:ext>
            </p:extLst>
          </p:nvPr>
        </p:nvGraphicFramePr>
        <p:xfrm>
          <a:off x="2442754" y="1572769"/>
          <a:ext cx="4494494" cy="29016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164236"/>
                <a:gridCol w="1665129"/>
                <a:gridCol w="1665129"/>
              </a:tblGrid>
              <a:tr h="36030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Q26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564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dp</a:t>
                      </a:r>
                      <a:r>
                        <a:rPr lang="en-US" sz="1800" dirty="0" smtClean="0">
                          <a:effectLst/>
                        </a:rPr>
                        <a:t>/p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ImZ/n (with g3)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ImZ/n (with</a:t>
                      </a:r>
                      <a:r>
                        <a:rPr lang="pt-BR" sz="1800" baseline="0" dirty="0" smtClean="0"/>
                        <a:t> LSC code</a:t>
                      </a:r>
                      <a:r>
                        <a:rPr lang="pt-BR" sz="1800" dirty="0" smtClean="0"/>
                        <a:t>)</a:t>
                      </a:r>
                      <a:endParaRPr lang="pt-BR" sz="1800" dirty="0" smtClean="0"/>
                    </a:p>
                  </a:txBody>
                  <a:tcPr marL="0" marR="0" marT="0" marB="0"/>
                </a:tc>
              </a:tr>
              <a:tr h="282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7.50E-04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</a:rPr>
                        <a:t>-1.57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-1.38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282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1.10E-03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</a:rPr>
                        <a:t>-1.51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-1.32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282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Q20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dirty="0">
                        <a:effectLst/>
                        <a:latin typeface="+mn-lt"/>
                      </a:endParaRPr>
                    </a:p>
                  </a:txBody>
                  <a:tcPr marL="0" marR="0" marT="0" marB="0"/>
                </a:tc>
              </a:tr>
              <a:tr h="56475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dp</a:t>
                      </a:r>
                      <a:r>
                        <a:rPr lang="en-US" sz="1800" dirty="0" smtClean="0">
                          <a:effectLst/>
                        </a:rPr>
                        <a:t>/p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ImZ/n (with g3)</a:t>
                      </a:r>
                      <a:endParaRPr lang="pt-BR" sz="180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ImZ/n (with</a:t>
                      </a:r>
                      <a:r>
                        <a:rPr lang="pt-BR" sz="1800" baseline="0" dirty="0" smtClean="0"/>
                        <a:t> LSC code</a:t>
                      </a:r>
                      <a:r>
                        <a:rPr lang="pt-BR" sz="1800" dirty="0" smtClean="0"/>
                        <a:t>)</a:t>
                      </a:r>
                    </a:p>
                  </a:txBody>
                  <a:tcPr marL="0" marR="0" marT="0" marB="0"/>
                </a:tc>
              </a:tr>
              <a:tr h="282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7.50E-04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</a:rPr>
                        <a:t>-1.48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-1.29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  <a:tr h="2823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1.10E-03</a:t>
                      </a:r>
                      <a:endParaRPr lang="en-US" sz="18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</a:rPr>
                        <a:t>-1.41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-1.22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14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Longitudinal space charge code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346185"/>
              </p:ext>
            </p:extLst>
          </p:nvPr>
        </p:nvGraphicFramePr>
        <p:xfrm>
          <a:off x="463295" y="3596640"/>
          <a:ext cx="8339328" cy="2813699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084832"/>
                <a:gridCol w="2084832"/>
                <a:gridCol w="2084832"/>
                <a:gridCol w="2084832"/>
              </a:tblGrid>
              <a:tr h="72751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ImZ/n (with</a:t>
                      </a:r>
                      <a:r>
                        <a:rPr lang="pt-BR" sz="1800" baseline="0" dirty="0" smtClean="0"/>
                        <a:t> g2</a:t>
                      </a:r>
                      <a:r>
                        <a:rPr lang="pt-BR" sz="1800" dirty="0" smtClean="0"/>
                        <a:t>)</a:t>
                      </a:r>
                      <a:endParaRPr lang="pt-BR" sz="1800" dirty="0" smtClean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ImZ/n (with</a:t>
                      </a:r>
                      <a:r>
                        <a:rPr lang="pt-BR" sz="1800" baseline="0" dirty="0" smtClean="0"/>
                        <a:t> LSC code</a:t>
                      </a:r>
                      <a:r>
                        <a:rPr lang="pt-BR" sz="18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Ratio LSC/analytical</a:t>
                      </a:r>
                      <a:endParaRPr lang="pt-BR" sz="1800" dirty="0" smtClean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411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a1 = 1.1mm</a:t>
                      </a:r>
                      <a:br>
                        <a:rPr lang="pt-BR" sz="1800" dirty="0" smtClean="0"/>
                      </a:br>
                      <a:r>
                        <a:rPr lang="pt-BR" sz="1800" dirty="0" smtClean="0"/>
                        <a:t>a2 = 0.8 mm</a:t>
                      </a:r>
                      <a:endParaRPr lang="pt-BR" sz="180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-1.64</a:t>
                      </a:r>
                      <a:endParaRPr lang="pt-BR" sz="1800" dirty="0" smtClean="0"/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-1.54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0.939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22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a1 = 2.2mm</a:t>
                      </a:r>
                      <a:br>
                        <a:rPr lang="pt-BR" sz="1800" dirty="0" smtClean="0"/>
                      </a:br>
                      <a:r>
                        <a:rPr lang="pt-BR" sz="1800" dirty="0" smtClean="0"/>
                        <a:t>a2 = 1.6 mm</a:t>
                      </a:r>
                      <a:endParaRPr lang="pt-BR" sz="180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-1.30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-1.25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0.962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768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dirty="0" smtClean="0"/>
                        <a:t>a1 = 3.3</a:t>
                      </a:r>
                      <a:r>
                        <a:rPr lang="pt-BR" sz="1800" baseline="0" dirty="0" smtClean="0"/>
                        <a:t> </a:t>
                      </a:r>
                      <a:r>
                        <a:rPr lang="pt-BR" sz="1800" dirty="0" smtClean="0"/>
                        <a:t>mm</a:t>
                      </a:r>
                      <a:br>
                        <a:rPr lang="pt-BR" sz="1800" dirty="0" smtClean="0"/>
                      </a:br>
                      <a:r>
                        <a:rPr lang="pt-BR" sz="1800" dirty="0" smtClean="0"/>
                        <a:t>a2 = 2.4 mm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-1.10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-1.06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CH" sz="1800" dirty="0" smtClean="0">
                          <a:effectLst/>
                          <a:latin typeface="+mn-lt"/>
                          <a:ea typeface="Calibri" panose="020F0502020204030204" pitchFamily="34" charset="0"/>
                        </a:rPr>
                        <a:t>0.964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>
          <a:xfrm>
            <a:off x="303362" y="815110"/>
            <a:ext cx="8607338" cy="59063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Some (very) preliminary test cases were studied to compare the LSC code with the analytical formulas presented above.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The geometry used was a </a:t>
            </a:r>
            <a:r>
              <a:rPr lang="en-US" b="1" dirty="0" smtClean="0">
                <a:solidFill>
                  <a:srgbClr val="0053A1"/>
                </a:solidFill>
              </a:rPr>
              <a:t>uniform elliptical beam, in an </a:t>
            </a:r>
            <a:r>
              <a:rPr lang="en-US" b="1" dirty="0">
                <a:solidFill>
                  <a:srgbClr val="0053A1"/>
                </a:solidFill>
              </a:rPr>
              <a:t>elliptical chamber</a:t>
            </a:r>
            <a:r>
              <a:rPr lang="en-US" dirty="0"/>
              <a:t> </a:t>
            </a:r>
            <a:r>
              <a:rPr lang="en-US" dirty="0" smtClean="0"/>
              <a:t>(corresponding to the geometrical factor </a:t>
            </a:r>
            <a:r>
              <a:rPr lang="en-US" b="1" dirty="0" smtClean="0">
                <a:solidFill>
                  <a:srgbClr val="0053A1"/>
                </a:solidFill>
              </a:rPr>
              <a:t>g2</a:t>
            </a:r>
            <a:r>
              <a:rPr lang="en-US" dirty="0" smtClean="0"/>
              <a:t>, with b1=3.335cm and b2=1.2cm)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025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Space charge impedance in </a:t>
            </a:r>
            <a:r>
              <a:rPr lang="en-US" b="1" dirty="0" err="1" smtClean="0"/>
              <a:t>BLonD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8</a:t>
            </a:fld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03362" y="815110"/>
                <a:ext cx="8607338" cy="5541241"/>
              </a:xfrm>
              <a:prstGeom prst="rect">
                <a:avLst/>
              </a:prstGeom>
            </p:spPr>
            <p:txBody>
              <a:bodyPr vert="horz" lIns="91440" tIns="45720" rIns="91440" bIns="45720" rtlCol="0" anchor="t">
                <a:normAutofit fontScale="92500"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Several possibilities</a:t>
                </a:r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Time domain -&gt; from a broad-band resonator with very high resonant frequency</a:t>
                </a:r>
                <a:br>
                  <a:rPr lang="en-US" dirty="0" smtClean="0"/>
                </a:br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Frequency domain -&gt; from a pure imaginary impedance</a:t>
                </a:r>
                <a:br>
                  <a:rPr lang="en-US" dirty="0" smtClean="0"/>
                </a:br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From the line density derivative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𝑖𝑛𝑑𝑢𝑐𝑒𝑑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r-CH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pPr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The main encountered issue is numerical noise</a:t>
                </a:r>
                <a:br>
                  <a:rPr lang="en-US" dirty="0" smtClean="0"/>
                </a:br>
                <a:endParaRPr lang="en-US" dirty="0"/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 smtClean="0"/>
                  <a:t> Depending on the number of slices and number of </a:t>
                </a:r>
                <a:r>
                  <a:rPr lang="en-US" dirty="0" err="1" smtClean="0"/>
                  <a:t>macroparticles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 smtClean="0"/>
              </a:p>
              <a:p>
                <a:pPr lvl="1">
                  <a:buFont typeface="Wingdings" panose="05000000000000000000" pitchFamily="2" charset="2"/>
                  <a:buChar char="q"/>
                </a:pPr>
                <a:r>
                  <a:rPr lang="en-US" dirty="0"/>
                  <a:t> </a:t>
                </a:r>
                <a:r>
                  <a:rPr lang="en-US" dirty="0" smtClean="0"/>
                  <a:t>Smoothing can be difficult and give unphysical results </a:t>
                </a:r>
                <a:r>
                  <a:rPr lang="en-US" dirty="0"/>
                  <a:t> (especially for unstable beams) </a:t>
                </a:r>
                <a:endParaRPr lang="en-US" dirty="0" smtClean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62" y="815110"/>
                <a:ext cx="8607338" cy="5541241"/>
              </a:xfrm>
              <a:prstGeom prst="rect">
                <a:avLst/>
              </a:prstGeom>
              <a:blipFill rotWithShape="0">
                <a:blip r:embed="rId3"/>
                <a:stretch>
                  <a:fillRect l="-1133" t="-2310" b="-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923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0170" y="120518"/>
            <a:ext cx="9474506" cy="509927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Long Bunches simulations in Q20</a:t>
            </a: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144800" y="653650"/>
            <a:ext cx="6858000" cy="0"/>
          </a:xfrm>
          <a:prstGeom prst="line">
            <a:avLst/>
          </a:prstGeom>
          <a:ln w="38100" cap="rnd">
            <a:solidFill>
              <a:srgbClr val="0053A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B3C45-6916-4A09-AEE0-4725868A11C8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88" y="2447685"/>
            <a:ext cx="3564135" cy="26731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083" y="882393"/>
            <a:ext cx="3564135" cy="26731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082" y="3784236"/>
            <a:ext cx="3564135" cy="2673101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 flipV="1">
            <a:off x="2377440" y="1851455"/>
            <a:ext cx="2084832" cy="5730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600496" y="5330062"/>
            <a:ext cx="1973304" cy="79809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344720" y="995408"/>
            <a:ext cx="2511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i="1" dirty="0" err="1" smtClean="0"/>
              <a:t>After</a:t>
            </a:r>
            <a:r>
              <a:rPr lang="fr-CH" b="1" i="1" dirty="0" smtClean="0"/>
              <a:t> 100 </a:t>
            </a:r>
            <a:r>
              <a:rPr lang="fr-CH" b="1" i="1" dirty="0" err="1" smtClean="0"/>
              <a:t>turns</a:t>
            </a:r>
            <a:r>
              <a:rPr lang="fr-CH" b="1" i="1" dirty="0" smtClean="0"/>
              <a:t> </a:t>
            </a:r>
            <a:r>
              <a:rPr lang="fr-CH" b="1" i="1" dirty="0" err="1" smtClean="0"/>
              <a:t>debunching</a:t>
            </a:r>
            <a:r>
              <a:rPr lang="fr-CH" b="1" i="1" dirty="0" smtClean="0"/>
              <a:t> </a:t>
            </a:r>
            <a:r>
              <a:rPr lang="fr-CH" b="1" i="1" dirty="0" err="1" smtClean="0">
                <a:solidFill>
                  <a:srgbClr val="0053A1"/>
                </a:solidFill>
              </a:rPr>
              <a:t>with</a:t>
            </a:r>
            <a:r>
              <a:rPr lang="fr-CH" b="1" i="1" dirty="0" smtClean="0">
                <a:solidFill>
                  <a:srgbClr val="0053A1"/>
                </a:solidFill>
              </a:rPr>
              <a:t> </a:t>
            </a:r>
            <a:r>
              <a:rPr lang="fr-CH" b="1" i="1" dirty="0" err="1" smtClean="0">
                <a:solidFill>
                  <a:srgbClr val="0053A1"/>
                </a:solidFill>
              </a:rPr>
              <a:t>space</a:t>
            </a:r>
            <a:r>
              <a:rPr lang="fr-CH" b="1" i="1" dirty="0" smtClean="0">
                <a:solidFill>
                  <a:srgbClr val="0053A1"/>
                </a:solidFill>
              </a:rPr>
              <a:t> charge</a:t>
            </a:r>
            <a:r>
              <a:rPr lang="fr-CH" b="1" i="1" dirty="0" smtClean="0"/>
              <a:t> and the SPS </a:t>
            </a:r>
            <a:r>
              <a:rPr lang="fr-CH" b="1" i="1" dirty="0" err="1" smtClean="0"/>
              <a:t>impedance</a:t>
            </a:r>
            <a:r>
              <a:rPr lang="fr-CH" b="1" i="1" dirty="0" smtClean="0"/>
              <a:t> model</a:t>
            </a:r>
            <a:endParaRPr lang="en-US" b="1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1052544" y="5527988"/>
            <a:ext cx="274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b="1" i="1" dirty="0" err="1" smtClean="0"/>
              <a:t>After</a:t>
            </a:r>
            <a:r>
              <a:rPr lang="fr-CH" b="1" i="1" dirty="0" smtClean="0"/>
              <a:t> 100 </a:t>
            </a:r>
            <a:r>
              <a:rPr lang="fr-CH" b="1" i="1" dirty="0" err="1" smtClean="0"/>
              <a:t>turns</a:t>
            </a:r>
            <a:r>
              <a:rPr lang="fr-CH" b="1" i="1" dirty="0" smtClean="0"/>
              <a:t> </a:t>
            </a:r>
            <a:r>
              <a:rPr lang="fr-CH" b="1" i="1" dirty="0" err="1" smtClean="0"/>
              <a:t>debunching</a:t>
            </a:r>
            <a:r>
              <a:rPr lang="fr-CH" b="1" i="1" dirty="0" smtClean="0"/>
              <a:t> </a:t>
            </a:r>
            <a:r>
              <a:rPr lang="fr-CH" b="1" i="1" dirty="0" err="1" smtClean="0">
                <a:solidFill>
                  <a:srgbClr val="0053A1"/>
                </a:solidFill>
              </a:rPr>
              <a:t>without</a:t>
            </a:r>
            <a:r>
              <a:rPr lang="fr-CH" b="1" i="1" dirty="0" smtClean="0">
                <a:solidFill>
                  <a:srgbClr val="0053A1"/>
                </a:solidFill>
              </a:rPr>
              <a:t> </a:t>
            </a:r>
            <a:r>
              <a:rPr lang="fr-CH" b="1" i="1" dirty="0" err="1" smtClean="0">
                <a:solidFill>
                  <a:srgbClr val="0053A1"/>
                </a:solidFill>
              </a:rPr>
              <a:t>space</a:t>
            </a:r>
            <a:r>
              <a:rPr lang="fr-CH" b="1" i="1" dirty="0" smtClean="0">
                <a:solidFill>
                  <a:srgbClr val="0053A1"/>
                </a:solidFill>
              </a:rPr>
              <a:t> charge </a:t>
            </a:r>
            <a:r>
              <a:rPr lang="fr-CH" b="1" i="1" dirty="0" smtClean="0"/>
              <a:t>and </a:t>
            </a:r>
            <a:r>
              <a:rPr lang="fr-CH" b="1" i="1" dirty="0" err="1" smtClean="0"/>
              <a:t>with</a:t>
            </a:r>
            <a:r>
              <a:rPr lang="fr-CH" b="1" i="1" dirty="0" smtClean="0"/>
              <a:t> the SPS </a:t>
            </a:r>
            <a:r>
              <a:rPr lang="fr-CH" b="1" i="1" dirty="0" err="1" smtClean="0"/>
              <a:t>impedance</a:t>
            </a:r>
            <a:r>
              <a:rPr lang="fr-CH" b="1" i="1" dirty="0" smtClean="0"/>
              <a:t> model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4982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5182</TotalTime>
  <Words>622</Words>
  <Application>Microsoft Office PowerPoint</Application>
  <PresentationFormat>On-screen Show (4:3)</PresentationFormat>
  <Paragraphs>190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Longitudinal space charge on the SPS flat bottom s LIU-SPS Beam Dynamics Working Group 11/12/2014</vt:lpstr>
      <vt:lpstr>Motivations</vt:lpstr>
      <vt:lpstr>Analytical calculations</vt:lpstr>
      <vt:lpstr>Transverse parameters</vt:lpstr>
      <vt:lpstr>Longitudinal space charge code</vt:lpstr>
      <vt:lpstr>Longitudinal space charge code</vt:lpstr>
      <vt:lpstr>Longitudinal space charge code</vt:lpstr>
      <vt:lpstr>Space charge impedance in BLonD</vt:lpstr>
      <vt:lpstr>Long Bunches simulations in Q20</vt:lpstr>
      <vt:lpstr>Perspectives</vt:lpstr>
      <vt:lpstr>Extra slides </vt:lpstr>
      <vt:lpstr>Transverse parameters</vt:lpstr>
      <vt:lpstr>Noisy beam spectrum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Intensity effects in the longitudinal plane</dc:title>
  <dc:creator>Alexandre Lasheen</dc:creator>
  <cp:lastModifiedBy>Alexandre Lasheen</cp:lastModifiedBy>
  <cp:revision>1394</cp:revision>
  <cp:lastPrinted>2014-08-22T13:43:46Z</cp:lastPrinted>
  <dcterms:created xsi:type="dcterms:W3CDTF">2014-07-23T07:54:45Z</dcterms:created>
  <dcterms:modified xsi:type="dcterms:W3CDTF">2014-12-11T14:26:17Z</dcterms:modified>
</cp:coreProperties>
</file>