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4660"/>
  </p:normalViewPr>
  <p:slideViewPr>
    <p:cSldViewPr>
      <p:cViewPr>
        <p:scale>
          <a:sx n="90" d="100"/>
          <a:sy n="90" d="100"/>
        </p:scale>
        <p:origin x="-109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9D8FF-3791-415D-8E20-8B34CE5B6134}" type="datetimeFigureOut">
              <a:rPr lang="en-GB" smtClean="0"/>
              <a:t>11/12/2014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222A-53D7-43C6-BFAB-EA8E23BD2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60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222A-53D7-43C6-BFAB-EA8E23BD277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317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11/12/2014 - Gerd Kotzian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594E-E21B-4B43-8582-F3BD031A9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34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11/12/2014 - Gerd Kotzian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594E-E21B-4B43-8582-F3BD031A9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83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11/12/2014 - Gerd Kotzian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594E-E21B-4B43-8582-F3BD031A9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07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11/12/2014 - Gerd Kotzian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594E-E21B-4B43-8582-F3BD031A9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46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11/12/2014 - Gerd Kotzian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594E-E21B-4B43-8582-F3BD031A9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17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11/12/2014 - Gerd Kotzian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594E-E21B-4B43-8582-F3BD031A9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62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11/12/2014 - Gerd Kotzian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594E-E21B-4B43-8582-F3BD031A9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62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11/12/2014 - Gerd Kotzian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594E-E21B-4B43-8582-F3BD031A9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55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11/12/2014 - Gerd Kotzian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594E-E21B-4B43-8582-F3BD031A9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01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11/12/2014 - Gerd Kotzian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594E-E21B-4B43-8582-F3BD031A9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1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11/12/2014 - Gerd Kotzian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594E-E21B-4B43-8582-F3BD031A9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21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11/12/2014 - Gerd Kotzian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B594E-E21B-4B43-8582-F3BD031A9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19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logbook.cern.ch/eLogbook/eLogbook.jsp?shiftId=106000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68361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OBSERVATION OF </a:t>
            </a:r>
            <a:br>
              <a:rPr lang="en-GB" dirty="0" smtClean="0"/>
            </a:br>
            <a:r>
              <a:rPr lang="en-GB" dirty="0" smtClean="0"/>
              <a:t>TRANSVERSE INSTABILITY </a:t>
            </a:r>
            <a:br>
              <a:rPr lang="en-GB" dirty="0" smtClean="0"/>
            </a:br>
            <a:r>
              <a:rPr lang="en-GB" dirty="0" smtClean="0"/>
              <a:t>WITH DAMPER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SPS Scrubbing Run 8.-10. Dec 2014</a:t>
            </a:r>
          </a:p>
          <a:p>
            <a:endParaRPr lang="en-GB" sz="2200" dirty="0" smtClean="0"/>
          </a:p>
          <a:p>
            <a:r>
              <a:rPr lang="en-GB" sz="2200" dirty="0" smtClean="0"/>
              <a:t>Extracted from the </a:t>
            </a:r>
            <a:r>
              <a:rPr lang="en-GB" sz="2200" dirty="0" smtClean="0"/>
              <a:t>e-logbook</a:t>
            </a:r>
            <a:r>
              <a:rPr lang="en-GB" sz="2200" dirty="0" smtClean="0"/>
              <a:t>:</a:t>
            </a:r>
          </a:p>
          <a:p>
            <a:r>
              <a:rPr lang="en-GB" sz="1600" dirty="0" smtClean="0">
                <a:hlinkClick r:id="rId3"/>
              </a:rPr>
              <a:t>http://elogbook.cern.ch/eLogbook/eLogbook.jsp?shiftId=1060005</a:t>
            </a:r>
            <a:endParaRPr lang="en-GB" sz="160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371600" y="5105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11/12/2014 - Gerd Kotzian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594E-E21B-4B43-8582-F3BD031A97B1}" type="slidenum">
              <a:rPr lang="en-GB" smtClean="0"/>
              <a:t>1</a:t>
            </a:fld>
            <a:r>
              <a:rPr lang="en-GB" dirty="0" smtClean="0"/>
              <a:t>/9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801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ACTIVITY IN </a:t>
            </a:r>
            <a:r>
              <a:rPr lang="en-GB" dirty="0" smtClean="0"/>
              <a:t>HORIZONTAL PLANE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40" y="54700"/>
            <a:ext cx="4143563" cy="678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639683" y="2115272"/>
            <a:ext cx="9383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7263" r="975" b="9079"/>
          <a:stretch/>
        </p:blipFill>
        <p:spPr bwMode="auto">
          <a:xfrm>
            <a:off x="179511" y="2780928"/>
            <a:ext cx="4781393" cy="355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 trans="58000" pressure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61" t="26872" r="47817" b="40679"/>
          <a:stretch/>
        </p:blipFill>
        <p:spPr bwMode="auto">
          <a:xfrm>
            <a:off x="107505" y="3097819"/>
            <a:ext cx="3456384" cy="139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V="1">
            <a:off x="1602420" y="2492896"/>
            <a:ext cx="0" cy="1584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1994" y="1556792"/>
            <a:ext cx="4281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 during MD3 cycle (25ns, no splitting)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Recorded: 4</a:t>
            </a:r>
            <a:r>
              <a:rPr lang="en-GB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injection (@ 10800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11/12/2014 - Gerd Kotzian</a:t>
            </a: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236296" y="1315283"/>
            <a:ext cx="1692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injection (@ 10800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93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447484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ACTIVITY IN </a:t>
            </a:r>
            <a:r>
              <a:rPr lang="en-GB" dirty="0" smtClean="0"/>
              <a:t>HORIZONTAL PLANE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40" y="54700"/>
            <a:ext cx="4143563" cy="678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984740" y="2115272"/>
            <a:ext cx="5255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5" t="59774" r="1953" b="5109"/>
          <a:stretch/>
        </p:blipFill>
        <p:spPr bwMode="auto">
          <a:xfrm>
            <a:off x="179512" y="2780928"/>
            <a:ext cx="870698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4532910" y="2568854"/>
            <a:ext cx="0" cy="877701"/>
          </a:xfrm>
          <a:prstGeom prst="line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7164288" y="3573016"/>
            <a:ext cx="1080120" cy="158417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683568" y="3573016"/>
            <a:ext cx="1080120" cy="158417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 trans="58000" pressure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61" t="26872" r="47817" b="40679"/>
          <a:stretch/>
        </p:blipFill>
        <p:spPr bwMode="auto">
          <a:xfrm>
            <a:off x="796978" y="1321092"/>
            <a:ext cx="3456384" cy="139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 flipV="1">
            <a:off x="2339752" y="1844824"/>
            <a:ext cx="2193252" cy="7240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533004" y="2115272"/>
            <a:ext cx="451736" cy="4535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652087" y="3095866"/>
            <a:ext cx="2880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injection (@ 10800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696236" y="5174332"/>
            <a:ext cx="2016224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>
                <a:solidFill>
                  <a:srgbClr val="00B050"/>
                </a:solidFill>
              </a:rPr>
              <a:t>OBSERVATION </a:t>
            </a:r>
            <a:r>
              <a:rPr lang="en-GB" sz="1800" b="1" dirty="0" smtClean="0">
                <a:solidFill>
                  <a:srgbClr val="00B050"/>
                </a:solidFill>
              </a:rPr>
              <a:t>1</a:t>
            </a:r>
            <a:endParaRPr lang="en-GB" sz="1800" b="1" dirty="0">
              <a:solidFill>
                <a:srgbClr val="00B05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797249" y="4922651"/>
            <a:ext cx="2016224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>
                <a:solidFill>
                  <a:srgbClr val="7030A0"/>
                </a:solidFill>
              </a:rPr>
              <a:t>OBSERVATION </a:t>
            </a:r>
            <a:r>
              <a:rPr lang="en-GB" sz="1800" b="1" dirty="0">
                <a:solidFill>
                  <a:srgbClr val="7030A0"/>
                </a:solidFill>
              </a:rPr>
              <a:t>2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96978" y="5661248"/>
            <a:ext cx="7915482" cy="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086893" y="5353471"/>
            <a:ext cx="19832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GB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&lt;==&gt; 567 turns</a:t>
            </a: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11/12/2014 - Gerd Kotzian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38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5" t="59774" r="1953" b="5109"/>
          <a:stretch/>
        </p:blipFill>
        <p:spPr bwMode="auto">
          <a:xfrm>
            <a:off x="585546" y="144787"/>
            <a:ext cx="6650750" cy="242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78" y="2996952"/>
            <a:ext cx="7704856" cy="319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5986146" y="1196752"/>
            <a:ext cx="0" cy="144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449642" y="2636912"/>
            <a:ext cx="4536504" cy="1368152"/>
          </a:xfrm>
          <a:prstGeom prst="line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706226" y="1268760"/>
            <a:ext cx="0" cy="14134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706226" y="2682208"/>
            <a:ext cx="1584176" cy="1322856"/>
          </a:xfrm>
          <a:prstGeom prst="line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5770122" y="620688"/>
            <a:ext cx="1080120" cy="158417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4473978" y="3717032"/>
            <a:ext cx="144016" cy="201622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236296" y="-234280"/>
            <a:ext cx="2016224" cy="1143000"/>
          </a:xfrm>
        </p:spPr>
        <p:txBody>
          <a:bodyPr>
            <a:noAutofit/>
          </a:bodyPr>
          <a:lstStyle/>
          <a:p>
            <a:r>
              <a:rPr lang="en-GB" sz="1800" dirty="0" smtClean="0">
                <a:solidFill>
                  <a:srgbClr val="00B050"/>
                </a:solidFill>
              </a:rPr>
              <a:t>OBSERVATION </a:t>
            </a:r>
            <a:r>
              <a:rPr lang="en-GB" sz="1800" b="1" dirty="0" smtClean="0">
                <a:solidFill>
                  <a:srgbClr val="00B050"/>
                </a:solidFill>
              </a:rPr>
              <a:t>1</a:t>
            </a:r>
            <a:endParaRPr lang="en-GB" sz="1800" b="1" dirty="0">
              <a:solidFill>
                <a:srgbClr val="00B050"/>
              </a:solidFill>
            </a:endParaRPr>
          </a:p>
        </p:txBody>
      </p:sp>
      <p:sp>
        <p:nvSpPr>
          <p:cNvPr id="18" name="Arc 17"/>
          <p:cNvSpPr/>
          <p:nvPr/>
        </p:nvSpPr>
        <p:spPr>
          <a:xfrm rot="10800000">
            <a:off x="1556290" y="-306791"/>
            <a:ext cx="3744416" cy="1431534"/>
          </a:xfrm>
          <a:prstGeom prst="arc">
            <a:avLst>
              <a:gd name="adj1" fmla="val 16200000"/>
              <a:gd name="adj2" fmla="val 21533354"/>
            </a:avLst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 rot="10800000" flipV="1">
            <a:off x="1556290" y="1484784"/>
            <a:ext cx="3744416" cy="1431534"/>
          </a:xfrm>
          <a:prstGeom prst="arc">
            <a:avLst>
              <a:gd name="adj1" fmla="val 16200000"/>
              <a:gd name="adj2" fmla="val 21533354"/>
            </a:avLst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073708" y="297522"/>
            <a:ext cx="2544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INJECTION DAMPING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(damper, chromaticity)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56290" y="476672"/>
            <a:ext cx="927478" cy="136815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61692" y="1732166"/>
            <a:ext cx="138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approx. 1 </a:t>
            </a:r>
            <a:r>
              <a:rPr lang="en-GB" dirty="0" err="1" smtClean="0">
                <a:solidFill>
                  <a:srgbClr val="0070C0"/>
                </a:solidFill>
              </a:rPr>
              <a:t>ms</a:t>
            </a:r>
            <a:endParaRPr lang="en-GB" dirty="0">
              <a:solidFill>
                <a:srgbClr val="0070C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403648" y="5887144"/>
            <a:ext cx="6962323" cy="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07382" y="5579367"/>
            <a:ext cx="9348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~70 turns</a:t>
            </a: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18019" y="3563143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4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turn</a:t>
            </a:r>
            <a:endParaRPr lang="en-GB" sz="14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11/12/2014 - Gerd Kotzian</a:t>
            </a:r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594E-E21B-4B43-8582-F3BD031A97B1}" type="slidenum">
              <a:rPr lang="en-GB" smtClean="0"/>
              <a:t>4</a:t>
            </a:fld>
            <a:r>
              <a:rPr lang="en-GB" dirty="0" smtClean="0"/>
              <a:t>/9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5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697659" y="1545550"/>
            <a:ext cx="2775702" cy="1152128"/>
            <a:chOff x="1259632" y="2996952"/>
            <a:chExt cx="7704856" cy="319810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2996952"/>
              <a:ext cx="7704856" cy="3198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4860032" y="3717032"/>
              <a:ext cx="144016" cy="2016224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cxnSp>
        <p:nvCxnSpPr>
          <p:cNvPr id="11" name="Straight Connector 10"/>
          <p:cNvCxnSpPr/>
          <p:nvPr/>
        </p:nvCxnSpPr>
        <p:spPr>
          <a:xfrm flipV="1">
            <a:off x="2915816" y="1460864"/>
            <a:ext cx="907809" cy="344097"/>
          </a:xfrm>
          <a:prstGeom prst="line">
            <a:avLst/>
          </a:prstGeom>
          <a:ln w="127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203896" y="1464306"/>
            <a:ext cx="1160192" cy="340655"/>
          </a:xfrm>
          <a:prstGeom prst="line">
            <a:avLst/>
          </a:prstGeom>
          <a:ln w="127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971600" y="144787"/>
            <a:ext cx="3512222" cy="1339997"/>
            <a:chOff x="971600" y="144787"/>
            <a:chExt cx="6650750" cy="253742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5" t="59774" r="1953" b="5109"/>
            <a:stretch/>
          </p:blipFill>
          <p:spPr bwMode="auto">
            <a:xfrm>
              <a:off x="971600" y="144787"/>
              <a:ext cx="6650750" cy="2420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6372200" y="1196752"/>
              <a:ext cx="0" cy="144016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092280" y="1268760"/>
              <a:ext cx="0" cy="141344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6156176" y="620688"/>
              <a:ext cx="1080120" cy="1584176"/>
            </a:xfrm>
            <a:prstGeom prst="round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5124" name="Picture 4" descr="http://elogbook.cern.ch/eLogbook/attach_reader?attach_id=14035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852936"/>
            <a:ext cx="9028392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 flipV="1">
            <a:off x="683568" y="2531314"/>
            <a:ext cx="3311148" cy="1185718"/>
          </a:xfrm>
          <a:prstGeom prst="line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046599" y="2531315"/>
            <a:ext cx="4701865" cy="1185717"/>
          </a:xfrm>
          <a:prstGeom prst="line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" name="Group 2047"/>
          <p:cNvGrpSpPr/>
          <p:nvPr/>
        </p:nvGrpSpPr>
        <p:grpSpPr>
          <a:xfrm>
            <a:off x="2100868" y="3717032"/>
            <a:ext cx="4968552" cy="2592288"/>
            <a:chOff x="2100868" y="2852936"/>
            <a:chExt cx="4968552" cy="3456384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2100868" y="2852936"/>
              <a:ext cx="0" cy="345638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245376" y="2852936"/>
              <a:ext cx="0" cy="345638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352228" y="2852936"/>
              <a:ext cx="0" cy="345638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496736" y="2852936"/>
              <a:ext cx="0" cy="345638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651628" y="2852936"/>
              <a:ext cx="0" cy="345638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796136" y="2852936"/>
              <a:ext cx="0" cy="345638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924912" y="2852936"/>
              <a:ext cx="0" cy="345638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069420" y="2852936"/>
              <a:ext cx="0" cy="345638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9" name="TextBox 2048"/>
          <p:cNvSpPr txBox="1"/>
          <p:nvPr/>
        </p:nvSpPr>
        <p:spPr>
          <a:xfrm>
            <a:off x="2167085" y="5937056"/>
            <a:ext cx="11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batch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3394082" y="5937056"/>
            <a:ext cx="11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</a:t>
            </a:r>
            <a:r>
              <a:rPr lang="en-GB" baseline="30000" dirty="0" smtClean="0"/>
              <a:t>st</a:t>
            </a:r>
            <a:r>
              <a:rPr lang="en-GB" dirty="0" smtClean="0"/>
              <a:t> batch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4672142" y="5937056"/>
            <a:ext cx="11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batch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5924911" y="5937056"/>
            <a:ext cx="11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4</a:t>
            </a:r>
            <a:r>
              <a:rPr lang="en-GB" baseline="30000" dirty="0" smtClean="0"/>
              <a:t>th</a:t>
            </a:r>
            <a:r>
              <a:rPr lang="en-GB" dirty="0" smtClean="0"/>
              <a:t>  batch</a:t>
            </a:r>
            <a:endParaRPr lang="en-GB" dirty="0"/>
          </a:p>
        </p:txBody>
      </p: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7236296" y="-243408"/>
            <a:ext cx="2016224" cy="1143000"/>
          </a:xfrm>
        </p:spPr>
        <p:txBody>
          <a:bodyPr>
            <a:noAutofit/>
          </a:bodyPr>
          <a:lstStyle/>
          <a:p>
            <a:r>
              <a:rPr lang="en-GB" sz="1800" dirty="0" smtClean="0">
                <a:solidFill>
                  <a:srgbClr val="00B050"/>
                </a:solidFill>
              </a:rPr>
              <a:t>OBSERVATION </a:t>
            </a:r>
            <a:r>
              <a:rPr lang="en-GB" sz="1800" b="1" dirty="0" smtClean="0">
                <a:solidFill>
                  <a:srgbClr val="00B050"/>
                </a:solidFill>
              </a:rPr>
              <a:t>1</a:t>
            </a:r>
            <a:endParaRPr lang="en-GB" sz="1800" b="1" dirty="0">
              <a:solidFill>
                <a:srgbClr val="00B050"/>
              </a:solidFill>
            </a:endParaRPr>
          </a:p>
        </p:txBody>
      </p:sp>
      <p:sp>
        <p:nvSpPr>
          <p:cNvPr id="51" name="Arc 50"/>
          <p:cNvSpPr/>
          <p:nvPr/>
        </p:nvSpPr>
        <p:spPr>
          <a:xfrm rot="10800000" flipH="1">
            <a:off x="4183665" y="44624"/>
            <a:ext cx="2764599" cy="4968551"/>
          </a:xfrm>
          <a:prstGeom prst="arc">
            <a:avLst>
              <a:gd name="adj1" fmla="val 16703404"/>
              <a:gd name="adj2" fmla="val 19189848"/>
            </a:avLst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7110138" y="4257268"/>
            <a:ext cx="18543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in the last injected batch</a:t>
            </a:r>
          </a:p>
          <a:p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(+1</a:t>
            </a:r>
            <a:r>
              <a:rPr lang="en-GB" sz="14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order roll-off </a:t>
            </a:r>
          </a:p>
          <a:p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of damper gain)</a:t>
            </a: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11/12/2014 - Gerd Kotzian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0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4" y="3496971"/>
            <a:ext cx="777834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5" t="59774" r="1953" b="5109"/>
          <a:stretch/>
        </p:blipFill>
        <p:spPr bwMode="auto">
          <a:xfrm>
            <a:off x="585546" y="144787"/>
            <a:ext cx="6650750" cy="242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1009104" y="1484784"/>
            <a:ext cx="0" cy="144016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1009104" y="2924944"/>
            <a:ext cx="106512" cy="1224136"/>
          </a:xfrm>
          <a:prstGeom prst="line">
            <a:avLst/>
          </a:prstGeom>
          <a:ln w="38100">
            <a:solidFill>
              <a:srgbClr val="FFC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593794" y="2906616"/>
            <a:ext cx="6506598" cy="1242464"/>
          </a:xfrm>
          <a:prstGeom prst="line">
            <a:avLst/>
          </a:prstGeom>
          <a:ln w="38100">
            <a:solidFill>
              <a:srgbClr val="FFC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7025297" y="4955231"/>
            <a:ext cx="144016" cy="108012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236296" y="-234280"/>
            <a:ext cx="2016224" cy="1143000"/>
          </a:xfrm>
        </p:spPr>
        <p:txBody>
          <a:bodyPr>
            <a:noAutofit/>
          </a:bodyPr>
          <a:lstStyle/>
          <a:p>
            <a:r>
              <a:rPr lang="en-GB" sz="1800" dirty="0" smtClean="0">
                <a:solidFill>
                  <a:srgbClr val="7030A0"/>
                </a:solidFill>
              </a:rPr>
              <a:t>OBSERVATION </a:t>
            </a:r>
            <a:r>
              <a:rPr lang="en-GB" sz="1800" b="1" dirty="0" smtClean="0">
                <a:solidFill>
                  <a:srgbClr val="7030A0"/>
                </a:solidFill>
              </a:rPr>
              <a:t>2</a:t>
            </a:r>
            <a:endParaRPr lang="en-GB" sz="1800" b="1" dirty="0">
              <a:solidFill>
                <a:srgbClr val="7030A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09582" y="562757"/>
            <a:ext cx="782098" cy="158417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593794" y="1484784"/>
            <a:ext cx="0" cy="141344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076056" y="5930116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the last turn </a:t>
            </a:r>
          </a:p>
          <a:p>
            <a:r>
              <a:rPr lang="en-GB" sz="14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the injection</a:t>
            </a:r>
            <a:endParaRPr lang="en-GB" sz="14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47093" y="4171528"/>
            <a:ext cx="1967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Injection kicker activity</a:t>
            </a:r>
            <a:endParaRPr lang="en-GB" sz="1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814298" y="4221088"/>
            <a:ext cx="421998" cy="104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11/12/2014 - Gerd Kotzian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8794" y="6372206"/>
            <a:ext cx="2133600" cy="365125"/>
          </a:xfrm>
        </p:spPr>
        <p:txBody>
          <a:bodyPr/>
          <a:lstStyle/>
          <a:p>
            <a:fld id="{89BB594E-E21B-4B43-8582-F3BD031A97B1}" type="slidenum">
              <a:rPr lang="en-GB" smtClean="0"/>
              <a:t>6</a:t>
            </a:fld>
            <a:r>
              <a:rPr lang="en-GB" dirty="0" smtClean="0"/>
              <a:t>/9</a:t>
            </a:r>
            <a:endParaRPr lang="en-GB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716392" y="153664"/>
            <a:ext cx="32876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>
                <a:solidFill>
                  <a:srgbClr val="7030A0"/>
                </a:solidFill>
              </a:rPr>
              <a:t>before injection, i.e. 3 batches circulating</a:t>
            </a:r>
            <a:endParaRPr lang="en-GB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8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logbook.cern.ch/eLogbook/attach_reader?attach_id=14035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173"/>
            <a:ext cx="8909157" cy="371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23" y="1632912"/>
            <a:ext cx="2775702" cy="115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H="1" flipV="1">
            <a:off x="1520772" y="1556793"/>
            <a:ext cx="2115124" cy="340654"/>
          </a:xfrm>
          <a:prstGeom prst="line">
            <a:avLst/>
          </a:prstGeom>
          <a:ln w="28575">
            <a:solidFill>
              <a:srgbClr val="FFC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971600" y="144787"/>
            <a:ext cx="3512222" cy="2386528"/>
            <a:chOff x="971600" y="144787"/>
            <a:chExt cx="6650750" cy="451913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5" t="59774" r="1953" b="5109"/>
            <a:stretch/>
          </p:blipFill>
          <p:spPr bwMode="auto">
            <a:xfrm>
              <a:off x="971600" y="144787"/>
              <a:ext cx="6650750" cy="2420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1401020" y="1727727"/>
              <a:ext cx="0" cy="2936195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002458" y="1727729"/>
              <a:ext cx="0" cy="109083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1298994" y="562756"/>
              <a:ext cx="763443" cy="1584176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cxnSp>
        <p:nvCxnSpPr>
          <p:cNvPr id="27" name="Straight Connector 26"/>
          <p:cNvCxnSpPr/>
          <p:nvPr/>
        </p:nvCxnSpPr>
        <p:spPr>
          <a:xfrm flipV="1">
            <a:off x="683568" y="2531315"/>
            <a:ext cx="2651408" cy="1185717"/>
          </a:xfrm>
          <a:prstGeom prst="line">
            <a:avLst/>
          </a:prstGeom>
          <a:ln w="38100">
            <a:solidFill>
              <a:srgbClr val="FFC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3402620" y="2531315"/>
            <a:ext cx="4701865" cy="1185717"/>
          </a:xfrm>
          <a:prstGeom prst="line">
            <a:avLst/>
          </a:prstGeom>
          <a:ln w="38100">
            <a:solidFill>
              <a:srgbClr val="FFC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" name="Group 2047"/>
          <p:cNvGrpSpPr/>
          <p:nvPr/>
        </p:nvGrpSpPr>
        <p:grpSpPr>
          <a:xfrm>
            <a:off x="1047923" y="3923965"/>
            <a:ext cx="7226663" cy="2592288"/>
            <a:chOff x="2100868" y="2852936"/>
            <a:chExt cx="3695268" cy="3456384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2100868" y="2852936"/>
              <a:ext cx="0" cy="345638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245376" y="2852936"/>
              <a:ext cx="0" cy="345638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352228" y="2852936"/>
              <a:ext cx="0" cy="345638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496736" y="2852936"/>
              <a:ext cx="0" cy="345638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651628" y="2852936"/>
              <a:ext cx="0" cy="345638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796136" y="2852936"/>
              <a:ext cx="0" cy="345638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9" name="TextBox 2048"/>
          <p:cNvSpPr txBox="1"/>
          <p:nvPr/>
        </p:nvSpPr>
        <p:spPr>
          <a:xfrm>
            <a:off x="1047923" y="3863980"/>
            <a:ext cx="11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batch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3495149" y="3861048"/>
            <a:ext cx="11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</a:t>
            </a:r>
            <a:r>
              <a:rPr lang="en-GB" baseline="30000" dirty="0" smtClean="0"/>
              <a:t>st</a:t>
            </a:r>
            <a:r>
              <a:rPr lang="en-GB" dirty="0" smtClean="0"/>
              <a:t> batch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6026796" y="3861048"/>
            <a:ext cx="11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batch</a:t>
            </a:r>
            <a:endParaRPr lang="en-GB" dirty="0"/>
          </a:p>
        </p:txBody>
      </p: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7236296" y="-243408"/>
            <a:ext cx="2016224" cy="1143000"/>
          </a:xfrm>
        </p:spPr>
        <p:txBody>
          <a:bodyPr>
            <a:noAutofit/>
          </a:bodyPr>
          <a:lstStyle/>
          <a:p>
            <a:r>
              <a:rPr lang="en-GB" sz="1800" dirty="0" smtClean="0">
                <a:solidFill>
                  <a:srgbClr val="7030A0"/>
                </a:solidFill>
              </a:rPr>
              <a:t>OBSERVATION </a:t>
            </a:r>
            <a:r>
              <a:rPr lang="en-GB" sz="1800" b="1" dirty="0" smtClean="0">
                <a:solidFill>
                  <a:srgbClr val="7030A0"/>
                </a:solidFill>
              </a:rPr>
              <a:t>2</a:t>
            </a:r>
            <a:endParaRPr lang="en-GB" sz="1800" b="1" dirty="0">
              <a:solidFill>
                <a:srgbClr val="7030A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34976" y="2060847"/>
            <a:ext cx="67644" cy="47046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047923" y="6146921"/>
            <a:ext cx="676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regular pattern across the batch(</a:t>
            </a:r>
            <a:r>
              <a:rPr lang="en-GB" dirty="0" err="1" smtClean="0"/>
              <a:t>es</a:t>
            </a:r>
            <a:r>
              <a:rPr lang="en-GB" dirty="0" smtClean="0"/>
              <a:t>), low in oscillation amplitude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1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7236296" y="-243408"/>
            <a:ext cx="2016224" cy="1143000"/>
          </a:xfrm>
        </p:spPr>
        <p:txBody>
          <a:bodyPr>
            <a:noAutofit/>
          </a:bodyPr>
          <a:lstStyle/>
          <a:p>
            <a:r>
              <a:rPr lang="en-GB" sz="1800" dirty="0" smtClean="0">
                <a:solidFill>
                  <a:srgbClr val="7030A0"/>
                </a:solidFill>
              </a:rPr>
              <a:t>OBSERVATION </a:t>
            </a:r>
            <a:r>
              <a:rPr lang="en-GB" sz="1800" b="1" dirty="0" smtClean="0">
                <a:solidFill>
                  <a:srgbClr val="7030A0"/>
                </a:solidFill>
              </a:rPr>
              <a:t>2</a:t>
            </a:r>
            <a:endParaRPr lang="en-GB" sz="1800" b="1" dirty="0">
              <a:solidFill>
                <a:srgbClr val="7030A0"/>
              </a:solidFill>
            </a:endParaRPr>
          </a:p>
        </p:txBody>
      </p:sp>
      <p:pic>
        <p:nvPicPr>
          <p:cNvPr id="8196" name="Picture 4" descr="http://elogbook.cern.ch/eLogbook/attach_reader?attach_id=14036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10" y="764704"/>
            <a:ext cx="10009112" cy="542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4" t="59774" r="25270" b="5109"/>
          <a:stretch/>
        </p:blipFill>
        <p:spPr bwMode="auto">
          <a:xfrm>
            <a:off x="4560119" y="1196752"/>
            <a:ext cx="4420210" cy="242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Brace 4"/>
          <p:cNvSpPr/>
          <p:nvPr/>
        </p:nvSpPr>
        <p:spPr>
          <a:xfrm rot="16200000">
            <a:off x="5172187" y="2312876"/>
            <a:ext cx="144015" cy="504056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920159" y="263691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FFT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1403484"/>
            <a:ext cx="11304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~ 6.6 MHz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5975" y="6192830"/>
            <a:ext cx="43298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However damper set-up OK </a:t>
            </a:r>
            <a:r>
              <a:rPr lang="en-GB" dirty="0" smtClean="0">
                <a:sym typeface="Wingdings" panose="05000000000000000000" pitchFamily="2" charset="2"/>
              </a:rPr>
              <a:t>up to 20 MHz …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11/12/2014 - Gerd Kotzian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594E-E21B-4B43-8582-F3BD031A97B1}" type="slidenum">
              <a:rPr lang="en-GB" smtClean="0"/>
              <a:t>8</a:t>
            </a:fld>
            <a:r>
              <a:rPr lang="en-GB" dirty="0" smtClean="0"/>
              <a:t>/9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1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HAPPY TO DISCUSS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11/12/2014 - Gerd Kotzian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594E-E21B-4B43-8582-F3BD031A97B1}" type="slidenum">
              <a:rPr lang="en-GB" smtClean="0"/>
              <a:t>9</a:t>
            </a:fld>
            <a:r>
              <a:rPr lang="en-GB" dirty="0" smtClean="0"/>
              <a:t>/9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533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10089</TotalTime>
  <Words>204</Words>
  <Application>Microsoft Office PowerPoint</Application>
  <PresentationFormat>On-screen Show (4:3)</PresentationFormat>
  <Paragraphs>58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OBSERVATION OF  TRANSVERSE INSTABILITY  WITH DAMPER</vt:lpstr>
      <vt:lpstr>ACTIVITY IN HORIZONTAL PLANE</vt:lpstr>
      <vt:lpstr>ACTIVITY IN HORIZONTAL PLANE</vt:lpstr>
      <vt:lpstr>OBSERVATION 1</vt:lpstr>
      <vt:lpstr>OBSERVATION 1</vt:lpstr>
      <vt:lpstr>OBSERVATION 2</vt:lpstr>
      <vt:lpstr>OBSERVATION 2</vt:lpstr>
      <vt:lpstr>OBSERVATION 2</vt:lpstr>
      <vt:lpstr>HAPPY TO DISCUSS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Cycle dependent gain function</dc:title>
  <dc:creator>Gerd Kotzian</dc:creator>
  <cp:lastModifiedBy>Gerd Kotzian</cp:lastModifiedBy>
  <cp:revision>33</cp:revision>
  <dcterms:created xsi:type="dcterms:W3CDTF">2014-12-04T12:28:38Z</dcterms:created>
  <dcterms:modified xsi:type="dcterms:W3CDTF">2014-12-11T14:53:08Z</dcterms:modified>
</cp:coreProperties>
</file>