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534" r:id="rId3"/>
    <p:sldId id="532" r:id="rId4"/>
    <p:sldId id="507" r:id="rId5"/>
    <p:sldId id="508" r:id="rId6"/>
    <p:sldId id="509" r:id="rId7"/>
    <p:sldId id="516" r:id="rId8"/>
    <p:sldId id="517" r:id="rId9"/>
    <p:sldId id="518" r:id="rId10"/>
    <p:sldId id="533" r:id="rId11"/>
    <p:sldId id="520" r:id="rId12"/>
    <p:sldId id="521" r:id="rId13"/>
    <p:sldId id="522" r:id="rId14"/>
    <p:sldId id="535" r:id="rId15"/>
    <p:sldId id="513" r:id="rId16"/>
    <p:sldId id="514" r:id="rId17"/>
    <p:sldId id="524" r:id="rId18"/>
    <p:sldId id="525" r:id="rId19"/>
    <p:sldId id="536" r:id="rId20"/>
    <p:sldId id="528" r:id="rId21"/>
    <p:sldId id="527" r:id="rId22"/>
    <p:sldId id="529" r:id="rId23"/>
    <p:sldId id="530" r:id="rId24"/>
    <p:sldId id="537" r:id="rId25"/>
    <p:sldId id="453" r:id="rId26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99" d="100"/>
          <a:sy n="99" d="100"/>
        </p:scale>
        <p:origin x="4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6" y="0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451A9DD5-DECA-4D81-9060-56BABD3819F6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378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6" y="6456378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F401E868-2E41-422D-8722-5E3B4575B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9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7537079A-3411-48BB-BDC9-13CABEB89461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0" y="645661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A986A80C-8127-4A15-98F1-007D1B3C8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38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7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3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74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2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6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35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4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0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6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1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2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7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7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D592-45FA-4CC0-A2F2-980045C86B79}" type="datetimeFigureOut">
              <a:rPr lang="en-GB" smtClean="0"/>
              <a:t>09/12/2014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388843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New Contributions to the SPS Longitudinal Impedance Model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0" y="4869160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Jose E. Varela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Many thanks to Bruno Balhan, </a:t>
            </a:r>
            <a:r>
              <a:rPr lang="en-GB" sz="1600" dirty="0" smtClean="0">
                <a:solidFill>
                  <a:schemeClr val="tx1"/>
                </a:solidFill>
              </a:rPr>
              <a:t>Cedric Baud (TE-ABT) </a:t>
            </a:r>
            <a:r>
              <a:rPr lang="en-GB" sz="1600" dirty="0" smtClean="0">
                <a:solidFill>
                  <a:schemeClr val="tx1"/>
                </a:solidFill>
              </a:rPr>
              <a:t>and </a:t>
            </a:r>
            <a:r>
              <a:rPr lang="en-GB" sz="1600" dirty="0">
                <a:solidFill>
                  <a:schemeClr val="tx1"/>
                </a:solidFill>
              </a:rPr>
              <a:t>Rene Brulc </a:t>
            </a:r>
            <a:r>
              <a:rPr lang="en-GB" sz="1600" dirty="0" smtClean="0">
                <a:solidFill>
                  <a:schemeClr val="tx1"/>
                </a:solidFill>
              </a:rPr>
              <a:t>(VAT)</a:t>
            </a:r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Long QD Bellows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BBS Tanks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Comments on the ZS and the MSE/MSTs</a:t>
            </a:r>
          </a:p>
          <a:p>
            <a:r>
              <a:rPr lang="en-GB" dirty="0"/>
              <a:t>The SPS Longitudinal Impedance </a:t>
            </a:r>
            <a:r>
              <a:rPr lang="en-GB" dirty="0" smtClean="0"/>
              <a:t>Model</a:t>
            </a:r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894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BBS tanks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067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There are 7, so-called, BBS tanks (BSHVs in layout database):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6" y="2562209"/>
            <a:ext cx="3340275" cy="1985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3" y="4581128"/>
            <a:ext cx="2803363" cy="220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356" y="2495507"/>
            <a:ext cx="2736304" cy="2102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618698"/>
            <a:ext cx="2843808" cy="223930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528" y="2420888"/>
            <a:ext cx="3600400" cy="443711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057800" y="2420888"/>
            <a:ext cx="3600400" cy="443711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848" y="2503642"/>
            <a:ext cx="2736304" cy="21028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4996" y="2014096"/>
            <a:ext cx="204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3 Beam Scrappers ?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97257" y="1723927"/>
            <a:ext cx="254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4 belong to UA9</a:t>
            </a:r>
          </a:p>
          <a:p>
            <a:pPr algn="ctr"/>
            <a:r>
              <a:rPr lang="en-GB" b="1" dirty="0" smtClean="0"/>
              <a:t>(two of them are empty)</a:t>
            </a:r>
          </a:p>
        </p:txBody>
      </p:sp>
    </p:spTree>
    <p:extLst>
      <p:ext uri="{BB962C8B-B14F-4D97-AF65-F5344CB8AC3E}">
        <p14:creationId xmlns:p14="http://schemas.microsoft.com/office/powerpoint/2010/main" val="28419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Beam Scrappers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351" y="4149080"/>
            <a:ext cx="2803363" cy="220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3" y="2588321"/>
            <a:ext cx="6022648" cy="4269679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80692"/>
              </p:ext>
            </p:extLst>
          </p:nvPr>
        </p:nvGraphicFramePr>
        <p:xfrm>
          <a:off x="5148064" y="1683648"/>
          <a:ext cx="380217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43"/>
                <a:gridCol w="950543"/>
                <a:gridCol w="950543"/>
                <a:gridCol w="9505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0.394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6.6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390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0.780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22.6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1080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0.965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24.4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2080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11.7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1.067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4.95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9.9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1.32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4.52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11.3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980728"/>
            <a:ext cx="5148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model was built from layouts.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arms are placed as in layouts.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</a:t>
            </a:r>
            <a:r>
              <a:rPr lang="en-GB" sz="2000" dirty="0" smtClean="0"/>
              <a:t>raphite was simulated as isotropic material even though it is anisotropic.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Provisional Results.</a:t>
            </a:r>
            <a:endParaRPr lang="en-GB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UA9 Cherenkov Detector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66189"/>
              </p:ext>
            </p:extLst>
          </p:nvPr>
        </p:nvGraphicFramePr>
        <p:xfrm>
          <a:off x="5148064" y="1844824"/>
          <a:ext cx="380217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43"/>
                <a:gridCol w="950543"/>
                <a:gridCol w="950543"/>
                <a:gridCol w="9505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0.912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4900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13.7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1.308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5500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11.3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8367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model was built from a layout provided by A. Danisi.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position of the arm might differ.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Quartz in retracted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Provisional results.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05" y="4005064"/>
            <a:ext cx="3301042" cy="25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Long QD Bellows</a:t>
            </a:r>
          </a:p>
          <a:p>
            <a:r>
              <a:rPr lang="en-GB" dirty="0" smtClean="0"/>
              <a:t>The BBS Tanks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Current on the ZS and the MSE/MSTs</a:t>
            </a:r>
          </a:p>
          <a:p>
            <a:r>
              <a:rPr lang="en-GB" dirty="0"/>
              <a:t>The SPS Longitudinal Impedance </a:t>
            </a:r>
            <a:r>
              <a:rPr lang="en-GB" dirty="0" smtClean="0"/>
              <a:t>Model</a:t>
            </a:r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873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097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ZS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4704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impedance of the ZS was studied before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Simulations by B. Salvant (latest update 19/09/2013).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Wire measurements were carried out by H. Day (talk on the 30/01/2014).</a:t>
            </a:r>
          </a:p>
          <a:p>
            <a:pPr algn="ctr"/>
            <a:endParaRPr lang="en-GB" sz="2000" dirty="0" smtClean="0"/>
          </a:p>
          <a:p>
            <a:r>
              <a:rPr lang="en-GB" sz="2000" dirty="0" smtClean="0"/>
              <a:t>These studies clearly showed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impedance of a single ZS is very complicated (many low-frequency resonances)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Accurate impedance characterization requires considering the 5 septa as they are installed.</a:t>
            </a:r>
          </a:p>
          <a:p>
            <a:endParaRPr lang="en-GB" sz="2000" dirty="0" smtClean="0"/>
          </a:p>
          <a:p>
            <a:pPr algn="ctr"/>
            <a:r>
              <a:rPr lang="en-GB" sz="2000" dirty="0" smtClean="0"/>
              <a:t>Therefore, </a:t>
            </a:r>
            <a:r>
              <a:rPr lang="en-GB" sz="2000" b="1" dirty="0" smtClean="0">
                <a:solidFill>
                  <a:srgbClr val="FF0000"/>
                </a:solidFill>
              </a:rPr>
              <a:t>the goal is to run a five ZS tank simulation </a:t>
            </a:r>
            <a:r>
              <a:rPr lang="en-GB" sz="2000" b="1" dirty="0" smtClean="0">
                <a:solidFill>
                  <a:srgbClr val="0070C0"/>
                </a:solidFill>
              </a:rPr>
              <a:t>since measuring the five tank </a:t>
            </a:r>
            <a:r>
              <a:rPr lang="en-GB" sz="2000" b="1" dirty="0" err="1" smtClean="0">
                <a:solidFill>
                  <a:srgbClr val="0070C0"/>
                </a:solidFill>
              </a:rPr>
              <a:t>emsemble</a:t>
            </a:r>
            <a:r>
              <a:rPr lang="en-GB" sz="2000" b="1" dirty="0" smtClean="0">
                <a:solidFill>
                  <a:srgbClr val="0070C0"/>
                </a:solidFill>
              </a:rPr>
              <a:t> is not possible</a:t>
            </a:r>
            <a:r>
              <a:rPr lang="en-GB" sz="20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8336" y="4797152"/>
            <a:ext cx="3313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However, let’s start with two.</a:t>
            </a:r>
          </a:p>
        </p:txBody>
      </p:sp>
    </p:spTree>
    <p:extLst>
      <p:ext uri="{BB962C8B-B14F-4D97-AF65-F5344CB8AC3E}">
        <p14:creationId xmlns:p14="http://schemas.microsoft.com/office/powerpoint/2010/main" val="38558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ZS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4536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Two ZS Simulation (red)</a:t>
            </a:r>
            <a:r>
              <a:rPr lang="en-GB" sz="2000" dirty="0" smtClean="0"/>
              <a:t> vs Sum of the Impedances of Different Elements (black)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6" y="1145479"/>
            <a:ext cx="8280920" cy="56942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73814" y="1276134"/>
            <a:ext cx="1224136" cy="20882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547664" y="5387963"/>
            <a:ext cx="1944216" cy="70759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97950" y="1545589"/>
            <a:ext cx="36858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Resonances coming from the pumping modules.</a:t>
            </a:r>
          </a:p>
          <a:p>
            <a:pPr algn="ctr"/>
            <a:endParaRPr lang="en-GB" dirty="0">
              <a:solidFill>
                <a:srgbClr val="0070C0"/>
              </a:solidFill>
            </a:endParaRPr>
          </a:p>
          <a:p>
            <a:pPr algn="ctr"/>
            <a:r>
              <a:rPr lang="en-GB" dirty="0" smtClean="0">
                <a:solidFill>
                  <a:srgbClr val="0070C0"/>
                </a:solidFill>
              </a:rPr>
              <a:t>Damping resistors not included in simulations.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MSE / MST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Similar to the ZS case. We have five tanks in a row with pumping modules in between.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objective is, again, to </a:t>
            </a:r>
            <a:r>
              <a:rPr lang="en-GB" sz="2000" b="1" dirty="0" smtClean="0">
                <a:solidFill>
                  <a:srgbClr val="0070C0"/>
                </a:solidFill>
              </a:rPr>
              <a:t>simulate the five tanks</a:t>
            </a:r>
            <a:r>
              <a:rPr lang="en-GB" sz="2000" dirty="0" smtClean="0"/>
              <a:t>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order to do so, an electromagnetic characterization of the </a:t>
            </a:r>
            <a:r>
              <a:rPr lang="en-GB" sz="2000" b="1" dirty="0" smtClean="0">
                <a:solidFill>
                  <a:srgbClr val="0070C0"/>
                </a:solidFill>
              </a:rPr>
              <a:t>laminated core</a:t>
            </a:r>
            <a:r>
              <a:rPr lang="en-GB" sz="2000" dirty="0" smtClean="0"/>
              <a:t> is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algn="ctr"/>
            <a:r>
              <a:rPr lang="en-GB" sz="2000" dirty="0" smtClean="0"/>
              <a:t>Many thanks to Bruno Balhan and Cedric Baud for providing the 3D model and core laminations for measurements.</a:t>
            </a:r>
          </a:p>
          <a:p>
            <a:pPr algn="ctr"/>
            <a:endParaRPr lang="en-GB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90"/>
            <a:ext cx="3825782" cy="2636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4532" y="3770405"/>
            <a:ext cx="2636910" cy="3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MSE / MST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Results depend </a:t>
            </a:r>
            <a:r>
              <a:rPr lang="en-GB" sz="2000" dirty="0" smtClean="0"/>
              <a:t>heavily on the electromagnetic behaviour of the </a:t>
            </a:r>
            <a:r>
              <a:rPr lang="en-GB" sz="2000" b="1" dirty="0" smtClean="0">
                <a:solidFill>
                  <a:srgbClr val="0070C0"/>
                </a:solidFill>
              </a:rPr>
              <a:t>laminated core</a:t>
            </a:r>
            <a:r>
              <a:rPr lang="en-GB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First </a:t>
            </a:r>
            <a:r>
              <a:rPr lang="en-GB" sz="2000" b="1" dirty="0" smtClean="0">
                <a:solidFill>
                  <a:srgbClr val="0070C0"/>
                </a:solidFill>
              </a:rPr>
              <a:t>convergence studies</a:t>
            </a:r>
            <a:r>
              <a:rPr lang="en-GB" sz="2000" dirty="0" smtClean="0"/>
              <a:t> of a single MSE tank</a:t>
            </a:r>
          </a:p>
          <a:p>
            <a:pPr algn="ctr"/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5" y="2208002"/>
            <a:ext cx="6758107" cy="46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Long QD Bellows</a:t>
            </a:r>
          </a:p>
          <a:p>
            <a:r>
              <a:rPr lang="en-GB" dirty="0" smtClean="0"/>
              <a:t>The BBS Tanks</a:t>
            </a:r>
            <a:endParaRPr lang="en-GB" dirty="0" smtClean="0"/>
          </a:p>
          <a:p>
            <a:r>
              <a:rPr lang="en-GB" dirty="0" smtClean="0"/>
              <a:t>Comments on the ZS and the MSE/MSTs</a:t>
            </a:r>
          </a:p>
          <a:p>
            <a:r>
              <a:rPr lang="en-GB" dirty="0">
                <a:solidFill>
                  <a:srgbClr val="FF0000"/>
                </a:solidFill>
              </a:rPr>
              <a:t>The SPS Longitudinal Impedance </a:t>
            </a:r>
            <a:r>
              <a:rPr lang="en-GB" dirty="0" smtClean="0">
                <a:solidFill>
                  <a:srgbClr val="FF0000"/>
                </a:solidFill>
              </a:rPr>
              <a:t>Model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Conclusions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811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GB" dirty="0" smtClean="0"/>
              <a:t>Long QD Bellows</a:t>
            </a:r>
          </a:p>
          <a:p>
            <a:r>
              <a:rPr lang="en-GB" dirty="0" smtClean="0"/>
              <a:t>The BBS Tanks</a:t>
            </a:r>
            <a:endParaRPr lang="en-GB" dirty="0" smtClean="0"/>
          </a:p>
          <a:p>
            <a:r>
              <a:rPr lang="en-GB" dirty="0" smtClean="0"/>
              <a:t>Comments on the ZS and the MSE/MSTs</a:t>
            </a:r>
          </a:p>
          <a:p>
            <a:r>
              <a:rPr lang="en-GB" dirty="0"/>
              <a:t>The SPS Longitudinal Impedance </a:t>
            </a:r>
            <a:r>
              <a:rPr lang="en-GB" dirty="0" smtClean="0"/>
              <a:t>Model</a:t>
            </a:r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90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2575"/>
            <a:ext cx="8244408" cy="5865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Longitudinal </a:t>
            </a:r>
            <a:r>
              <a:rPr lang="es-ES" dirty="0" err="1" smtClean="0"/>
              <a:t>Impedance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35696" y="692696"/>
            <a:ext cx="5724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Updates to the model: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Updated kicker impedance (</a:t>
            </a:r>
            <a:r>
              <a:rPr lang="en-GB" dirty="0" smtClean="0">
                <a:solidFill>
                  <a:srgbClr val="0070C0"/>
                </a:solidFill>
              </a:rPr>
              <a:t>all MKEs </a:t>
            </a:r>
            <a:r>
              <a:rPr lang="en-GB" dirty="0" err="1" smtClean="0">
                <a:solidFill>
                  <a:srgbClr val="0070C0"/>
                </a:solidFill>
              </a:rPr>
              <a:t>serigraphed</a:t>
            </a:r>
            <a:r>
              <a:rPr lang="en-GB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BBS tanks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Long QD Bellows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/>
              <a:t>To note: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0% Non-conform PP Shields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Resonances Scattered 2.5%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8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Longitudinal </a:t>
            </a:r>
            <a:r>
              <a:rPr lang="es-ES" dirty="0" err="1" smtClean="0"/>
              <a:t>Impedance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" y="751423"/>
            <a:ext cx="8784976" cy="61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Longitudinal </a:t>
            </a:r>
            <a:r>
              <a:rPr lang="es-ES" dirty="0" err="1" smtClean="0"/>
              <a:t>Impedance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301"/>
            <a:ext cx="9144000" cy="60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Longitudinal </a:t>
            </a:r>
            <a:r>
              <a:rPr lang="es-ES" dirty="0" err="1" smtClean="0"/>
              <a:t>Impedance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1781"/>
            <a:ext cx="8496944" cy="58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Long QD Bellows</a:t>
            </a:r>
          </a:p>
          <a:p>
            <a:r>
              <a:rPr lang="en-GB" dirty="0" smtClean="0"/>
              <a:t>The BBS Tanks</a:t>
            </a:r>
            <a:endParaRPr lang="en-GB" dirty="0" smtClean="0"/>
          </a:p>
          <a:p>
            <a:r>
              <a:rPr lang="en-GB" dirty="0" smtClean="0"/>
              <a:t>Comments on the ZS and the MSE/MSTs</a:t>
            </a:r>
          </a:p>
          <a:p>
            <a:r>
              <a:rPr lang="en-GB" dirty="0"/>
              <a:t>The SPS Longitudinal Impedance </a:t>
            </a:r>
            <a:r>
              <a:rPr lang="en-GB" dirty="0" smtClean="0"/>
              <a:t>Model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Conclusions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0728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77272"/>
          </a:xfrm>
        </p:spPr>
        <p:txBody>
          <a:bodyPr>
            <a:noAutofit/>
          </a:bodyPr>
          <a:lstStyle/>
          <a:p>
            <a:endParaRPr lang="en-GB" sz="1100" dirty="0" smtClean="0"/>
          </a:p>
          <a:p>
            <a:r>
              <a:rPr lang="en-GB" sz="2400" dirty="0" smtClean="0"/>
              <a:t>Impedance Model has been updated:</a:t>
            </a:r>
            <a:endParaRPr lang="en-GB" sz="2400" dirty="0" smtClean="0"/>
          </a:p>
          <a:p>
            <a:pPr lvl="1"/>
            <a:r>
              <a:rPr lang="en-GB" sz="1800" dirty="0" smtClean="0"/>
              <a:t>About 330k</a:t>
            </a:r>
            <a:r>
              <a:rPr lang="el-GR" sz="1800" dirty="0" smtClean="0"/>
              <a:t>Ω</a:t>
            </a:r>
            <a:r>
              <a:rPr lang="en-GB" sz="1800" dirty="0" smtClean="0"/>
              <a:t> at 2.3GHz, R/Q = 690</a:t>
            </a:r>
            <a:r>
              <a:rPr lang="el-GR" sz="1800" dirty="0"/>
              <a:t> Ω</a:t>
            </a:r>
            <a:endParaRPr lang="en-GB" sz="1800" dirty="0" smtClean="0"/>
          </a:p>
          <a:p>
            <a:pPr lvl="1"/>
            <a:r>
              <a:rPr lang="en-GB" sz="1800" dirty="0" smtClean="0"/>
              <a:t>The 17 VVSA positions give significant impedance (150k</a:t>
            </a:r>
            <a:r>
              <a:rPr lang="el-GR" sz="1800" dirty="0"/>
              <a:t>Ω</a:t>
            </a:r>
            <a:r>
              <a:rPr lang="en-GB" sz="1800" dirty="0" smtClean="0"/>
              <a:t> at 1.3 and 2.3GHz )</a:t>
            </a:r>
          </a:p>
          <a:p>
            <a:pPr lvl="1"/>
            <a:r>
              <a:rPr lang="en-GB" sz="1800" dirty="0" smtClean="0"/>
              <a:t>‘High-Q’ resonances of the BBS tanks</a:t>
            </a:r>
          </a:p>
          <a:p>
            <a:pPr lvl="1"/>
            <a:endParaRPr lang="en-GB" sz="1800" dirty="0" smtClean="0"/>
          </a:p>
          <a:p>
            <a:r>
              <a:rPr lang="en-GB" sz="2400" dirty="0" smtClean="0"/>
              <a:t>Next impedance sources to be included:</a:t>
            </a:r>
            <a:endParaRPr lang="en-GB" sz="2400" dirty="0" smtClean="0"/>
          </a:p>
          <a:p>
            <a:pPr lvl="1"/>
            <a:r>
              <a:rPr lang="en-GB" sz="1800" b="1" dirty="0" smtClean="0">
                <a:solidFill>
                  <a:schemeClr val="tx2"/>
                </a:solidFill>
              </a:rPr>
              <a:t>33 VVSB positions</a:t>
            </a:r>
          </a:p>
          <a:p>
            <a:pPr lvl="2"/>
            <a:r>
              <a:rPr lang="en-GB" sz="1600" dirty="0" smtClean="0"/>
              <a:t>Surroundings to be checked</a:t>
            </a:r>
          </a:p>
          <a:p>
            <a:pPr lvl="1"/>
            <a:r>
              <a:rPr lang="en-GB" sz="1800" b="1" dirty="0" smtClean="0">
                <a:solidFill>
                  <a:schemeClr val="tx2"/>
                </a:solidFill>
              </a:rPr>
              <a:t>6 ZS</a:t>
            </a:r>
          </a:p>
          <a:p>
            <a:pPr lvl="2"/>
            <a:r>
              <a:rPr lang="en-GB" sz="1600" dirty="0" smtClean="0"/>
              <a:t>5 tank simulations necessary</a:t>
            </a:r>
          </a:p>
          <a:p>
            <a:pPr lvl="2"/>
            <a:r>
              <a:rPr lang="en-GB" sz="1600" dirty="0" smtClean="0"/>
              <a:t>CST crashing randomly is slowing down the analysis</a:t>
            </a:r>
          </a:p>
          <a:p>
            <a:pPr lvl="3"/>
            <a:r>
              <a:rPr lang="en-GB" sz="1600" dirty="0" smtClean="0"/>
              <a:t>Thanks to Michal and John (IT-PES) for their help</a:t>
            </a:r>
            <a:endParaRPr lang="en-GB" sz="1600" dirty="0" smtClean="0"/>
          </a:p>
          <a:p>
            <a:pPr lvl="1"/>
            <a:r>
              <a:rPr lang="en-GB" sz="1800" b="1" dirty="0" smtClean="0">
                <a:solidFill>
                  <a:schemeClr val="tx2"/>
                </a:solidFill>
              </a:rPr>
              <a:t>25 MSE/MSTs </a:t>
            </a:r>
          </a:p>
          <a:p>
            <a:pPr lvl="2"/>
            <a:r>
              <a:rPr lang="en-GB" sz="1800" dirty="0" smtClean="0"/>
              <a:t>Laminated core has to be characterized</a:t>
            </a:r>
          </a:p>
          <a:p>
            <a:pPr lvl="2"/>
            <a:r>
              <a:rPr lang="en-GB" sz="1800" dirty="0" smtClean="0"/>
              <a:t>Again, 5 tank simulations necessary</a:t>
            </a:r>
            <a:r>
              <a:rPr lang="en-GB" sz="1800" b="1" dirty="0" smtClean="0">
                <a:solidFill>
                  <a:schemeClr val="tx2"/>
                </a:solidFill>
              </a:rPr>
              <a:t>.</a:t>
            </a:r>
            <a:endParaRPr lang="en-GB" sz="1800" b="1" dirty="0">
              <a:solidFill>
                <a:schemeClr val="tx2"/>
              </a:solidFill>
            </a:endParaRPr>
          </a:p>
          <a:p>
            <a:pPr lvl="2"/>
            <a:r>
              <a:rPr lang="en-GB" sz="1800" dirty="0"/>
              <a:t>CST crashing randomly is slowing down the analysis</a:t>
            </a:r>
          </a:p>
          <a:p>
            <a:pPr lvl="3"/>
            <a:r>
              <a:rPr lang="en-GB" sz="1600" dirty="0"/>
              <a:t>Thanks to Michal and John (IT-PES) for their help</a:t>
            </a:r>
          </a:p>
        </p:txBody>
      </p:sp>
    </p:spTree>
    <p:extLst>
      <p:ext uri="{BB962C8B-B14F-4D97-AF65-F5344CB8AC3E}">
        <p14:creationId xmlns:p14="http://schemas.microsoft.com/office/powerpoint/2010/main" val="12460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This presentation will cover:</a:t>
            </a:r>
          </a:p>
          <a:p>
            <a:pPr algn="ctr"/>
            <a:endParaRPr lang="en-GB" sz="2000" dirty="0" smtClean="0"/>
          </a:p>
          <a:p>
            <a:r>
              <a:rPr lang="en-GB" sz="2000" b="1" dirty="0" smtClean="0">
                <a:solidFill>
                  <a:srgbClr val="0070C0"/>
                </a:solidFill>
              </a:rPr>
              <a:t>Update</a:t>
            </a:r>
            <a:r>
              <a:rPr lang="en-GB" sz="2000" dirty="0" smtClean="0"/>
              <a:t> of the SPS Longitudinal Model: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Two </a:t>
            </a:r>
            <a:r>
              <a:rPr lang="en-GB" sz="2000" b="1" dirty="0">
                <a:solidFill>
                  <a:srgbClr val="0070C0"/>
                </a:solidFill>
              </a:rPr>
              <a:t>additional elements</a:t>
            </a:r>
            <a:r>
              <a:rPr lang="en-GB" sz="2000" dirty="0"/>
              <a:t> (88 positions) have been </a:t>
            </a:r>
            <a:r>
              <a:rPr lang="en-GB" sz="2000" dirty="0" smtClean="0"/>
              <a:t>characterized as </a:t>
            </a:r>
            <a:r>
              <a:rPr lang="en-GB" sz="2000" dirty="0" smtClean="0"/>
              <a:t>part of the continuous effort to improve the longitudinal impedance model of the SPS.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b="1" dirty="0" smtClean="0">
                <a:solidFill>
                  <a:srgbClr val="0070C0"/>
                </a:solidFill>
              </a:rPr>
              <a:t>BBS tanks</a:t>
            </a:r>
            <a:r>
              <a:rPr lang="en-GB" sz="2000" dirty="0"/>
              <a:t>:</a:t>
            </a:r>
            <a:r>
              <a:rPr lang="en-GB" sz="2000" dirty="0" smtClean="0"/>
              <a:t> 3 beam scrappers and 4 belonging to UA9.</a:t>
            </a:r>
            <a:endParaRPr lang="en-GB" sz="2000" dirty="0" smtClean="0"/>
          </a:p>
          <a:p>
            <a:pPr algn="ctr"/>
            <a:endParaRPr lang="en-GB" sz="2000" dirty="0" smtClean="0"/>
          </a:p>
          <a:p>
            <a:r>
              <a:rPr lang="en-GB" sz="2000" b="1" dirty="0" smtClean="0">
                <a:solidFill>
                  <a:srgbClr val="0070C0"/>
                </a:solidFill>
              </a:rPr>
              <a:t>Comments</a:t>
            </a:r>
            <a:r>
              <a:rPr lang="en-GB" sz="2000" dirty="0" smtClean="0"/>
              <a:t> on the ongoing analysis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Electrostatic septa (</a:t>
            </a:r>
            <a:r>
              <a:rPr lang="en-GB" sz="2000" b="1" dirty="0" smtClean="0">
                <a:solidFill>
                  <a:srgbClr val="0070C0"/>
                </a:solidFill>
              </a:rPr>
              <a:t>ZS</a:t>
            </a:r>
            <a:r>
              <a:rPr lang="en-GB" sz="2000" dirty="0" smtClean="0"/>
              <a:t>); 5 + 1 tanks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MSE / MSTs</a:t>
            </a:r>
            <a:r>
              <a:rPr lang="en-GB" sz="2000" dirty="0" smtClean="0"/>
              <a:t>; 25 tanks</a:t>
            </a:r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0070C0"/>
                </a:solidFill>
              </a:rPr>
              <a:t>Plots</a:t>
            </a:r>
            <a:r>
              <a:rPr lang="en-GB" sz="2000" dirty="0" smtClean="0"/>
              <a:t> of the updated longitudinal impedance model</a:t>
            </a:r>
          </a:p>
        </p:txBody>
      </p:sp>
    </p:spTree>
    <p:extLst>
      <p:ext uri="{BB962C8B-B14F-4D97-AF65-F5344CB8AC3E}">
        <p14:creationId xmlns:p14="http://schemas.microsoft.com/office/powerpoint/2010/main" val="11086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Long QD Bellows</a:t>
            </a:r>
          </a:p>
          <a:p>
            <a:r>
              <a:rPr lang="en-GB" dirty="0" smtClean="0"/>
              <a:t>The BBS Tanks</a:t>
            </a:r>
            <a:endParaRPr lang="en-GB" dirty="0" smtClean="0"/>
          </a:p>
          <a:p>
            <a:r>
              <a:rPr lang="en-GB" dirty="0" smtClean="0"/>
              <a:t>Comments on the ZS and the MSE/MSTs</a:t>
            </a:r>
          </a:p>
          <a:p>
            <a:r>
              <a:rPr lang="en-GB" dirty="0"/>
              <a:t>The SPS Longitudinal Impedance </a:t>
            </a:r>
            <a:r>
              <a:rPr lang="en-GB" dirty="0" smtClean="0"/>
              <a:t>Model</a:t>
            </a:r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71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Long QD </a:t>
            </a:r>
            <a:r>
              <a:rPr lang="es-ES" dirty="0" err="1" smtClean="0"/>
              <a:t>Bellows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Long QD bellows were </a:t>
            </a:r>
            <a:r>
              <a:rPr lang="en-GB" sz="2000" b="1" dirty="0" smtClean="0">
                <a:solidFill>
                  <a:srgbClr val="0070C0"/>
                </a:solidFill>
              </a:rPr>
              <a:t>not included </a:t>
            </a:r>
            <a:r>
              <a:rPr lang="en-GB" sz="2000" dirty="0" smtClean="0"/>
              <a:t>in my </a:t>
            </a:r>
            <a:r>
              <a:rPr lang="en-GB" sz="2000" b="1" dirty="0" smtClean="0">
                <a:solidFill>
                  <a:srgbClr val="0070C0"/>
                </a:solidFill>
              </a:rPr>
              <a:t>original flange count</a:t>
            </a:r>
            <a:r>
              <a:rPr lang="en-GB" sz="2000" dirty="0" smtClean="0"/>
              <a:t>, mainly since they were not expected to resonate at 1.4GHz.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Later analysis revealed significant impedance coming from the QD bellows due to mechanical implementation (around 2.3GHz).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There are two main types of positions</a:t>
            </a:r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73" y="3843448"/>
            <a:ext cx="3779150" cy="2974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2" y="3805002"/>
            <a:ext cx="3184955" cy="3051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040" y="3429219"/>
            <a:ext cx="3944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Shielded PP – Long QD Bellows (71)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3463" y="3422219"/>
            <a:ext cx="476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Shielded PP – VVSA – Long QD Bellows (17)</a:t>
            </a:r>
            <a:endParaRPr lang="en-GB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109"/>
            <a:ext cx="7368555" cy="5516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Shielded PP – Long QD Bellows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71" y="3591052"/>
            <a:ext cx="3312368" cy="1349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1136" y="4940998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Perfect pumping port shield assumed.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77769"/>
              </p:ext>
            </p:extLst>
          </p:nvPr>
        </p:nvGraphicFramePr>
        <p:xfrm>
          <a:off x="4716016" y="1124744"/>
          <a:ext cx="380217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43"/>
                <a:gridCol w="950543"/>
                <a:gridCol w="950543"/>
                <a:gridCol w="9505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0.0117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0.00005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234000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2.048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0.165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2000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2.302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4.65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480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9.7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5.5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228184" y="3645024"/>
            <a:ext cx="1086619" cy="1295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971600" y="5899498"/>
            <a:ext cx="1086619" cy="2324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1514910" y="1628800"/>
            <a:ext cx="3201106" cy="4270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2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" y="1628800"/>
            <a:ext cx="6966970" cy="52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Shielded PP – Long QD Bellows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4581128"/>
            <a:ext cx="3312368" cy="134994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62444"/>
              </p:ext>
            </p:extLst>
          </p:nvPr>
        </p:nvGraphicFramePr>
        <p:xfrm>
          <a:off x="1475656" y="1124744"/>
          <a:ext cx="380217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43"/>
                <a:gridCol w="950543"/>
                <a:gridCol w="950543"/>
                <a:gridCol w="9505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0.0117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0.00005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234000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2.048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0.165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2000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2.302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4.65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480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9.7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5.5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12273" y="5386521"/>
            <a:ext cx="4539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err="1" smtClean="0"/>
              <a:t>Im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885" y="3037660"/>
            <a:ext cx="4478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</a:t>
            </a:r>
            <a:endParaRPr lang="en-GB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6306441" y="4608114"/>
            <a:ext cx="1086619" cy="1295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043608" y="3345411"/>
            <a:ext cx="4392488" cy="2324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15616" y="1772816"/>
            <a:ext cx="576064" cy="1572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60232" y="3827901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Perfect pumping port shield assumed.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Shielded PP – VVSA – Long QD Bellows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6892702" cy="495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10" y="4305246"/>
            <a:ext cx="2768837" cy="183620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38154"/>
              </p:ext>
            </p:extLst>
          </p:nvPr>
        </p:nvGraphicFramePr>
        <p:xfrm>
          <a:off x="5311330" y="900123"/>
          <a:ext cx="380217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43"/>
                <a:gridCol w="950543"/>
                <a:gridCol w="950543"/>
                <a:gridCol w="9505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0.0118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0.00005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236000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0.663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2.08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420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1.28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9.24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680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13.6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1.345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3.13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6.2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2.345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9.24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15.4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1790783" cy="254965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55866" y="4665286"/>
            <a:ext cx="64807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281534" y="3812167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Perfect pumping port shield assumed.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5278" y="853261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</a:rPr>
              <a:t>Valve model courtesy of Rene Brulc (VAT).</a:t>
            </a:r>
            <a:endParaRPr lang="en-GB" sz="1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32128"/>
            <a:ext cx="6084168" cy="4314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Shielded PP – VVSA – Long QD Bellows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08720"/>
            <a:ext cx="4608574" cy="3056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59" y="4274331"/>
            <a:ext cx="1790783" cy="2549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25873" y="3780313"/>
            <a:ext cx="421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3133" y="5658357"/>
            <a:ext cx="4267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Im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076055" y="1665682"/>
            <a:ext cx="1022553" cy="8992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427984" y="2661222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Perfect pumping port shield assumed.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5403659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</a:rPr>
              <a:t>Valve model courtesy of Rene Brulc (VAT).</a:t>
            </a:r>
            <a:endParaRPr lang="en-GB" sz="1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137888</TotalTime>
  <Words>1008</Words>
  <Application>Microsoft Office PowerPoint</Application>
  <PresentationFormat>On-screen Show (4:3)</PresentationFormat>
  <Paragraphs>259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New Contributions to the SPS Longitudinal Impedance Model</vt:lpstr>
      <vt:lpstr>Outline</vt:lpstr>
      <vt:lpstr>Introduction</vt:lpstr>
      <vt:lpstr>Outline</vt:lpstr>
      <vt:lpstr>Long QD Bellows</vt:lpstr>
      <vt:lpstr>Shielded PP – Long QD Bellows</vt:lpstr>
      <vt:lpstr>Shielded PP – Long QD Bellows</vt:lpstr>
      <vt:lpstr>Shielded PP – VVSA – Long QD Bellows</vt:lpstr>
      <vt:lpstr>Shielded PP – VVSA – Long QD Bellows</vt:lpstr>
      <vt:lpstr>Outline</vt:lpstr>
      <vt:lpstr>BBS tanks</vt:lpstr>
      <vt:lpstr>Beam Scrappers</vt:lpstr>
      <vt:lpstr>UA9 Cherenkov Detector</vt:lpstr>
      <vt:lpstr>Outline</vt:lpstr>
      <vt:lpstr>ZS</vt:lpstr>
      <vt:lpstr>ZS</vt:lpstr>
      <vt:lpstr>MSE / MST</vt:lpstr>
      <vt:lpstr>MSE / MST</vt:lpstr>
      <vt:lpstr>Outline</vt:lpstr>
      <vt:lpstr>Longitudinal Impedance Model</vt:lpstr>
      <vt:lpstr>Longitudinal Impedance Model</vt:lpstr>
      <vt:lpstr>Longitudinal Impedance Model</vt:lpstr>
      <vt:lpstr>Longitudinal Impedance Model</vt:lpstr>
      <vt:lpstr>Outline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for the Measurement of Cavity Q’s in Reflection</dc:title>
  <dc:creator>Jose Enrique Varela Campelo</dc:creator>
  <cp:lastModifiedBy>Jose Enrique Varela Campelo</cp:lastModifiedBy>
  <cp:revision>965</cp:revision>
  <cp:lastPrinted>2014-12-10T08:19:12Z</cp:lastPrinted>
  <dcterms:created xsi:type="dcterms:W3CDTF">2013-02-21T13:42:40Z</dcterms:created>
  <dcterms:modified xsi:type="dcterms:W3CDTF">2014-12-11T14:06:41Z</dcterms:modified>
</cp:coreProperties>
</file>