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CB0"/>
    <a:srgbClr val="2A3AB2"/>
    <a:srgbClr val="403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7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End-of-year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LIU-SPS BD WG meeting 11.12.14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meetings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During year - 10 meetings of LIU-SPS BD WG</a:t>
            </a:r>
          </a:p>
          <a:p>
            <a:pPr marL="0" indent="0">
              <a:buNone/>
            </a:pPr>
            <a:r>
              <a:rPr lang="en-US" dirty="0" smtClean="0"/>
              <a:t>    (less than usual 12, but more than in 2013 :-)</a:t>
            </a:r>
          </a:p>
          <a:p>
            <a:r>
              <a:rPr lang="en-US" dirty="0" smtClean="0"/>
              <a:t>Main topics:</a:t>
            </a:r>
          </a:p>
          <a:p>
            <a:pPr lvl="1"/>
            <a:r>
              <a:rPr lang="en-US" dirty="0" smtClean="0"/>
              <a:t>SPS impedance – 16 talks…</a:t>
            </a:r>
          </a:p>
          <a:p>
            <a:pPr lvl="1"/>
            <a:r>
              <a:rPr lang="en-US" dirty="0" smtClean="0"/>
              <a:t>MDs, instabilities </a:t>
            </a:r>
          </a:p>
          <a:p>
            <a:r>
              <a:rPr lang="en-US" dirty="0" smtClean="0"/>
              <a:t>Main speakers:</a:t>
            </a:r>
          </a:p>
          <a:p>
            <a:pPr lvl="1"/>
            <a:r>
              <a:rPr lang="en-US" dirty="0"/>
              <a:t>6</a:t>
            </a:r>
            <a:r>
              <a:rPr lang="en-US" dirty="0" smtClean="0"/>
              <a:t> talks:  J. Varela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 talks</a:t>
            </a:r>
            <a:r>
              <a:rPr lang="en-US" dirty="0"/>
              <a:t>: </a:t>
            </a:r>
            <a:r>
              <a:rPr lang="en-US" dirty="0" smtClean="0"/>
              <a:t> T</a:t>
            </a:r>
            <a:r>
              <a:rPr lang="en-US" dirty="0"/>
              <a:t>. Argyropoulos</a:t>
            </a:r>
            <a:endParaRPr lang="en-US" dirty="0" smtClean="0"/>
          </a:p>
          <a:p>
            <a:pPr lvl="1"/>
            <a:r>
              <a:rPr lang="en-US" dirty="0"/>
              <a:t>4</a:t>
            </a:r>
            <a:r>
              <a:rPr lang="en-US" dirty="0" smtClean="0"/>
              <a:t> talks:  H. Bartosik, A. Lasheen</a:t>
            </a:r>
          </a:p>
          <a:p>
            <a:pPr lvl="1"/>
            <a:r>
              <a:rPr lang="en-US" dirty="0" smtClean="0"/>
              <a:t>Many thanks to all other speakers!</a:t>
            </a:r>
          </a:p>
          <a:p>
            <a:r>
              <a:rPr lang="en-US" sz="2200" dirty="0" smtClean="0"/>
              <a:t>Minutes: thanks a </a:t>
            </a:r>
            <a:r>
              <a:rPr lang="en-US" sz="2200" smtClean="0"/>
              <a:t>lot to </a:t>
            </a:r>
            <a:r>
              <a:rPr lang="en-US" sz="2200" dirty="0" smtClean="0"/>
              <a:t>Hannes!</a:t>
            </a:r>
            <a:endParaRPr lang="en-US" sz="2200" dirty="0"/>
          </a:p>
        </p:txBody>
      </p:sp>
      <p:pic>
        <p:nvPicPr>
          <p:cNvPr id="4098" name="Picture 2" descr="\\cern.ch\dfs\Users\e\elenas\Documents\upgrades\SPSU-BD\IIHF-World-Junior-Hockey-Championship-medal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102" y="3843656"/>
            <a:ext cx="1348418" cy="86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25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2014 beam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Beam re-commissioning after LS1</a:t>
            </a:r>
          </a:p>
          <a:p>
            <a:r>
              <a:rPr lang="en-US" dirty="0" smtClean="0"/>
              <a:t>E-cloud - </a:t>
            </a:r>
            <a:r>
              <a:rPr lang="en-US" dirty="0" smtClean="0">
                <a:solidFill>
                  <a:srgbClr val="C00000"/>
                </a:solidFill>
              </a:rPr>
              <a:t>SPS scrubbing: strong e-cloud for high intensity and doublets</a:t>
            </a:r>
            <a:endParaRPr lang="en-US" dirty="0" smtClean="0"/>
          </a:p>
          <a:p>
            <a:r>
              <a:rPr lang="en-US" dirty="0" smtClean="0"/>
              <a:t>Preparation of </a:t>
            </a:r>
            <a:r>
              <a:rPr lang="en-US" dirty="0"/>
              <a:t> </a:t>
            </a:r>
            <a:r>
              <a:rPr lang="en-US" dirty="0" smtClean="0"/>
              <a:t>25 ns beams (8b4e, BCMS) - OK</a:t>
            </a:r>
          </a:p>
          <a:p>
            <a:r>
              <a:rPr lang="en-US" dirty="0" smtClean="0"/>
              <a:t>Pushing intensity of 25 ns beam to the </a:t>
            </a:r>
            <a:r>
              <a:rPr lang="en-US" dirty="0" smtClean="0">
                <a:solidFill>
                  <a:srgbClr val="C00000"/>
                </a:solidFill>
              </a:rPr>
              <a:t>maximum: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high losses (limited by e-cloud?) </a:t>
            </a:r>
          </a:p>
          <a:p>
            <a:r>
              <a:rPr lang="en-US" dirty="0" smtClean="0"/>
              <a:t>Preparation of </a:t>
            </a:r>
            <a:r>
              <a:rPr lang="en-US" dirty="0" smtClean="0">
                <a:solidFill>
                  <a:srgbClr val="C00000"/>
                </a:solidFill>
              </a:rPr>
              <a:t>doublets </a:t>
            </a:r>
            <a:r>
              <a:rPr lang="en-US" dirty="0" smtClean="0"/>
              <a:t>for LHC scrubbing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new (longer) magnetic cycle – was not needed yet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LLRF, transverse damper : room for improvement?</a:t>
            </a:r>
          </a:p>
          <a:p>
            <a:r>
              <a:rPr lang="en-US" dirty="0" smtClean="0"/>
              <a:t>SPS MDs: frequency shifts, instability thresholds and growth rates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63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achievements in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Improved SPS </a:t>
            </a:r>
            <a:r>
              <a:rPr lang="en-US" dirty="0" smtClean="0">
                <a:solidFill>
                  <a:srgbClr val="C00000"/>
                </a:solidFill>
              </a:rPr>
              <a:t>impedance model </a:t>
            </a:r>
            <a:r>
              <a:rPr lang="en-US" dirty="0" smtClean="0"/>
              <a:t>(+ X-mas inspection by Vacuum Group)</a:t>
            </a:r>
          </a:p>
          <a:p>
            <a:r>
              <a:rPr lang="en-US" dirty="0" smtClean="0"/>
              <a:t>New simulation </a:t>
            </a:r>
            <a:r>
              <a:rPr lang="en-US" dirty="0" smtClean="0">
                <a:solidFill>
                  <a:srgbClr val="C00000"/>
                </a:solidFill>
              </a:rPr>
              <a:t>code</a:t>
            </a:r>
            <a:r>
              <a:rPr lang="en-US" dirty="0" smtClean="0"/>
              <a:t> (</a:t>
            </a:r>
            <a:r>
              <a:rPr lang="en-US" dirty="0" err="1" smtClean="0"/>
              <a:t>BLonD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Particle simulations and their </a:t>
            </a:r>
            <a:r>
              <a:rPr lang="en-US" dirty="0" smtClean="0">
                <a:solidFill>
                  <a:srgbClr val="C00000"/>
                </a:solidFill>
              </a:rPr>
              <a:t>agreement </a:t>
            </a:r>
            <a:r>
              <a:rPr lang="en-US" dirty="0" smtClean="0"/>
              <a:t>with measurements for </a:t>
            </a:r>
            <a:r>
              <a:rPr lang="en-US" dirty="0" smtClean="0">
                <a:solidFill>
                  <a:srgbClr val="C00000"/>
                </a:solidFill>
              </a:rPr>
              <a:t>a single bunch </a:t>
            </a:r>
            <a:r>
              <a:rPr lang="en-US" dirty="0" smtClean="0"/>
              <a:t>(both in transverse and longitudinal plane)</a:t>
            </a:r>
          </a:p>
          <a:p>
            <a:r>
              <a:rPr lang="en-US" dirty="0"/>
              <a:t>LIU Day on 11.04.14  &amp;  Chamonix </a:t>
            </a:r>
            <a:r>
              <a:rPr lang="en-US" dirty="0" smtClean="0"/>
              <a:t>talks: </a:t>
            </a:r>
            <a:r>
              <a:rPr lang="en-US" dirty="0" smtClean="0">
                <a:solidFill>
                  <a:srgbClr val="C00000"/>
                </a:solidFill>
              </a:rPr>
              <a:t>other upgrade options</a:t>
            </a:r>
          </a:p>
          <a:p>
            <a:r>
              <a:rPr lang="en-US" dirty="0"/>
              <a:t>SPS MDs: new </a:t>
            </a:r>
            <a:r>
              <a:rPr lang="en-US" dirty="0" smtClean="0"/>
              <a:t>data to be </a:t>
            </a:r>
            <a:r>
              <a:rPr lang="en-US" dirty="0" err="1" smtClean="0"/>
              <a:t>analysed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3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Priorities for BD studies in 2015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7"/>
            <a:ext cx="6196405" cy="3603812"/>
          </a:xfrm>
        </p:spPr>
        <p:txBody>
          <a:bodyPr>
            <a:noAutofit/>
          </a:bodyPr>
          <a:lstStyle/>
          <a:p>
            <a:r>
              <a:rPr lang="en-US" sz="2000" dirty="0" smtClean="0"/>
              <a:t>Two important decisions to be taken (for LS2?):</a:t>
            </a:r>
          </a:p>
          <a:p>
            <a:pPr lvl="1"/>
            <a:r>
              <a:rPr lang="en-US" sz="1800" dirty="0" err="1" smtClean="0">
                <a:solidFill>
                  <a:srgbClr val="C00000"/>
                </a:solidFill>
              </a:rPr>
              <a:t>aC</a:t>
            </a:r>
            <a:r>
              <a:rPr lang="en-US" sz="1800" dirty="0" smtClean="0">
                <a:solidFill>
                  <a:srgbClr val="C00000"/>
                </a:solidFill>
              </a:rPr>
              <a:t>-coating</a:t>
            </a:r>
            <a:r>
              <a:rPr lang="en-US" sz="1800" dirty="0" smtClean="0"/>
              <a:t> versus </a:t>
            </a:r>
            <a:r>
              <a:rPr lang="en-US" sz="1800" dirty="0" smtClean="0">
                <a:solidFill>
                  <a:srgbClr val="C00000"/>
                </a:solidFill>
              </a:rPr>
              <a:t>scrubbing</a:t>
            </a:r>
            <a:r>
              <a:rPr lang="en-US" sz="1800" dirty="0" smtClean="0"/>
              <a:t> – end 2015</a:t>
            </a:r>
          </a:p>
          <a:p>
            <a:pPr lvl="1"/>
            <a:r>
              <a:rPr lang="en-US" sz="1800" dirty="0" smtClean="0"/>
              <a:t>SPS impedance </a:t>
            </a:r>
            <a:r>
              <a:rPr lang="en-US" sz="1800" dirty="0" smtClean="0">
                <a:solidFill>
                  <a:srgbClr val="C00000"/>
                </a:solidFill>
              </a:rPr>
              <a:t>reduction</a:t>
            </a:r>
            <a:r>
              <a:rPr lang="en-US" sz="1800" dirty="0" smtClean="0"/>
              <a:t> (flanges) – mid 2015</a:t>
            </a:r>
            <a:endParaRPr lang="en-US" sz="1800" dirty="0"/>
          </a:p>
          <a:p>
            <a:r>
              <a:rPr lang="en-US" sz="2000" dirty="0"/>
              <a:t>M</a:t>
            </a:r>
            <a:r>
              <a:rPr lang="en-US" sz="2000" dirty="0" smtClean="0"/>
              <a:t>easurements  with </a:t>
            </a:r>
            <a:r>
              <a:rPr lang="en-US" sz="2000" dirty="0" smtClean="0">
                <a:solidFill>
                  <a:srgbClr val="C00000"/>
                </a:solidFill>
              </a:rPr>
              <a:t>multi-bunch beams:</a:t>
            </a:r>
          </a:p>
          <a:p>
            <a:pPr lvl="1"/>
            <a:r>
              <a:rPr lang="en-US" sz="1800" dirty="0" smtClean="0"/>
              <a:t>Scrubbing run</a:t>
            </a:r>
          </a:p>
          <a:p>
            <a:pPr lvl="1"/>
            <a:r>
              <a:rPr lang="en-US" sz="1800" dirty="0" smtClean="0"/>
              <a:t>12 -… 72 bunches </a:t>
            </a:r>
            <a:r>
              <a:rPr lang="en-US" sz="1800" dirty="0"/>
              <a:t>(</a:t>
            </a:r>
            <a:r>
              <a:rPr lang="en-US" sz="1800" dirty="0" smtClean="0"/>
              <a:t>different intensity, FB&amp;FF off/on) </a:t>
            </a:r>
            <a:endParaRPr lang="en-US" sz="1800" dirty="0" smtClean="0"/>
          </a:p>
          <a:p>
            <a:r>
              <a:rPr lang="en-US" sz="2000" dirty="0"/>
              <a:t>S</a:t>
            </a:r>
            <a:r>
              <a:rPr lang="en-US" sz="2000" dirty="0" smtClean="0"/>
              <a:t>imulations of </a:t>
            </a:r>
            <a:r>
              <a:rPr lang="en-US" sz="2000" dirty="0">
                <a:solidFill>
                  <a:srgbClr val="C00000"/>
                </a:solidFill>
              </a:rPr>
              <a:t>multi-bunch </a:t>
            </a:r>
            <a:r>
              <a:rPr lang="en-US" sz="2000" dirty="0" smtClean="0">
                <a:solidFill>
                  <a:srgbClr val="C00000"/>
                </a:solidFill>
              </a:rPr>
              <a:t>beams:</a:t>
            </a:r>
          </a:p>
          <a:p>
            <a:pPr lvl="1"/>
            <a:r>
              <a:rPr lang="en-US" sz="1800" dirty="0" smtClean="0"/>
              <a:t>Code development (</a:t>
            </a:r>
            <a:r>
              <a:rPr lang="en-US" sz="1800" dirty="0" err="1" smtClean="0"/>
              <a:t>BLonD</a:t>
            </a:r>
            <a:r>
              <a:rPr lang="en-US" sz="1800" dirty="0" smtClean="0"/>
              <a:t>) - </a:t>
            </a:r>
            <a:r>
              <a:rPr lang="en-US" sz="1800" dirty="0" err="1" smtClean="0"/>
              <a:t>optimisation</a:t>
            </a:r>
            <a:endParaRPr lang="en-US" sz="1800" dirty="0" smtClean="0"/>
          </a:p>
          <a:p>
            <a:pPr lvl="1"/>
            <a:r>
              <a:rPr lang="en-US" sz="1800" dirty="0"/>
              <a:t>R</a:t>
            </a:r>
            <a:r>
              <a:rPr lang="en-US" sz="1800" dirty="0" smtClean="0"/>
              <a:t>amp  &amp; Phase Loop </a:t>
            </a:r>
            <a:r>
              <a:rPr lang="en-US" sz="1800" dirty="0" smtClean="0"/>
              <a:t>&amp; FF/FB</a:t>
            </a:r>
            <a:endParaRPr lang="en-US" sz="1800" dirty="0"/>
          </a:p>
          <a:p>
            <a:r>
              <a:rPr lang="en-US" sz="2000" dirty="0" smtClean="0"/>
              <a:t>Doublets for LHC: losses, long ramp, bunch </a:t>
            </a:r>
            <a:r>
              <a:rPr lang="en-US" sz="2000" dirty="0" smtClean="0"/>
              <a:t>rotation</a:t>
            </a:r>
          </a:p>
          <a:p>
            <a:r>
              <a:rPr lang="en-US" sz="2000" dirty="0" smtClean="0"/>
              <a:t>Measurements with new 800 MHz beam control</a:t>
            </a:r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6004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799" y="0"/>
            <a:ext cx="7290961" cy="6769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91360" y="4511039"/>
            <a:ext cx="238760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Large number of MDs!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6" t="35221" r="18128" b="18514"/>
          <a:stretch/>
        </p:blipFill>
        <p:spPr bwMode="auto">
          <a:xfrm>
            <a:off x="2824480" y="10160"/>
            <a:ext cx="351536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418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0" y="705270"/>
            <a:ext cx="6254044" cy="13620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Merry Christmas!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Happy New Year</a:t>
            </a:r>
            <a:r>
              <a:rPr lang="en-US" dirty="0" smtClean="0">
                <a:solidFill>
                  <a:srgbClr val="C00000"/>
                </a:solidFill>
              </a:rPr>
              <a:t>!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9307" y="764608"/>
            <a:ext cx="6231467" cy="1309511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pic>
        <p:nvPicPr>
          <p:cNvPr id="3074" name="Picture 2" descr="\\cern.ch\dfs\Users\e\elenas\Documents\upgrades\SPSU-BD\Xmas_card_Wallpaper_pack_by_Tooshtoos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499" y="2074119"/>
            <a:ext cx="5092701" cy="3819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67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1218</TotalTime>
  <Words>331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End-of-year talk</vt:lpstr>
      <vt:lpstr>Our meetings in 2014</vt:lpstr>
      <vt:lpstr>Summary of 2014 beam studies</vt:lpstr>
      <vt:lpstr>Main achievements in 2014</vt:lpstr>
      <vt:lpstr>Priorities for BD studies in 2015</vt:lpstr>
      <vt:lpstr>PowerPoint Presentation</vt:lpstr>
      <vt:lpstr>Merry Christmas! Happy New Year!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End-of-year talk</dc:title>
  <dc:creator>Elena Chapochnikova</dc:creator>
  <cp:lastModifiedBy>Elena Chapochnikova</cp:lastModifiedBy>
  <cp:revision>36</cp:revision>
  <dcterms:created xsi:type="dcterms:W3CDTF">2013-12-11T14:08:33Z</dcterms:created>
  <dcterms:modified xsi:type="dcterms:W3CDTF">2014-12-11T12:23:37Z</dcterms:modified>
</cp:coreProperties>
</file>