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4E4-CAF2-304E-B5CD-EEBB3D4AB569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C86-87B9-2B40-A07D-CCE60E3E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4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4E4-CAF2-304E-B5CD-EEBB3D4AB569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C86-87B9-2B40-A07D-CCE60E3E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8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4E4-CAF2-304E-B5CD-EEBB3D4AB569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C86-87B9-2B40-A07D-CCE60E3E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2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4E4-CAF2-304E-B5CD-EEBB3D4AB569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C86-87B9-2B40-A07D-CCE60E3E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9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4E4-CAF2-304E-B5CD-EEBB3D4AB569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C86-87B9-2B40-A07D-CCE60E3E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1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4E4-CAF2-304E-B5CD-EEBB3D4AB569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C86-87B9-2B40-A07D-CCE60E3E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2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4E4-CAF2-304E-B5CD-EEBB3D4AB569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C86-87B9-2B40-A07D-CCE60E3E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56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4E4-CAF2-304E-B5CD-EEBB3D4AB569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C86-87B9-2B40-A07D-CCE60E3E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6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4E4-CAF2-304E-B5CD-EEBB3D4AB569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C86-87B9-2B40-A07D-CCE60E3E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0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4E4-CAF2-304E-B5CD-EEBB3D4AB569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C86-87B9-2B40-A07D-CCE60E3E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3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4E4-CAF2-304E-B5CD-EEBB3D4AB569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EC86-87B9-2B40-A07D-CCE60E3E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2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14E4-CAF2-304E-B5CD-EEBB3D4AB569}" type="datetimeFigureOut">
              <a:rPr lang="en-US" smtClean="0"/>
              <a:t>09/10/14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7EC86-87B9-2B40-A07D-CCE60E3E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0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762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505201"/>
            <a:ext cx="8879904" cy="287467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Dedicated MDs in SPS</a:t>
            </a:r>
          </a:p>
          <a:p>
            <a:pPr lvl="1">
              <a:lnSpc>
                <a:spcPct val="130000"/>
              </a:lnSpc>
            </a:pPr>
            <a:r>
              <a:rPr lang="en-US" u="sng" dirty="0"/>
              <a:t>W</a:t>
            </a:r>
            <a:r>
              <a:rPr lang="en-US" u="sng" dirty="0" smtClean="0"/>
              <a:t>41:</a:t>
            </a:r>
            <a:r>
              <a:rPr lang="en-US" dirty="0" smtClean="0"/>
              <a:t> </a:t>
            </a:r>
            <a:r>
              <a:rPr lang="en-US" dirty="0"/>
              <a:t>12h </a:t>
            </a:r>
            <a:r>
              <a:rPr lang="en-US" dirty="0" smtClean="0"/>
              <a:t>25ns </a:t>
            </a:r>
            <a:r>
              <a:rPr lang="en-US" dirty="0"/>
              <a:t>performance </a:t>
            </a:r>
            <a:r>
              <a:rPr lang="en-US" dirty="0" smtClean="0"/>
              <a:t>recovery + aperture measurement on SFTPRO</a:t>
            </a:r>
            <a:endParaRPr lang="en-US" dirty="0"/>
          </a:p>
          <a:p>
            <a:pPr lvl="2"/>
            <a:r>
              <a:rPr lang="en-US" dirty="0" smtClean="0"/>
              <a:t>Up to 72 bunches accelerated to 110 </a:t>
            </a:r>
            <a:r>
              <a:rPr lang="en-US" dirty="0" err="1" smtClean="0"/>
              <a:t>GeV</a:t>
            </a:r>
            <a:r>
              <a:rPr lang="en-US" dirty="0" smtClean="0"/>
              <a:t> on nominal LHC filling cycle. Up to 72 bunches on the short FB MD cycle. FT beam for aperture scans. </a:t>
            </a:r>
          </a:p>
          <a:p>
            <a:pPr lvl="2"/>
            <a:r>
              <a:rPr lang="en-US" dirty="0" smtClean="0"/>
              <a:t>Transverse </a:t>
            </a:r>
            <a:r>
              <a:rPr lang="en-US" dirty="0"/>
              <a:t>damper set </a:t>
            </a:r>
            <a:r>
              <a:rPr lang="en-US" dirty="0" smtClean="0"/>
              <a:t>up for LHC beams in the morning + 2h in the afternoon </a:t>
            </a:r>
            <a:r>
              <a:rPr lang="en-US" dirty="0"/>
              <a:t>for the exchange of the H1 damper </a:t>
            </a:r>
            <a:r>
              <a:rPr lang="en-US" dirty="0" smtClean="0"/>
              <a:t>amplifier</a:t>
            </a:r>
          </a:p>
          <a:p>
            <a:pPr lvl="2"/>
            <a:r>
              <a:rPr lang="en-US" dirty="0" smtClean="0"/>
              <a:t>Electron cloud signals on strip monitors seem stronger than before LS1. High pressure rise on MKP (very close to interlock limit of 2e-7), ZS, newly installed magnets. Much lower dynamic pressure rise in the two a-C coated FODO cells. Problems of losses at injection and poor lifetime at 26 </a:t>
            </a:r>
            <a:r>
              <a:rPr lang="en-US" dirty="0" err="1" smtClean="0"/>
              <a:t>GeV</a:t>
            </a:r>
            <a:r>
              <a:rPr lang="en-US" dirty="0" smtClean="0"/>
              <a:t>. Measured transverse </a:t>
            </a:r>
            <a:r>
              <a:rPr lang="en-US" dirty="0" err="1" smtClean="0"/>
              <a:t>emittances</a:t>
            </a:r>
            <a:r>
              <a:rPr lang="en-US" dirty="0" smtClean="0"/>
              <a:t> around 3um.</a:t>
            </a:r>
          </a:p>
          <a:p>
            <a:pPr lvl="2"/>
            <a:r>
              <a:rPr lang="en-US" dirty="0" smtClean="0"/>
              <a:t>12 bunches for longitudinal instability threshold measurement and tests of bunch rotation at flat </a:t>
            </a:r>
            <a:r>
              <a:rPr lang="en-US" dirty="0" smtClean="0"/>
              <a:t>top (different intensities from injectors)</a:t>
            </a:r>
            <a:endParaRPr lang="en-US" dirty="0" smtClean="0"/>
          </a:p>
          <a:p>
            <a:pPr lvl="2"/>
            <a:r>
              <a:rPr lang="en-US" dirty="0" smtClean="0"/>
              <a:t>Measurements of bunch-by-bunch </a:t>
            </a:r>
            <a:r>
              <a:rPr lang="en-US" dirty="0" err="1" smtClean="0"/>
              <a:t>emittance</a:t>
            </a:r>
            <a:r>
              <a:rPr lang="en-US" dirty="0" smtClean="0"/>
              <a:t> with 72b on MD cycle</a:t>
            </a:r>
            <a:r>
              <a:rPr lang="en-US" dirty="0" smtClean="0"/>
              <a:t>. No visible sign of blow up along the batch. Strong pressure rise in the arcs, perhaps relation with bad lifetime?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-2509" t="47652" b="-225"/>
          <a:stretch/>
        </p:blipFill>
        <p:spPr>
          <a:xfrm>
            <a:off x="-14994" y="70420"/>
            <a:ext cx="9158994" cy="316370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33849" y="1048065"/>
            <a:ext cx="5593157" cy="2201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Transverse measurements (optics, impedance, SC, instabilities)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1537197" y="1276665"/>
            <a:ext cx="5589809" cy="228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Longitudinal measurements (impedance, SC, instabilities (CB, </a:t>
            </a:r>
            <a:r>
              <a:rPr lang="en-US" sz="1200" dirty="0" smtClean="0">
                <a:latin typeface="Symbol" charset="2"/>
                <a:cs typeface="Symbol" charset="2"/>
              </a:rPr>
              <a:t>m</a:t>
            </a:r>
            <a:r>
              <a:rPr lang="en-US" sz="1200" dirty="0" smtClean="0"/>
              <a:t>w) )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1545922" y="1765990"/>
            <a:ext cx="495300" cy="431800"/>
          </a:xfrm>
          <a:prstGeom prst="rect">
            <a:avLst/>
          </a:prstGeom>
          <a:ln w="19050" cmpd="sng">
            <a:solidFill>
              <a:srgbClr val="DDDDDD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Ar</a:t>
            </a:r>
            <a:r>
              <a:rPr lang="en-US" sz="1000" dirty="0"/>
              <a:t> </a:t>
            </a:r>
            <a:r>
              <a:rPr lang="en-US" sz="1000" dirty="0" smtClean="0"/>
              <a:t>setup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2180793" y="1765990"/>
            <a:ext cx="495300" cy="431800"/>
          </a:xfrm>
          <a:prstGeom prst="rect">
            <a:avLst/>
          </a:prstGeom>
          <a:ln w="19050" cmpd="sng">
            <a:solidFill>
              <a:srgbClr val="DDDDDD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Ar</a:t>
            </a:r>
            <a:r>
              <a:rPr lang="en-US" sz="1000" dirty="0"/>
              <a:t> </a:t>
            </a:r>
            <a:r>
              <a:rPr lang="en-US" sz="1000" dirty="0" smtClean="0"/>
              <a:t>setup</a:t>
            </a:r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2832056" y="1765990"/>
            <a:ext cx="495300" cy="431800"/>
          </a:xfrm>
          <a:prstGeom prst="rect">
            <a:avLst/>
          </a:prstGeom>
          <a:ln w="19050" cmpd="sng">
            <a:solidFill>
              <a:srgbClr val="DDDDDD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Ar</a:t>
            </a:r>
            <a:r>
              <a:rPr lang="en-US" sz="1000" dirty="0"/>
              <a:t> </a:t>
            </a:r>
            <a:r>
              <a:rPr lang="en-US" sz="1000" dirty="0" smtClean="0"/>
              <a:t>setup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3455045" y="1774237"/>
            <a:ext cx="495300" cy="431800"/>
          </a:xfrm>
          <a:prstGeom prst="rect">
            <a:avLst/>
          </a:prstGeom>
          <a:ln w="19050" cmpd="sng">
            <a:solidFill>
              <a:srgbClr val="DDDDDD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Ar</a:t>
            </a:r>
            <a:r>
              <a:rPr lang="en-US" sz="1000" dirty="0"/>
              <a:t> </a:t>
            </a:r>
            <a:r>
              <a:rPr lang="en-US" sz="1000" dirty="0" smtClean="0"/>
              <a:t>setup</a:t>
            </a:r>
            <a:endParaRPr lang="en-US" sz="1000" dirty="0"/>
          </a:p>
        </p:txBody>
      </p:sp>
      <p:sp>
        <p:nvSpPr>
          <p:cNvPr id="12" name="Rectangle 11"/>
          <p:cNvSpPr/>
          <p:nvPr/>
        </p:nvSpPr>
        <p:spPr>
          <a:xfrm>
            <a:off x="4728271" y="1765990"/>
            <a:ext cx="495300" cy="431800"/>
          </a:xfrm>
          <a:prstGeom prst="rect">
            <a:avLst/>
          </a:prstGeom>
          <a:ln w="19050" cmpd="sng">
            <a:solidFill>
              <a:srgbClr val="DDDDDD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Ar</a:t>
            </a:r>
            <a:r>
              <a:rPr lang="en-US" sz="1000" dirty="0"/>
              <a:t> </a:t>
            </a:r>
            <a:r>
              <a:rPr lang="en-US" sz="1000" dirty="0" smtClean="0"/>
              <a:t>setup</a:t>
            </a:r>
            <a:endParaRPr lang="en-US" sz="1000" dirty="0"/>
          </a:p>
        </p:txBody>
      </p:sp>
      <p:sp>
        <p:nvSpPr>
          <p:cNvPr id="13" name="Rectangle 12"/>
          <p:cNvSpPr/>
          <p:nvPr/>
        </p:nvSpPr>
        <p:spPr>
          <a:xfrm>
            <a:off x="5364460" y="1765990"/>
            <a:ext cx="495300" cy="431800"/>
          </a:xfrm>
          <a:prstGeom prst="rect">
            <a:avLst/>
          </a:prstGeom>
          <a:ln w="19050" cmpd="sng">
            <a:solidFill>
              <a:srgbClr val="DDDDDD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Ar</a:t>
            </a:r>
            <a:r>
              <a:rPr lang="en-US" sz="1000" dirty="0"/>
              <a:t> </a:t>
            </a:r>
            <a:r>
              <a:rPr lang="en-US" sz="1000" dirty="0" smtClean="0"/>
              <a:t>setup</a:t>
            </a:r>
            <a:endParaRPr lang="en-US" sz="1000" dirty="0"/>
          </a:p>
        </p:txBody>
      </p:sp>
      <p:sp>
        <p:nvSpPr>
          <p:cNvPr id="14" name="Rectangle 13"/>
          <p:cNvSpPr/>
          <p:nvPr/>
        </p:nvSpPr>
        <p:spPr>
          <a:xfrm>
            <a:off x="5983757" y="2001588"/>
            <a:ext cx="1155700" cy="228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Longitudinal</a:t>
            </a:r>
            <a:endParaRPr lang="en-US" sz="1200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627006" y="4893"/>
            <a:ext cx="4516994" cy="528507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FF0000"/>
                </a:solidFill>
              </a:rPr>
              <a:t>Schedule v1.7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663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762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505200"/>
            <a:ext cx="8879904" cy="335279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Dedicated MDs in SPS</a:t>
            </a:r>
          </a:p>
          <a:p>
            <a:pPr lvl="1">
              <a:lnSpc>
                <a:spcPct val="130000"/>
              </a:lnSpc>
            </a:pPr>
            <a:r>
              <a:rPr lang="en-US" u="sng" dirty="0">
                <a:solidFill>
                  <a:schemeClr val="bg1">
                    <a:lumMod val="75000"/>
                  </a:schemeClr>
                </a:solidFill>
              </a:rPr>
              <a:t>W</a:t>
            </a:r>
            <a:r>
              <a:rPr lang="en-US" u="sng" dirty="0" smtClean="0">
                <a:solidFill>
                  <a:schemeClr val="bg1">
                    <a:lumMod val="75000"/>
                  </a:schemeClr>
                </a:solidFill>
              </a:rPr>
              <a:t>41: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12h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25ns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performance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recovery + aperture measurement on SFTPRO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lnSpc>
                <a:spcPct val="130000"/>
              </a:lnSpc>
            </a:pPr>
            <a:r>
              <a:rPr lang="en-US" u="sng" dirty="0" smtClean="0"/>
              <a:t>W42:</a:t>
            </a:r>
            <a:r>
              <a:rPr lang="en-US" dirty="0" smtClean="0"/>
              <a:t> </a:t>
            </a:r>
            <a:r>
              <a:rPr lang="en-US" dirty="0"/>
              <a:t>4</a:t>
            </a:r>
            <a:r>
              <a:rPr lang="en-US" dirty="0" smtClean="0"/>
              <a:t>h </a:t>
            </a:r>
            <a:r>
              <a:rPr lang="en-US" dirty="0"/>
              <a:t>coast setup + 8h </a:t>
            </a:r>
            <a:r>
              <a:rPr lang="en-US" dirty="0" smtClean="0"/>
              <a:t>800 MHz</a:t>
            </a:r>
            <a:endParaRPr lang="en-US" dirty="0"/>
          </a:p>
          <a:p>
            <a:pPr lvl="1">
              <a:lnSpc>
                <a:spcPct val="130000"/>
              </a:lnSpc>
            </a:pPr>
            <a:r>
              <a:rPr lang="en-US" u="sng" dirty="0" smtClean="0"/>
              <a:t>W43:</a:t>
            </a:r>
            <a:r>
              <a:rPr lang="en-US" dirty="0" smtClean="0"/>
              <a:t> 7h coast setup </a:t>
            </a:r>
            <a:r>
              <a:rPr lang="en-US" dirty="0" smtClean="0"/>
              <a:t>+ 2h </a:t>
            </a:r>
            <a:r>
              <a:rPr lang="en-US" dirty="0" smtClean="0"/>
              <a:t>in-jaw BPM </a:t>
            </a:r>
            <a:r>
              <a:rPr lang="en-US" dirty="0" smtClean="0"/>
              <a:t>collimators + </a:t>
            </a:r>
            <a:r>
              <a:rPr lang="en-US" dirty="0"/>
              <a:t>2h TT2/TT10 </a:t>
            </a:r>
            <a:r>
              <a:rPr lang="en-US" dirty="0" smtClean="0"/>
              <a:t>optics </a:t>
            </a:r>
            <a:r>
              <a:rPr lang="en-US" dirty="0" smtClean="0"/>
              <a:t>+ 1h Ions LL RF</a:t>
            </a:r>
          </a:p>
          <a:p>
            <a:pPr lvl="1">
              <a:lnSpc>
                <a:spcPct val="130000"/>
              </a:lnSpc>
            </a:pPr>
            <a:r>
              <a:rPr lang="en-US" u="sng" dirty="0" smtClean="0"/>
              <a:t>W45 (Scrubbing Run):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7d scrubbing run </a:t>
            </a:r>
            <a:r>
              <a:rPr lang="en-US" dirty="0" smtClean="0"/>
              <a:t>+ 8h 800 MHz</a:t>
            </a:r>
          </a:p>
          <a:p>
            <a:pPr lvl="1">
              <a:lnSpc>
                <a:spcPct val="130000"/>
              </a:lnSpc>
            </a:pPr>
            <a:r>
              <a:rPr lang="en-US" u="sng" dirty="0" smtClean="0"/>
              <a:t>W46:</a:t>
            </a:r>
            <a:r>
              <a:rPr lang="en-US" dirty="0" smtClean="0"/>
              <a:t> 12h doublet on standard LHC cycle</a:t>
            </a:r>
          </a:p>
          <a:p>
            <a:pPr lvl="1">
              <a:lnSpc>
                <a:spcPct val="130000"/>
              </a:lnSpc>
            </a:pPr>
            <a:r>
              <a:rPr lang="en-US" u="sng" dirty="0" smtClean="0"/>
              <a:t>W47:</a:t>
            </a:r>
            <a:r>
              <a:rPr lang="en-US" dirty="0"/>
              <a:t> </a:t>
            </a:r>
            <a:r>
              <a:rPr lang="en-US" dirty="0" smtClean="0"/>
              <a:t>12h </a:t>
            </a:r>
            <a:r>
              <a:rPr lang="en-US" dirty="0"/>
              <a:t>Collimator alignment with in-jaw BPMs</a:t>
            </a:r>
            <a:endParaRPr lang="en-US" dirty="0" smtClean="0"/>
          </a:p>
          <a:p>
            <a:pPr lvl="1">
              <a:lnSpc>
                <a:spcPct val="130000"/>
              </a:lnSpc>
            </a:pPr>
            <a:r>
              <a:rPr lang="en-US" u="sng" dirty="0" smtClean="0"/>
              <a:t>W48:</a:t>
            </a:r>
            <a:r>
              <a:rPr lang="en-US" dirty="0"/>
              <a:t> 4h sponge material UA9 + 8h 800 </a:t>
            </a:r>
            <a:r>
              <a:rPr lang="en-US" dirty="0" smtClean="0"/>
              <a:t>MHz</a:t>
            </a:r>
          </a:p>
          <a:p>
            <a:pPr lvl="1">
              <a:lnSpc>
                <a:spcPct val="130000"/>
              </a:lnSpc>
            </a:pPr>
            <a:r>
              <a:rPr lang="en-US" u="sng" dirty="0" smtClean="0"/>
              <a:t>W49:</a:t>
            </a:r>
            <a:r>
              <a:rPr lang="en-US" dirty="0" smtClean="0"/>
              <a:t> 6h transverse + 6h longitudinal setup of doublet beam on slow cycle</a:t>
            </a:r>
          </a:p>
          <a:p>
            <a:pPr lvl="1">
              <a:lnSpc>
                <a:spcPct val="130000"/>
              </a:lnSpc>
            </a:pPr>
            <a:r>
              <a:rPr lang="en-US" u="sng" dirty="0" smtClean="0"/>
              <a:t>W50: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2+1 days of scrubbing</a:t>
            </a:r>
            <a:r>
              <a:rPr lang="en-US" dirty="0" smtClean="0"/>
              <a:t> with doublet beam + </a:t>
            </a:r>
            <a:r>
              <a:rPr lang="en-US" dirty="0" smtClean="0"/>
              <a:t>80b transfer from PS + (8b+4e) + 6h </a:t>
            </a:r>
            <a:r>
              <a:rPr lang="en-US" dirty="0" smtClean="0"/>
              <a:t>800 MHz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-2509" t="47652" b="-225"/>
          <a:stretch/>
        </p:blipFill>
        <p:spPr>
          <a:xfrm>
            <a:off x="-14994" y="70420"/>
            <a:ext cx="9158994" cy="316370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33849" y="1048065"/>
            <a:ext cx="5593157" cy="2201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Transverse measurements (optics, impedance, SC, instabilities)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1537197" y="1276665"/>
            <a:ext cx="5589809" cy="228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Longitudinal measurements (impedance, SC, instabilities (CB, </a:t>
            </a:r>
            <a:r>
              <a:rPr lang="en-US" sz="1200" dirty="0" smtClean="0">
                <a:latin typeface="Symbol" charset="2"/>
                <a:cs typeface="Symbol" charset="2"/>
              </a:rPr>
              <a:t>m</a:t>
            </a:r>
            <a:r>
              <a:rPr lang="en-US" sz="1200" dirty="0" smtClean="0"/>
              <a:t>w) )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1545922" y="1765990"/>
            <a:ext cx="495300" cy="431800"/>
          </a:xfrm>
          <a:prstGeom prst="rect">
            <a:avLst/>
          </a:prstGeom>
          <a:ln w="19050" cmpd="sng">
            <a:solidFill>
              <a:srgbClr val="DDDDDD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Ar</a:t>
            </a:r>
            <a:r>
              <a:rPr lang="en-US" sz="1000" dirty="0"/>
              <a:t> </a:t>
            </a:r>
            <a:r>
              <a:rPr lang="en-US" sz="1000" dirty="0" smtClean="0"/>
              <a:t>setup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2180793" y="1765990"/>
            <a:ext cx="495300" cy="431800"/>
          </a:xfrm>
          <a:prstGeom prst="rect">
            <a:avLst/>
          </a:prstGeom>
          <a:ln w="19050" cmpd="sng">
            <a:solidFill>
              <a:srgbClr val="DDDDDD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Ar</a:t>
            </a:r>
            <a:r>
              <a:rPr lang="en-US" sz="1000" dirty="0"/>
              <a:t> </a:t>
            </a:r>
            <a:r>
              <a:rPr lang="en-US" sz="1000" dirty="0" smtClean="0"/>
              <a:t>setup</a:t>
            </a:r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2832056" y="1765990"/>
            <a:ext cx="495300" cy="431800"/>
          </a:xfrm>
          <a:prstGeom prst="rect">
            <a:avLst/>
          </a:prstGeom>
          <a:ln w="19050" cmpd="sng">
            <a:solidFill>
              <a:srgbClr val="DDDDDD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Ar</a:t>
            </a:r>
            <a:r>
              <a:rPr lang="en-US" sz="1000" dirty="0"/>
              <a:t> </a:t>
            </a:r>
            <a:r>
              <a:rPr lang="en-US" sz="1000" dirty="0" smtClean="0"/>
              <a:t>setup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3455045" y="1774237"/>
            <a:ext cx="495300" cy="431800"/>
          </a:xfrm>
          <a:prstGeom prst="rect">
            <a:avLst/>
          </a:prstGeom>
          <a:ln w="19050" cmpd="sng">
            <a:solidFill>
              <a:srgbClr val="DDDDDD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Ar</a:t>
            </a:r>
            <a:r>
              <a:rPr lang="en-US" sz="1000" dirty="0"/>
              <a:t> </a:t>
            </a:r>
            <a:r>
              <a:rPr lang="en-US" sz="1000" dirty="0" smtClean="0"/>
              <a:t>setup</a:t>
            </a:r>
            <a:endParaRPr lang="en-US" sz="1000" dirty="0"/>
          </a:p>
        </p:txBody>
      </p:sp>
      <p:sp>
        <p:nvSpPr>
          <p:cNvPr id="12" name="Rectangle 11"/>
          <p:cNvSpPr/>
          <p:nvPr/>
        </p:nvSpPr>
        <p:spPr>
          <a:xfrm>
            <a:off x="4728271" y="1765990"/>
            <a:ext cx="495300" cy="431800"/>
          </a:xfrm>
          <a:prstGeom prst="rect">
            <a:avLst/>
          </a:prstGeom>
          <a:ln w="19050" cmpd="sng">
            <a:solidFill>
              <a:srgbClr val="DDDDDD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Ar</a:t>
            </a:r>
            <a:r>
              <a:rPr lang="en-US" sz="1000" dirty="0"/>
              <a:t> </a:t>
            </a:r>
            <a:r>
              <a:rPr lang="en-US" sz="1000" dirty="0" smtClean="0"/>
              <a:t>setup</a:t>
            </a:r>
            <a:endParaRPr lang="en-US" sz="1000" dirty="0"/>
          </a:p>
        </p:txBody>
      </p:sp>
      <p:sp>
        <p:nvSpPr>
          <p:cNvPr id="13" name="Rectangle 12"/>
          <p:cNvSpPr/>
          <p:nvPr/>
        </p:nvSpPr>
        <p:spPr>
          <a:xfrm>
            <a:off x="5364460" y="1765990"/>
            <a:ext cx="495300" cy="431800"/>
          </a:xfrm>
          <a:prstGeom prst="rect">
            <a:avLst/>
          </a:prstGeom>
          <a:ln w="19050" cmpd="sng">
            <a:solidFill>
              <a:srgbClr val="DDDDDD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Ar</a:t>
            </a:r>
            <a:r>
              <a:rPr lang="en-US" sz="1000" dirty="0"/>
              <a:t> </a:t>
            </a:r>
            <a:r>
              <a:rPr lang="en-US" sz="1000" dirty="0" smtClean="0"/>
              <a:t>setup</a:t>
            </a:r>
            <a:endParaRPr lang="en-US" sz="1000" dirty="0"/>
          </a:p>
        </p:txBody>
      </p:sp>
      <p:sp>
        <p:nvSpPr>
          <p:cNvPr id="14" name="Rectangle 13"/>
          <p:cNvSpPr/>
          <p:nvPr/>
        </p:nvSpPr>
        <p:spPr>
          <a:xfrm>
            <a:off x="5983757" y="2001588"/>
            <a:ext cx="1155700" cy="228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Longitudinal</a:t>
            </a:r>
            <a:endParaRPr lang="en-US" sz="1200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627006" y="4893"/>
            <a:ext cx="4516994" cy="528507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FF0000"/>
                </a:solidFill>
              </a:rPr>
              <a:t>Schedule v1.7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391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6064</TotalTime>
  <Words>403</Words>
  <Application>Microsoft Macintosh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Hannes Bartosik</dc:creator>
  <cp:lastModifiedBy>Giovanni Rumolo</cp:lastModifiedBy>
  <cp:revision>44</cp:revision>
  <dcterms:created xsi:type="dcterms:W3CDTF">2014-09-18T10:27:24Z</dcterms:created>
  <dcterms:modified xsi:type="dcterms:W3CDTF">2014-10-09T13:01:39Z</dcterms:modified>
</cp:coreProperties>
</file>