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0"/>
  </p:notesMasterIdLst>
  <p:sldIdLst>
    <p:sldId id="256" r:id="rId2"/>
    <p:sldId id="428" r:id="rId3"/>
    <p:sldId id="416" r:id="rId4"/>
    <p:sldId id="265" r:id="rId5"/>
    <p:sldId id="413" r:id="rId6"/>
    <p:sldId id="272" r:id="rId7"/>
    <p:sldId id="429" r:id="rId8"/>
    <p:sldId id="281" r:id="rId9"/>
    <p:sldId id="282" r:id="rId10"/>
    <p:sldId id="284" r:id="rId11"/>
    <p:sldId id="285" r:id="rId12"/>
    <p:sldId id="286" r:id="rId13"/>
    <p:sldId id="430" r:id="rId14"/>
    <p:sldId id="294" r:id="rId15"/>
    <p:sldId id="300" r:id="rId16"/>
    <p:sldId id="302" r:id="rId17"/>
    <p:sldId id="431" r:id="rId18"/>
    <p:sldId id="393" r:id="rId19"/>
    <p:sldId id="387" r:id="rId20"/>
    <p:sldId id="441" r:id="rId21"/>
    <p:sldId id="442" r:id="rId22"/>
    <p:sldId id="443" r:id="rId23"/>
    <p:sldId id="361" r:id="rId24"/>
    <p:sldId id="390" r:id="rId25"/>
    <p:sldId id="370" r:id="rId26"/>
    <p:sldId id="432" r:id="rId27"/>
    <p:sldId id="444" r:id="rId28"/>
    <p:sldId id="410" r:id="rId29"/>
    <p:sldId id="425" r:id="rId30"/>
    <p:sldId id="435" r:id="rId31"/>
    <p:sldId id="411" r:id="rId32"/>
    <p:sldId id="434" r:id="rId33"/>
    <p:sldId id="445" r:id="rId34"/>
    <p:sldId id="401" r:id="rId35"/>
    <p:sldId id="402" r:id="rId36"/>
    <p:sldId id="403" r:id="rId37"/>
    <p:sldId id="404" r:id="rId38"/>
    <p:sldId id="42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2FF"/>
    <a:srgbClr val="9EFCAE"/>
    <a:srgbClr val="20F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A3FDD-F0CD-402C-A6C7-D2F1F64F1EAF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EB532-B93C-4861-AE4B-9E9A85F7C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9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4DCE-45C2-4FDD-A352-11221E82F8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3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41D-87C3-410D-8554-081F2733F5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6A99-FD0E-4993-9F0D-AE795A6F7F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B102-24A6-4B05-84A8-0D0D47278D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4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5BE-BBFB-4BE1-BF61-BBE25B05CD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8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2F7E-C1CC-4E40-84DF-92B7E139EF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2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7AE6-40E8-4232-B54C-30DF2DCE79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2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7F7F-5720-424C-91EE-5967DB1611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5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C8B7-446E-4AFF-92B3-A651325F82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0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2B6-5DFA-4F55-8108-B81D68948B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3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6A01-A647-4632-A4E0-2A03EFA44E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2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A403D-FBF8-4051-A9F0-40CA5EB373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8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2.pd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50.pdf"/><Relationship Id="rId2" Type="http://schemas.openxmlformats.org/officeDocument/2006/relationships/image" Target="../media/image42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2.pd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d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2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df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8856984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Benchmarking the SPS </a:t>
            </a:r>
            <a:r>
              <a:rPr lang="en-GB" dirty="0" smtClean="0"/>
              <a:t>transverse impedance </a:t>
            </a:r>
            <a:r>
              <a:rPr lang="en-GB" dirty="0"/>
              <a:t>model</a:t>
            </a:r>
            <a:r>
              <a:rPr lang="en-GB" dirty="0" smtClean="0"/>
              <a:t>:</a:t>
            </a:r>
            <a:r>
              <a:rPr lang="en-GB" dirty="0"/>
              <a:t> </a:t>
            </a:r>
            <a:r>
              <a:rPr lang="en-GB" dirty="0" err="1" smtClean="0"/>
              <a:t>h</a:t>
            </a:r>
            <a:r>
              <a:rPr lang="en-GB" dirty="0" err="1" smtClean="0"/>
              <a:t>eadtail</a:t>
            </a:r>
            <a:r>
              <a:rPr lang="en-GB" dirty="0" smtClean="0"/>
              <a:t> </a:t>
            </a:r>
            <a:r>
              <a:rPr lang="en-GB" dirty="0"/>
              <a:t>growth rates 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C. Zannini, H. Bartosik, G. Iadarola, G. Rumolo, </a:t>
            </a:r>
            <a:r>
              <a:rPr lang="en-US" dirty="0"/>
              <a:t>B. Salvant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Acknowledgment: M. Barnes, T. Bohl, F. Caspers, E. Chapochnikova</a:t>
            </a:r>
            <a:r>
              <a:rPr lang="en-US" dirty="0"/>
              <a:t>, H. </a:t>
            </a:r>
            <a:r>
              <a:rPr lang="en-US" dirty="0" smtClean="0"/>
              <a:t>A. Day, </a:t>
            </a:r>
            <a:r>
              <a:rPr lang="en-US" dirty="0"/>
              <a:t>E. </a:t>
            </a:r>
            <a:r>
              <a:rPr lang="en-US" dirty="0" smtClean="0"/>
              <a:t>M</a:t>
            </a:r>
            <a:r>
              <a:rPr lang="en-GB" dirty="0" smtClean="0"/>
              <a:t>é</a:t>
            </a:r>
            <a:r>
              <a:rPr lang="en-US" dirty="0" err="1" smtClean="0"/>
              <a:t>tral</a:t>
            </a:r>
            <a:r>
              <a:rPr lang="en-US" dirty="0" smtClean="0"/>
              <a:t>, </a:t>
            </a:r>
            <a:r>
              <a:rPr lang="en-US" dirty="0" smtClean="0"/>
              <a:t>V.G. Vaccaro, J.E</a:t>
            </a:r>
            <a:r>
              <a:rPr lang="en-US" dirty="0" smtClean="0"/>
              <a:t>. Varela  </a:t>
            </a:r>
            <a:endParaRPr lang="en-GB" dirty="0"/>
          </a:p>
        </p:txBody>
      </p:sp>
      <p:pic>
        <p:nvPicPr>
          <p:cNvPr id="4" name="Picture 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943107" cy="94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56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60338"/>
            <a:ext cx="9182100" cy="747712"/>
          </a:xfrm>
        </p:spPr>
        <p:txBody>
          <a:bodyPr>
            <a:noAutofit/>
          </a:bodyPr>
          <a:lstStyle/>
          <a:p>
            <a:r>
              <a:rPr lang="en-US" sz="3200" dirty="0"/>
              <a:t>Benchmark of the SPS transverse impedance model: </a:t>
            </a:r>
            <a:r>
              <a:rPr lang="en-US" sz="3200" dirty="0" smtClean="0"/>
              <a:t>TMCI thresholds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345212" y="3573933"/>
            <a:ext cx="4622800" cy="117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6770" y="1109941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55A0"/>
              </a:buClr>
              <a:buFontTx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71600" indent="-284400" algn="l" defTabSz="457200" rtl="0" eaLnBrk="1" latinLnBrk="0" hangingPunct="1">
              <a:lnSpc>
                <a:spcPct val="100000"/>
              </a:lnSpc>
              <a:spcBef>
                <a:spcPts val="1080"/>
              </a:spcBef>
              <a:buClr>
                <a:srgbClr val="0055A0"/>
              </a:buClr>
              <a:buSzPct val="7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94800" indent="-228600" algn="l" defTabSz="457200" rtl="0" eaLnBrk="1" latinLnBrk="0" hangingPunct="1">
              <a:lnSpc>
                <a:spcPct val="100000"/>
              </a:lnSpc>
              <a:spcBef>
                <a:spcPts val="984"/>
              </a:spcBef>
              <a:buClrTx/>
              <a:buSzPct val="100000"/>
              <a:buFont typeface="Lucida Grande"/>
              <a:buChar char="−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Two regimes of instability in measurements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Fast instability </a:t>
            </a:r>
            <a:r>
              <a:rPr lang="en-US" dirty="0" smtClean="0"/>
              <a:t>threshold with linear dependence on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l</a:t>
            </a:r>
            <a:endParaRPr lang="en-US" baseline="-25000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Slow instability </a:t>
            </a:r>
            <a:r>
              <a:rPr lang="en-US" dirty="0" smtClean="0"/>
              <a:t>for intermediate intensity and low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l</a:t>
            </a:r>
            <a:endParaRPr lang="en-US" dirty="0" smtClean="0"/>
          </a:p>
          <a:p>
            <a:r>
              <a:rPr lang="en-US" dirty="0" smtClean="0"/>
              <a:t>Very well reproduced with HEADTAIL simulations</a:t>
            </a:r>
          </a:p>
          <a:p>
            <a:pPr lvl="1"/>
            <a:r>
              <a:rPr lang="en-US" sz="1600" dirty="0" smtClean="0"/>
              <a:t>SPS impedance model includes kickers, wall, BPMs and RF cavities</a:t>
            </a:r>
          </a:p>
          <a:p>
            <a:pPr lvl="1"/>
            <a:r>
              <a:rPr lang="en-US" sz="1600" dirty="0" smtClean="0"/>
              <a:t>Direct space charge not included 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098288" y="6356350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8" name="Picture 7" descr="Q20_StabilityPlo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6745" y="3573933"/>
            <a:ext cx="4175555" cy="3131667"/>
          </a:xfrm>
          <a:prstGeom prst="rect">
            <a:avLst/>
          </a:prstGeom>
        </p:spPr>
      </p:pic>
      <p:pic>
        <p:nvPicPr>
          <p:cNvPr id="9" name="Picture 8" descr="sps_26GeV_lowGTMK_xiH5V1_800RF0p4MV_200RF4MV_SwitchMatchedInjection1_ntwake1_epsx2_epsy2_qsec_qtrip_losses2_TotalWake2012_detailedIntensityScan_Growthrate2D_2.eps"/>
          <p:cNvPicPr>
            <a:picLocks noChangeAspect="1"/>
          </p:cNvPicPr>
          <p:nvPr/>
        </p:nvPicPr>
        <p:blipFill rotWithShape="1">
          <a:blip r:embed="rId4"/>
          <a:srcRect t="-3948" b="-1"/>
          <a:stretch/>
        </p:blipFill>
        <p:spPr>
          <a:xfrm>
            <a:off x="4342046" y="3573933"/>
            <a:ext cx="4625966" cy="31316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25600" y="3505907"/>
            <a:ext cx="14568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55A0"/>
                </a:solidFill>
                <a:latin typeface="Arial"/>
              </a:rPr>
              <a:t>measurements</a:t>
            </a:r>
            <a:endParaRPr lang="en-US" sz="1500" dirty="0">
              <a:solidFill>
                <a:srgbClr val="0055A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7804" y="3505907"/>
            <a:ext cx="21195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55A0"/>
                </a:solidFill>
                <a:latin typeface="Arial"/>
              </a:rPr>
              <a:t>HEADTAIL simulations</a:t>
            </a:r>
            <a:endParaRPr lang="en-US" sz="1500" dirty="0">
              <a:solidFill>
                <a:srgbClr val="0055A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0917" y="5158230"/>
            <a:ext cx="136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4.5x10</a:t>
            </a:r>
            <a:r>
              <a:rPr lang="en-US" sz="1400" b="1" baseline="30000" dirty="0" smtClean="0">
                <a:solidFill>
                  <a:srgbClr val="000000"/>
                </a:solidFill>
                <a:latin typeface="Arial"/>
              </a:rPr>
              <a:t>11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p/b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algn="r"/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@ 0.35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eVs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8100" y="4281272"/>
            <a:ext cx="81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</a:rPr>
              <a:t>nominal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6200" y="4547972"/>
            <a:ext cx="71120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 rot="5400000" flipH="1" flipV="1">
            <a:off x="2485353" y="5047117"/>
            <a:ext cx="2456111" cy="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ysDash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 rot="10800000">
            <a:off x="787402" y="4547972"/>
            <a:ext cx="3225799" cy="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ysDash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930568" y="4332072"/>
            <a:ext cx="144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Arial"/>
              </a:rPr>
              <a:t>Island of slow instability</a:t>
            </a:r>
            <a:endParaRPr lang="en-US" sz="140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5824991" y="4734870"/>
            <a:ext cx="266243" cy="15240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 flipV="1">
            <a:off x="787400" y="5932272"/>
            <a:ext cx="596900" cy="34290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0" name="Straight Connector 19"/>
          <p:cNvCxnSpPr/>
          <p:nvPr/>
        </p:nvCxnSpPr>
        <p:spPr>
          <a:xfrm flipV="1">
            <a:off x="1689100" y="4370172"/>
            <a:ext cx="2324101" cy="137929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4711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5212" y="3573933"/>
            <a:ext cx="4622800" cy="117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6770" y="1109941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55A0"/>
              </a:buClr>
              <a:buFontTx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71600" indent="-284400" algn="l" defTabSz="457200" rtl="0" eaLnBrk="1" latinLnBrk="0" hangingPunct="1">
              <a:lnSpc>
                <a:spcPct val="100000"/>
              </a:lnSpc>
              <a:spcBef>
                <a:spcPts val="1080"/>
              </a:spcBef>
              <a:buClr>
                <a:srgbClr val="0055A0"/>
              </a:buClr>
              <a:buSzPct val="7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94800" indent="-228600" algn="l" defTabSz="457200" rtl="0" eaLnBrk="1" latinLnBrk="0" hangingPunct="1">
              <a:lnSpc>
                <a:spcPct val="100000"/>
              </a:lnSpc>
              <a:spcBef>
                <a:spcPts val="984"/>
              </a:spcBef>
              <a:buClrTx/>
              <a:buSzPct val="100000"/>
              <a:buFont typeface="Lucida Grande"/>
              <a:buChar char="−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098288" y="6356350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8" name="Picture 7" descr="Q20_StabilityPlo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6745" y="3573933"/>
            <a:ext cx="4175555" cy="3131667"/>
          </a:xfrm>
          <a:prstGeom prst="rect">
            <a:avLst/>
          </a:prstGeom>
        </p:spPr>
      </p:pic>
      <p:pic>
        <p:nvPicPr>
          <p:cNvPr id="9" name="Picture 8" descr="sps_26GeV_lowGTMK_xiH5V1_800RF0p4MV_200RF4MV_SwitchMatchedInjection1_ntwake1_epsx2_epsy2_qsec_qtrip_losses2_TotalWake2012_detailedIntensityScan_Growthrate2D_2.eps"/>
          <p:cNvPicPr>
            <a:picLocks noChangeAspect="1"/>
          </p:cNvPicPr>
          <p:nvPr/>
        </p:nvPicPr>
        <p:blipFill rotWithShape="1">
          <a:blip r:embed="rId4"/>
          <a:srcRect t="-3948" b="-1"/>
          <a:stretch/>
        </p:blipFill>
        <p:spPr>
          <a:xfrm>
            <a:off x="4342046" y="3573933"/>
            <a:ext cx="4625966" cy="31316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25600" y="3505907"/>
            <a:ext cx="14568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55A0"/>
                </a:solidFill>
                <a:latin typeface="Arial"/>
              </a:rPr>
              <a:t>measurements</a:t>
            </a:r>
            <a:endParaRPr lang="en-US" sz="1500" dirty="0">
              <a:solidFill>
                <a:srgbClr val="0055A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7804" y="3505907"/>
            <a:ext cx="21195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55A0"/>
                </a:solidFill>
                <a:latin typeface="Arial"/>
              </a:rPr>
              <a:t>HEADTAIL simulations</a:t>
            </a:r>
            <a:endParaRPr lang="en-US" sz="1500" dirty="0">
              <a:solidFill>
                <a:srgbClr val="0055A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0917" y="5158230"/>
            <a:ext cx="136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4.5x10</a:t>
            </a:r>
            <a:r>
              <a:rPr lang="en-US" sz="1400" b="1" baseline="30000" dirty="0" smtClean="0">
                <a:solidFill>
                  <a:srgbClr val="000000"/>
                </a:solidFill>
                <a:latin typeface="Arial"/>
              </a:rPr>
              <a:t>11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p/b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algn="r"/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@ 0.35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eVs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8100" y="4281272"/>
            <a:ext cx="81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</a:rPr>
              <a:t>nominal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6200" y="4547972"/>
            <a:ext cx="71120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 rot="5400000" flipH="1" flipV="1">
            <a:off x="2485353" y="5047117"/>
            <a:ext cx="2456111" cy="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ysDash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 rot="10800000">
            <a:off x="787402" y="4547972"/>
            <a:ext cx="3225799" cy="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ysDash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930568" y="4332072"/>
            <a:ext cx="144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Arial"/>
              </a:rPr>
              <a:t>Island of slow instability</a:t>
            </a:r>
            <a:endParaRPr lang="en-US" sz="140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5824991" y="4734870"/>
            <a:ext cx="266243" cy="15240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 flipV="1">
            <a:off x="787400" y="5932272"/>
            <a:ext cx="596900" cy="34290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0" name="Straight Connector 19"/>
          <p:cNvCxnSpPr/>
          <p:nvPr/>
        </p:nvCxnSpPr>
        <p:spPr>
          <a:xfrm flipV="1">
            <a:off x="1689100" y="4370172"/>
            <a:ext cx="2324101" cy="137929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7" name="Straight Arrow Connector 6"/>
          <p:cNvCxnSpPr/>
          <p:nvPr/>
        </p:nvCxnSpPr>
        <p:spPr>
          <a:xfrm flipV="1">
            <a:off x="2188029" y="3450766"/>
            <a:ext cx="152888" cy="14045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HDTL-measurement_Q20_SC49989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088550" y="1285686"/>
            <a:ext cx="2596826" cy="2165080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/>
          <p:nvPr/>
        </p:nvCxnSpPr>
        <p:spPr>
          <a:xfrm flipV="1">
            <a:off x="6300768" y="3407222"/>
            <a:ext cx="152888" cy="14045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26GeV_lowGTMK_xiH5V1_800RF0p4MV_200RF4MV_SwitchMatchedInjection1_ntwake1_epsx2_epsy2_qsec_qtrip_losses2_TotalWake2012_detailedIntensityScan_0p3eVs_2p2e11_HDTLfil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061852" y="1328307"/>
            <a:ext cx="2596826" cy="2057143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-73596" y="161008"/>
            <a:ext cx="9182100" cy="747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Benchmark of the SPS transverse impedance model: TMCI thresholds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03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5212" y="3573933"/>
            <a:ext cx="4622800" cy="117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6770" y="1109941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55A0"/>
              </a:buClr>
              <a:buFontTx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71600" indent="-284400" algn="l" defTabSz="457200" rtl="0" eaLnBrk="1" latinLnBrk="0" hangingPunct="1">
              <a:lnSpc>
                <a:spcPct val="100000"/>
              </a:lnSpc>
              <a:spcBef>
                <a:spcPts val="1080"/>
              </a:spcBef>
              <a:buClr>
                <a:srgbClr val="0055A0"/>
              </a:buClr>
              <a:buSzPct val="7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94800" indent="-228600" algn="l" defTabSz="457200" rtl="0" eaLnBrk="1" latinLnBrk="0" hangingPunct="1">
              <a:lnSpc>
                <a:spcPct val="100000"/>
              </a:lnSpc>
              <a:spcBef>
                <a:spcPts val="984"/>
              </a:spcBef>
              <a:buClrTx/>
              <a:buSzPct val="100000"/>
              <a:buFont typeface="Lucida Grande"/>
              <a:buChar char="−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098288" y="6356350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8" name="Picture 7" descr="Q20_StabilityPlo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6745" y="3573933"/>
            <a:ext cx="4175555" cy="3131667"/>
          </a:xfrm>
          <a:prstGeom prst="rect">
            <a:avLst/>
          </a:prstGeom>
        </p:spPr>
      </p:pic>
      <p:pic>
        <p:nvPicPr>
          <p:cNvPr id="9" name="Picture 8" descr="sps_26GeV_lowGTMK_xiH5V1_800RF0p4MV_200RF4MV_SwitchMatchedInjection1_ntwake1_epsx2_epsy2_qsec_qtrip_losses2_TotalWake2012_detailedIntensityScan_Growthrate2D_2.eps"/>
          <p:cNvPicPr>
            <a:picLocks noChangeAspect="1"/>
          </p:cNvPicPr>
          <p:nvPr/>
        </p:nvPicPr>
        <p:blipFill rotWithShape="1">
          <a:blip r:embed="rId4"/>
          <a:srcRect t="-3948" b="-1"/>
          <a:stretch/>
        </p:blipFill>
        <p:spPr>
          <a:xfrm>
            <a:off x="4342046" y="3573933"/>
            <a:ext cx="4625966" cy="31316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25600" y="3505907"/>
            <a:ext cx="14568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55A0"/>
                </a:solidFill>
                <a:latin typeface="Arial"/>
              </a:rPr>
              <a:t>measurements</a:t>
            </a:r>
            <a:endParaRPr lang="en-US" sz="1500" dirty="0">
              <a:solidFill>
                <a:srgbClr val="0055A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7804" y="3505907"/>
            <a:ext cx="21195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55A0"/>
                </a:solidFill>
                <a:latin typeface="Arial"/>
              </a:rPr>
              <a:t>HEADTAIL simulations</a:t>
            </a:r>
            <a:endParaRPr lang="en-US" sz="1500" dirty="0">
              <a:solidFill>
                <a:srgbClr val="0055A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0917" y="5158230"/>
            <a:ext cx="136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4.5x10</a:t>
            </a:r>
            <a:r>
              <a:rPr lang="en-US" sz="1400" b="1" baseline="30000" dirty="0" smtClean="0">
                <a:solidFill>
                  <a:srgbClr val="000000"/>
                </a:solidFill>
                <a:latin typeface="Arial"/>
              </a:rPr>
              <a:t>11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p/b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algn="r"/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@ 0.35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eVs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8100" y="4281272"/>
            <a:ext cx="81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</a:rPr>
              <a:t>nominal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6200" y="4547972"/>
            <a:ext cx="71120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 rot="5400000" flipH="1" flipV="1">
            <a:off x="2485353" y="5047117"/>
            <a:ext cx="2456111" cy="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ysDash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 rot="10800000">
            <a:off x="787402" y="4547972"/>
            <a:ext cx="3225799" cy="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ysDash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930568" y="4332072"/>
            <a:ext cx="144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Arial"/>
              </a:rPr>
              <a:t>Island of slow instability</a:t>
            </a:r>
            <a:endParaRPr lang="en-US" sz="140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5824991" y="4734870"/>
            <a:ext cx="266243" cy="15240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 flipV="1">
            <a:off x="787400" y="5932272"/>
            <a:ext cx="596900" cy="34290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0" name="Straight Connector 19"/>
          <p:cNvCxnSpPr/>
          <p:nvPr/>
        </p:nvCxnSpPr>
        <p:spPr>
          <a:xfrm flipV="1">
            <a:off x="1689100" y="4370172"/>
            <a:ext cx="2324101" cy="137929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7" name="Straight Arrow Connector 6"/>
          <p:cNvCxnSpPr/>
          <p:nvPr/>
        </p:nvCxnSpPr>
        <p:spPr>
          <a:xfrm flipH="1" flipV="1">
            <a:off x="3298375" y="3466088"/>
            <a:ext cx="76199" cy="14218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901545" y="3363689"/>
            <a:ext cx="457200" cy="14319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26GeV_lowGTMK_xiH5V1_800RF0p4MV_200RF4MV_SwitchMatchedInjection1_ntwake1_epsx2_epsy2_qsec_qtrip_losses2_TotalWake2012_detailedIntensityScan_0p3eVs_4e11_HDTLfil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065492" y="1315779"/>
            <a:ext cx="2596826" cy="2057143"/>
          </a:xfrm>
          <a:prstGeom prst="rect">
            <a:avLst/>
          </a:prstGeom>
        </p:spPr>
      </p:pic>
      <p:pic>
        <p:nvPicPr>
          <p:cNvPr id="26" name="Picture 25" descr="HDTL-measurement_Q20_SC42841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998267" y="1268350"/>
            <a:ext cx="2596826" cy="216508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-73596" y="161008"/>
            <a:ext cx="9182100" cy="747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Benchmark of the SPS transverse impedance model: TMCI thresholds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30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SPS transverse impedance model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Benchmarking of the </a:t>
            </a:r>
            <a:r>
              <a:rPr lang="en-US" sz="3600" dirty="0" smtClean="0">
                <a:solidFill>
                  <a:srgbClr val="FF0000"/>
                </a:solidFill>
              </a:rPr>
              <a:t>model</a:t>
            </a:r>
          </a:p>
          <a:p>
            <a:pPr lvl="1"/>
            <a:r>
              <a:rPr lang="en-US" sz="3600" dirty="0" smtClean="0"/>
              <a:t>Previous benchmarks</a:t>
            </a:r>
            <a:endParaRPr lang="en-US" sz="3600" dirty="0"/>
          </a:p>
          <a:p>
            <a:pPr lvl="1"/>
            <a:r>
              <a:rPr lang="en-US" sz="3600" dirty="0" err="1" smtClean="0">
                <a:solidFill>
                  <a:srgbClr val="FF0000"/>
                </a:solidFill>
              </a:rPr>
              <a:t>Headtail</a:t>
            </a:r>
            <a:r>
              <a:rPr lang="en-US" sz="3600" dirty="0" smtClean="0">
                <a:solidFill>
                  <a:srgbClr val="FF0000"/>
                </a:solidFill>
              </a:rPr>
              <a:t> growth rates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Q20 optics</a:t>
            </a:r>
          </a:p>
          <a:p>
            <a:pPr lvl="2"/>
            <a:r>
              <a:rPr lang="en-US" dirty="0" smtClean="0"/>
              <a:t>Q26 optics</a:t>
            </a:r>
          </a:p>
          <a:p>
            <a:r>
              <a:rPr lang="en-US" sz="3600" dirty="0" smtClean="0"/>
              <a:t>Conclusions and future plans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676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Growth rate versus chromaticity:</a:t>
            </a:r>
            <a:br>
              <a:rPr lang="en-US" dirty="0"/>
            </a:br>
            <a:r>
              <a:rPr lang="en-US" dirty="0"/>
              <a:t>Measurements</a:t>
            </a:r>
            <a:endParaRPr lang="en-GB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11341"/>
            <a:ext cx="3699143" cy="272171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38" y="1611691"/>
            <a:ext cx="4203334" cy="2033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4048" y="1268760"/>
            <a:ext cx="345638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Measurements performed on February 2013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5064"/>
            <a:ext cx="3824857" cy="27217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11" y="4005064"/>
            <a:ext cx="3824857" cy="2721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74502" y="1802874"/>
            <a:ext cx="1406861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20F844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ξ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smtClean="0">
                <a:latin typeface="Times New Roman"/>
                <a:cs typeface="Times New Roman"/>
              </a:rPr>
              <a:t>ξ(</a:t>
            </a:r>
            <a:r>
              <a:rPr lang="en-US" dirty="0" smtClean="0">
                <a:latin typeface="Times New Roman"/>
                <a:cs typeface="Times New Roman"/>
              </a:rPr>
              <a:t>ACNR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79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06" y="1067816"/>
            <a:ext cx="5403850" cy="2613025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865187"/>
          </a:xfrm>
        </p:spPr>
        <p:txBody>
          <a:bodyPr>
            <a:noAutofit/>
          </a:bodyPr>
          <a:lstStyle/>
          <a:p>
            <a:r>
              <a:rPr lang="en-US" sz="3600" dirty="0"/>
              <a:t>Growth rate </a:t>
            </a:r>
            <a:r>
              <a:rPr lang="en-US" sz="3600" dirty="0" smtClean="0"/>
              <a:t>measurements</a:t>
            </a:r>
            <a:endParaRPr lang="en-GB" sz="36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61048"/>
            <a:ext cx="5575715" cy="2614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5534517"/>
            <a:ext cx="3312368" cy="400110"/>
          </a:xfrm>
          <a:prstGeom prst="rect">
            <a:avLst/>
          </a:prstGeom>
          <a:noFill/>
          <a:ln w="38100">
            <a:solidFill>
              <a:srgbClr val="0505CB"/>
            </a:solidFill>
            <a:prstDash val="solid"/>
          </a:ln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H. Burkhardt, G. Rumolo, F. Zimmermann, “</a:t>
            </a:r>
            <a:r>
              <a:rPr lang="en-GB" sz="1000" dirty="0" smtClean="0"/>
              <a:t>Coherent </a:t>
            </a:r>
            <a:r>
              <a:rPr lang="en-GB" sz="1000" dirty="0"/>
              <a:t>Beam Oscillations and Transverse Impedance in the </a:t>
            </a:r>
            <a:r>
              <a:rPr lang="en-GB" sz="1000" dirty="0" smtClean="0"/>
              <a:t>SPS”, 2002.</a:t>
            </a:r>
            <a:endParaRPr kumimoji="0" lang="en-US" sz="1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29200" y="1268760"/>
            <a:ext cx="504056" cy="2016224"/>
          </a:xfrm>
          <a:prstGeom prst="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475656" y="4934476"/>
            <a:ext cx="576064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496" y="551723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Amplitude of </a:t>
            </a:r>
            <a:r>
              <a:rPr lang="en-US" sz="1600" dirty="0" smtClean="0"/>
              <a:t>peak </a:t>
            </a:r>
            <a:r>
              <a:rPr lang="en-US" sz="1600" dirty="0" smtClean="0"/>
              <a:t>in FFT</a:t>
            </a:r>
            <a:endParaRPr lang="en-GB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652120" y="4611152"/>
            <a:ext cx="504056" cy="3233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557007"/>
              </p:ext>
            </p:extLst>
          </p:nvPr>
        </p:nvGraphicFramePr>
        <p:xfrm>
          <a:off x="6177947" y="4797152"/>
          <a:ext cx="43128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Equation" r:id="rId5" imgW="215640" imgH="203040" progId="Equation.3">
                  <p:embed/>
                </p:oleObj>
              </mc:Choice>
              <mc:Fallback>
                <p:oleObj name="Equation" r:id="rId5" imgW="2156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7947" y="4797152"/>
                        <a:ext cx="431280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76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18125 0.0016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8775" y="333375"/>
            <a:ext cx="8785225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Growth rates versus chromaticity: </a:t>
            </a:r>
            <a:br>
              <a:rPr lang="en-US" sz="3200" dirty="0" smtClean="0"/>
            </a:br>
            <a:r>
              <a:rPr lang="en-US" sz="3200" dirty="0" smtClean="0"/>
              <a:t>comparing measurements and impedance model</a:t>
            </a:r>
            <a:endParaRPr lang="en-GB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464912"/>
              </p:ext>
            </p:extLst>
          </p:nvPr>
        </p:nvGraphicFramePr>
        <p:xfrm>
          <a:off x="2898775" y="1970088"/>
          <a:ext cx="6005513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3" imgW="2006280" imgH="469800" progId="Equation.3">
                  <p:embed/>
                </p:oleObj>
              </mc:Choice>
              <mc:Fallback>
                <p:oleObj name="Equation" r:id="rId3" imgW="20062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1970088"/>
                        <a:ext cx="6005513" cy="1409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2344190"/>
            <a:ext cx="2160240" cy="646331"/>
          </a:xfrm>
          <a:prstGeom prst="rect">
            <a:avLst/>
          </a:prstGeom>
          <a:solidFill>
            <a:srgbClr val="20F84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Analytical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61085" y="4154300"/>
            <a:ext cx="1610832" cy="830997"/>
          </a:xfrm>
          <a:prstGeom prst="rect">
            <a:avLst/>
          </a:prstGeom>
          <a:solidFill>
            <a:srgbClr val="20F844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HEADTAIL</a:t>
            </a:r>
          </a:p>
          <a:p>
            <a:r>
              <a:rPr lang="en-US" sz="2400" b="1" dirty="0" smtClean="0"/>
              <a:t>simulation</a:t>
            </a:r>
            <a:endParaRPr lang="en-GB" sz="2400" b="1" dirty="0"/>
          </a:p>
        </p:txBody>
      </p:sp>
      <p:sp>
        <p:nvSpPr>
          <p:cNvPr id="6" name="Right Arrow 5"/>
          <p:cNvSpPr/>
          <p:nvPr/>
        </p:nvSpPr>
        <p:spPr>
          <a:xfrm>
            <a:off x="2558824" y="43216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95536" y="4182005"/>
            <a:ext cx="216815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SPS impedance model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45" y="3702367"/>
            <a:ext cx="3717143" cy="1742857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5" idx="2"/>
          </p:cNvCxnSpPr>
          <p:nvPr/>
        </p:nvCxnSpPr>
        <p:spPr>
          <a:xfrm flipH="1">
            <a:off x="4307411" y="4985297"/>
            <a:ext cx="59090" cy="6508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00536" y="5674022"/>
            <a:ext cx="3455640" cy="923330"/>
          </a:xfrm>
          <a:prstGeom prst="rect">
            <a:avLst/>
          </a:prstGeom>
          <a:solidFill>
            <a:srgbClr val="53D2FF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linear chromaticity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RF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as used for TMCI studies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36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07288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Growth rates versus chromaticity: </a:t>
            </a:r>
            <a:br>
              <a:rPr lang="en-US" sz="3200" dirty="0" smtClean="0"/>
            </a:br>
            <a:r>
              <a:rPr lang="en-US" sz="3200" dirty="0" smtClean="0"/>
              <a:t>comparing measurements and impedance model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258798"/>
            <a:ext cx="8064896" cy="338554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Strong indication that the SPS transverse impedance model is close to reality up to 500 MHz </a:t>
            </a:r>
            <a:endParaRPr lang="en-GB" sz="16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06" y="1600200"/>
            <a:ext cx="6360388" cy="4525963"/>
          </a:xfrm>
        </p:spPr>
      </p:pic>
    </p:spTree>
    <p:extLst>
      <p:ext uri="{BB962C8B-B14F-4D97-AF65-F5344CB8AC3E}">
        <p14:creationId xmlns:p14="http://schemas.microsoft.com/office/powerpoint/2010/main" val="367046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9592" y="6258798"/>
            <a:ext cx="7416824" cy="338554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The SPS impedance </a:t>
            </a:r>
            <a:r>
              <a:rPr lang="en-US" sz="1600" b="1" dirty="0"/>
              <a:t>model </a:t>
            </a:r>
            <a:r>
              <a:rPr lang="en-US" sz="1600" b="1" dirty="0" smtClean="0"/>
              <a:t>explains about 90% of the measured </a:t>
            </a:r>
            <a:r>
              <a:rPr lang="en-US" sz="1600" b="1" dirty="0" err="1"/>
              <a:t>h</a:t>
            </a:r>
            <a:r>
              <a:rPr lang="en-US" sz="1600" b="1" dirty="0" err="1" smtClean="0"/>
              <a:t>eadtail</a:t>
            </a:r>
            <a:r>
              <a:rPr lang="en-US" sz="1600" b="1" dirty="0" smtClean="0"/>
              <a:t> growth rates </a:t>
            </a:r>
            <a:endParaRPr lang="en-GB" sz="1600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07288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Growth rates versus chromaticity: </a:t>
            </a:r>
            <a:br>
              <a:rPr lang="en-US" sz="3200" dirty="0" smtClean="0"/>
            </a:br>
            <a:r>
              <a:rPr lang="en-US" sz="3200" dirty="0" smtClean="0"/>
              <a:t>comparing measurements and impedance model</a:t>
            </a:r>
            <a:endParaRPr lang="en-GB" sz="32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06" y="1600200"/>
            <a:ext cx="6360388" cy="4525963"/>
          </a:xfrm>
        </p:spPr>
      </p:pic>
    </p:spTree>
    <p:extLst>
      <p:ext uri="{BB962C8B-B14F-4D97-AF65-F5344CB8AC3E}">
        <p14:creationId xmlns:p14="http://schemas.microsoft.com/office/powerpoint/2010/main" val="223138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208"/>
            <a:ext cx="8856984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Comparing measurements and impedance model: </a:t>
            </a:r>
            <a:r>
              <a:rPr lang="en-US" sz="3200" b="1" dirty="0" smtClean="0"/>
              <a:t>intra-bunch motion</a:t>
            </a:r>
            <a:endParaRPr lang="en-GB" sz="32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1123200"/>
            <a:ext cx="7322768" cy="5493600"/>
          </a:xfrm>
        </p:spPr>
      </p:pic>
      <p:sp>
        <p:nvSpPr>
          <p:cNvPr id="8" name="TextBox 7"/>
          <p:cNvSpPr txBox="1"/>
          <p:nvPr/>
        </p:nvSpPr>
        <p:spPr>
          <a:xfrm>
            <a:off x="6588224" y="1259468"/>
            <a:ext cx="1008112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20F84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ξ</a:t>
            </a:r>
            <a:r>
              <a:rPr lang="en-US" dirty="0" smtClean="0"/>
              <a:t> </a:t>
            </a:r>
            <a:r>
              <a:rPr lang="en-US" dirty="0" smtClean="0"/>
              <a:t>= -</a:t>
            </a:r>
            <a:r>
              <a:rPr lang="en-US" dirty="0" smtClean="0"/>
              <a:t>0.04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7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SPS transverse impedance model</a:t>
            </a:r>
          </a:p>
          <a:p>
            <a:r>
              <a:rPr lang="en-US" sz="3600" dirty="0" smtClean="0"/>
              <a:t>Benchmarking of the </a:t>
            </a:r>
            <a:r>
              <a:rPr lang="en-US" sz="3600" dirty="0" smtClean="0"/>
              <a:t>model</a:t>
            </a:r>
          </a:p>
          <a:p>
            <a:pPr lvl="1"/>
            <a:r>
              <a:rPr lang="en-US" sz="3600" dirty="0" smtClean="0"/>
              <a:t>Previous benchmarks</a:t>
            </a:r>
            <a:endParaRPr lang="en-US" sz="3600" dirty="0"/>
          </a:p>
          <a:p>
            <a:pPr lvl="1"/>
            <a:r>
              <a:rPr lang="en-US" sz="3600" dirty="0" err="1" smtClean="0"/>
              <a:t>Headtail</a:t>
            </a:r>
            <a:r>
              <a:rPr lang="en-US" sz="3600" dirty="0" smtClean="0"/>
              <a:t> growth rates</a:t>
            </a:r>
          </a:p>
          <a:p>
            <a:pPr lvl="2"/>
            <a:r>
              <a:rPr lang="en-US" dirty="0" smtClean="0"/>
              <a:t>Q20 optics</a:t>
            </a:r>
          </a:p>
          <a:p>
            <a:pPr lvl="2"/>
            <a:r>
              <a:rPr lang="en-US" dirty="0" smtClean="0"/>
              <a:t>Q26 optics</a:t>
            </a:r>
          </a:p>
          <a:p>
            <a:r>
              <a:rPr lang="en-US" sz="3600" dirty="0" smtClean="0"/>
              <a:t>Conclusions and future plans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704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1123200"/>
            <a:ext cx="7322769" cy="549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208"/>
            <a:ext cx="8856984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Comparing measurements and impedance model: </a:t>
            </a:r>
            <a:r>
              <a:rPr lang="en-US" sz="3200" b="1" dirty="0" smtClean="0"/>
              <a:t>intra-bunch motion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1259468"/>
            <a:ext cx="1008112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20F84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ξ</a:t>
            </a:r>
            <a:r>
              <a:rPr lang="en-US" dirty="0" smtClean="0"/>
              <a:t> </a:t>
            </a:r>
            <a:r>
              <a:rPr lang="en-US" dirty="0" smtClean="0"/>
              <a:t>= -</a:t>
            </a:r>
            <a:r>
              <a:rPr lang="en-US" dirty="0" smtClean="0"/>
              <a:t>0.14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1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1123200"/>
            <a:ext cx="7320691" cy="5492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208"/>
            <a:ext cx="8856984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Comparing measurements and impedance model: </a:t>
            </a:r>
            <a:r>
              <a:rPr lang="en-US" sz="3200" b="1" dirty="0" smtClean="0"/>
              <a:t>intra-bunch motion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1259468"/>
            <a:ext cx="1008112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20F84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ξ</a:t>
            </a:r>
            <a:r>
              <a:rPr lang="en-US" dirty="0" smtClean="0"/>
              <a:t> </a:t>
            </a:r>
            <a:r>
              <a:rPr lang="en-US" dirty="0" smtClean="0"/>
              <a:t>= -</a:t>
            </a:r>
            <a:r>
              <a:rPr lang="en-US" dirty="0" smtClean="0"/>
              <a:t>0.34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1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1123200"/>
            <a:ext cx="7320691" cy="5492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208"/>
            <a:ext cx="8856984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Comparing measurements and impedance model: </a:t>
            </a:r>
            <a:r>
              <a:rPr lang="en-US" sz="3200" b="1" dirty="0" smtClean="0"/>
              <a:t>intra-bunch motion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1259468"/>
            <a:ext cx="1008112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20F84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ξ</a:t>
            </a:r>
            <a:r>
              <a:rPr lang="en-US" dirty="0" smtClean="0"/>
              <a:t> </a:t>
            </a:r>
            <a:r>
              <a:rPr lang="en-US" dirty="0" smtClean="0"/>
              <a:t>= -</a:t>
            </a:r>
            <a:r>
              <a:rPr lang="en-US" dirty="0" smtClean="0"/>
              <a:t>0.54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1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1123200"/>
            <a:ext cx="7322776" cy="5493600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7504" y="10208"/>
            <a:ext cx="8856984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Comparing measurements and impedance model: </a:t>
            </a:r>
            <a:r>
              <a:rPr lang="en-US" sz="3200" b="1" dirty="0" smtClean="0"/>
              <a:t>intra-bunch motion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1259468"/>
            <a:ext cx="1008112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20F84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ξ</a:t>
            </a:r>
            <a:r>
              <a:rPr lang="en-US" dirty="0" smtClean="0"/>
              <a:t> </a:t>
            </a:r>
            <a:r>
              <a:rPr lang="en-US" dirty="0" smtClean="0"/>
              <a:t>= -</a:t>
            </a:r>
            <a:r>
              <a:rPr lang="en-US" dirty="0" smtClean="0"/>
              <a:t>0.74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3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1123200"/>
            <a:ext cx="7320691" cy="5492042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10208"/>
            <a:ext cx="8856984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Comparing measurements and impedance model: </a:t>
            </a:r>
            <a:r>
              <a:rPr lang="en-US" sz="3200" b="1" dirty="0" smtClean="0"/>
              <a:t>intra-bunch motion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1259468"/>
            <a:ext cx="1008112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20F84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ξ</a:t>
            </a:r>
            <a:r>
              <a:rPr lang="en-US" dirty="0" smtClean="0"/>
              <a:t> </a:t>
            </a:r>
            <a:r>
              <a:rPr lang="en-US" dirty="0" smtClean="0"/>
              <a:t>= -</a:t>
            </a:r>
            <a:r>
              <a:rPr lang="en-US" dirty="0" smtClean="0"/>
              <a:t>0.84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8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1123200"/>
            <a:ext cx="7322768" cy="5493600"/>
          </a:xfrm>
        </p:spPr>
      </p:pic>
      <p:sp>
        <p:nvSpPr>
          <p:cNvPr id="5" name="TextBox 4"/>
          <p:cNvSpPr txBox="1"/>
          <p:nvPr/>
        </p:nvSpPr>
        <p:spPr>
          <a:xfrm>
            <a:off x="6588224" y="1259468"/>
            <a:ext cx="1008112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20F84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ξ</a:t>
            </a:r>
            <a:r>
              <a:rPr lang="en-US" dirty="0" smtClean="0"/>
              <a:t> </a:t>
            </a:r>
            <a:r>
              <a:rPr lang="en-US" dirty="0" smtClean="0"/>
              <a:t>= -0.94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10208"/>
            <a:ext cx="8856984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Comparing measurements and impedance model: </a:t>
            </a:r>
            <a:r>
              <a:rPr lang="en-US" sz="3200" b="1" dirty="0" smtClean="0"/>
              <a:t>intra-bunch motion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9189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SPS transverse impedance model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Benchmarking of the </a:t>
            </a:r>
            <a:r>
              <a:rPr lang="en-US" sz="3600" dirty="0" smtClean="0">
                <a:solidFill>
                  <a:srgbClr val="FF0000"/>
                </a:solidFill>
              </a:rPr>
              <a:t>model</a:t>
            </a:r>
          </a:p>
          <a:p>
            <a:pPr lvl="1"/>
            <a:r>
              <a:rPr lang="en-US" sz="3600" dirty="0" smtClean="0"/>
              <a:t>Previous benchmarks</a:t>
            </a:r>
            <a:endParaRPr lang="en-US" sz="3600" dirty="0"/>
          </a:p>
          <a:p>
            <a:pPr lvl="1"/>
            <a:r>
              <a:rPr lang="en-US" sz="3600" dirty="0" err="1" smtClean="0">
                <a:solidFill>
                  <a:srgbClr val="FF0000"/>
                </a:solidFill>
              </a:rPr>
              <a:t>Headtail</a:t>
            </a:r>
            <a:r>
              <a:rPr lang="en-US" sz="3600" dirty="0" smtClean="0">
                <a:solidFill>
                  <a:srgbClr val="FF0000"/>
                </a:solidFill>
              </a:rPr>
              <a:t> growth rates</a:t>
            </a:r>
          </a:p>
          <a:p>
            <a:pPr lvl="2"/>
            <a:r>
              <a:rPr lang="en-US" dirty="0" smtClean="0"/>
              <a:t>Q20 optics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Q26 optics</a:t>
            </a:r>
          </a:p>
          <a:p>
            <a:r>
              <a:rPr lang="en-US" sz="3600" dirty="0" smtClean="0"/>
              <a:t>Conclusions and future plans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413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58770"/>
            <a:ext cx="3477143" cy="2474286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5" y="1211341"/>
            <a:ext cx="3824857" cy="2721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Growth rate versus chromaticity:</a:t>
            </a:r>
            <a:br>
              <a:rPr lang="en-US" dirty="0"/>
            </a:br>
            <a:r>
              <a:rPr lang="en-US" dirty="0"/>
              <a:t>Measurements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808783" y="1249015"/>
            <a:ext cx="345638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Measurements performed on February 2013</a:t>
            </a: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4" y="4053538"/>
            <a:ext cx="3824857" cy="2721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591" y="4059285"/>
            <a:ext cx="3824857" cy="27217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41403" y="1772816"/>
            <a:ext cx="1406861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20F844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ξ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smtClean="0">
                <a:latin typeface="Times New Roman"/>
                <a:cs typeface="Times New Roman"/>
              </a:rPr>
              <a:t>ξ(ACNR)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56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3528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Growth rates versus chromaticity: </a:t>
            </a:r>
            <a:br>
              <a:rPr lang="en-US" sz="3200" dirty="0" smtClean="0"/>
            </a:br>
            <a:r>
              <a:rPr lang="en-US" sz="3200" dirty="0" smtClean="0"/>
              <a:t>comparing measurements and impedance model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6237312"/>
            <a:ext cx="8064896" cy="338554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Strong indication that the SPS transverse impedance model is close to reality up to 1.8 </a:t>
            </a:r>
            <a:r>
              <a:rPr lang="en-US" sz="1600" b="1" dirty="0"/>
              <a:t>G</a:t>
            </a:r>
            <a:r>
              <a:rPr lang="en-US" sz="1600" b="1" dirty="0" smtClean="0"/>
              <a:t>Hz </a:t>
            </a:r>
            <a:endParaRPr lang="en-GB" sz="16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331" y="1484784"/>
            <a:ext cx="6151337" cy="4525963"/>
          </a:xfrm>
        </p:spPr>
      </p:pic>
    </p:spTree>
    <p:extLst>
      <p:ext uri="{BB962C8B-B14F-4D97-AF65-F5344CB8AC3E}">
        <p14:creationId xmlns:p14="http://schemas.microsoft.com/office/powerpoint/2010/main" val="388663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9592" y="6258798"/>
            <a:ext cx="7416824" cy="338554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The SPS impedance </a:t>
            </a:r>
            <a:r>
              <a:rPr lang="en-US" sz="1600" b="1" dirty="0"/>
              <a:t>model </a:t>
            </a:r>
            <a:r>
              <a:rPr lang="en-US" sz="1600" b="1" dirty="0" smtClean="0"/>
              <a:t>explains about 90% of the measured </a:t>
            </a:r>
            <a:r>
              <a:rPr lang="en-US" sz="1600" b="1" dirty="0" err="1"/>
              <a:t>h</a:t>
            </a:r>
            <a:r>
              <a:rPr lang="en-US" sz="1600" b="1" dirty="0" err="1" smtClean="0"/>
              <a:t>eadtail</a:t>
            </a:r>
            <a:r>
              <a:rPr lang="en-US" sz="1600" b="1" dirty="0" smtClean="0"/>
              <a:t> growth rates </a:t>
            </a:r>
            <a:endParaRPr lang="en-GB" sz="1600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3528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Growth rates versus chromaticity: </a:t>
            </a:r>
            <a:br>
              <a:rPr lang="en-US" sz="3200" dirty="0" smtClean="0"/>
            </a:br>
            <a:r>
              <a:rPr lang="en-US" sz="3200" dirty="0" smtClean="0"/>
              <a:t>comparing measurements and impedance model</a:t>
            </a:r>
            <a:endParaRPr lang="en-GB" sz="32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06" y="1556792"/>
            <a:ext cx="6360388" cy="4525963"/>
          </a:xfrm>
        </p:spPr>
      </p:pic>
    </p:spTree>
    <p:extLst>
      <p:ext uri="{BB962C8B-B14F-4D97-AF65-F5344CB8AC3E}">
        <p14:creationId xmlns:p14="http://schemas.microsoft.com/office/powerpoint/2010/main" val="143152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SPS transverse impedance model</a:t>
            </a:r>
          </a:p>
          <a:p>
            <a:r>
              <a:rPr lang="en-US" sz="3600" dirty="0" smtClean="0"/>
              <a:t>Benchmarking of the </a:t>
            </a:r>
            <a:r>
              <a:rPr lang="en-US" sz="3600" dirty="0" smtClean="0"/>
              <a:t>model</a:t>
            </a:r>
          </a:p>
          <a:p>
            <a:pPr lvl="1"/>
            <a:r>
              <a:rPr lang="en-US" sz="3600" dirty="0" smtClean="0"/>
              <a:t>Previous benchmarks</a:t>
            </a:r>
            <a:endParaRPr lang="en-US" sz="3600" dirty="0"/>
          </a:p>
          <a:p>
            <a:pPr lvl="1"/>
            <a:r>
              <a:rPr lang="en-US" sz="3600" dirty="0" err="1" smtClean="0"/>
              <a:t>Headtail</a:t>
            </a:r>
            <a:r>
              <a:rPr lang="en-US" sz="3600" dirty="0" smtClean="0"/>
              <a:t> growth rates</a:t>
            </a:r>
          </a:p>
          <a:p>
            <a:pPr lvl="2"/>
            <a:r>
              <a:rPr lang="en-US" dirty="0" smtClean="0"/>
              <a:t>Q20 optics</a:t>
            </a:r>
          </a:p>
          <a:p>
            <a:pPr lvl="2"/>
            <a:r>
              <a:rPr lang="en-US" dirty="0" smtClean="0"/>
              <a:t>Q26 optics</a:t>
            </a:r>
          </a:p>
          <a:p>
            <a:r>
              <a:rPr lang="en-US" sz="3600" dirty="0" smtClean="0"/>
              <a:t>Conclusions and future plans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974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SPS transverse impedance model</a:t>
            </a:r>
          </a:p>
          <a:p>
            <a:r>
              <a:rPr lang="en-US" sz="3600" dirty="0" smtClean="0"/>
              <a:t>Benchmarking of the </a:t>
            </a:r>
            <a:r>
              <a:rPr lang="en-US" sz="3600" dirty="0" smtClean="0"/>
              <a:t>model</a:t>
            </a:r>
          </a:p>
          <a:p>
            <a:pPr lvl="1"/>
            <a:r>
              <a:rPr lang="en-US" sz="3600" dirty="0" smtClean="0"/>
              <a:t>Previous benchmarks</a:t>
            </a:r>
            <a:endParaRPr lang="en-US" sz="3600" dirty="0"/>
          </a:p>
          <a:p>
            <a:pPr lvl="1"/>
            <a:r>
              <a:rPr lang="en-US" sz="3600" dirty="0" err="1" smtClean="0"/>
              <a:t>Headtail</a:t>
            </a:r>
            <a:r>
              <a:rPr lang="en-US" sz="3600" dirty="0" smtClean="0"/>
              <a:t> growth rates</a:t>
            </a:r>
          </a:p>
          <a:p>
            <a:pPr lvl="2"/>
            <a:r>
              <a:rPr lang="en-US" dirty="0" smtClean="0"/>
              <a:t>Q20 optics</a:t>
            </a:r>
          </a:p>
          <a:p>
            <a:pPr lvl="2"/>
            <a:r>
              <a:rPr lang="en-US" dirty="0" smtClean="0"/>
              <a:t>Q26 optics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Conclusions and future plans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</a:t>
            </a:r>
            <a:r>
              <a:rPr lang="en-US" dirty="0" smtClean="0">
                <a:solidFill>
                  <a:srgbClr val="00B0F0"/>
                </a:solidFill>
              </a:rPr>
              <a:t>future plans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HEADTAIL simulations with the SPS impedance model explains the frequency dependent </a:t>
            </a:r>
            <a:r>
              <a:rPr lang="en-US" dirty="0" err="1" smtClean="0"/>
              <a:t>behaviour</a:t>
            </a:r>
            <a:r>
              <a:rPr lang="en-US" dirty="0" smtClean="0"/>
              <a:t> of the </a:t>
            </a:r>
            <a:r>
              <a:rPr lang="en-US" dirty="0" err="1" smtClean="0"/>
              <a:t>headtail</a:t>
            </a:r>
            <a:r>
              <a:rPr lang="en-US" dirty="0" smtClean="0"/>
              <a:t> growth rates for both Q20 and Q26 optics</a:t>
            </a:r>
          </a:p>
          <a:p>
            <a:pPr algn="just"/>
            <a:r>
              <a:rPr lang="en-US" dirty="0" smtClean="0"/>
              <a:t>The simple analytical formula seems to work much better for Q20 than for Q26 (</a:t>
            </a:r>
            <a:r>
              <a:rPr lang="en-US" dirty="0" smtClean="0">
                <a:solidFill>
                  <a:srgbClr val="00B0F0"/>
                </a:solidFill>
              </a:rPr>
              <a:t>to be further investigated</a:t>
            </a:r>
            <a:r>
              <a:rPr lang="en-US" dirty="0" smtClean="0"/>
              <a:t>)</a:t>
            </a:r>
          </a:p>
          <a:p>
            <a:pPr algn="just"/>
            <a:r>
              <a:rPr lang="en-US" dirty="0" err="1" smtClean="0">
                <a:solidFill>
                  <a:srgbClr val="00B0F0"/>
                </a:solidFill>
              </a:rPr>
              <a:t>Headtail</a:t>
            </a:r>
            <a:r>
              <a:rPr lang="en-US" dirty="0" smtClean="0">
                <a:solidFill>
                  <a:srgbClr val="00B0F0"/>
                </a:solidFill>
              </a:rPr>
              <a:t> growth rates measurements in the horizontal plane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4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20F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endParaRPr lang="en-GB" b="1" dirty="0">
              <a:solidFill>
                <a:srgbClr val="20F8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8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8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rate versus chromaticity:</a:t>
            </a:r>
            <a:br>
              <a:rPr lang="en-US" dirty="0"/>
            </a:br>
            <a:r>
              <a:rPr lang="en-US" dirty="0"/>
              <a:t>Measurements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06" y="1600200"/>
            <a:ext cx="6360388" cy="4525963"/>
          </a:xfrm>
        </p:spPr>
      </p:pic>
      <p:cxnSp>
        <p:nvCxnSpPr>
          <p:cNvPr id="5" name="Straight Arrow Connector 4"/>
          <p:cNvCxnSpPr/>
          <p:nvPr/>
        </p:nvCxnSpPr>
        <p:spPr>
          <a:xfrm flipV="1">
            <a:off x="5076056" y="3861048"/>
            <a:ext cx="360040" cy="1008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48064" y="34290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Fitting curves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0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98663"/>
            <a:ext cx="6359525" cy="4525962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Growth rate versus chromaticity:</a:t>
            </a:r>
            <a:br>
              <a:rPr lang="en-US" dirty="0"/>
            </a:br>
            <a:r>
              <a:rPr lang="en-US" dirty="0"/>
              <a:t>Measurements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19795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Intensity measured at the PS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6732240" y="5373216"/>
            <a:ext cx="504056" cy="720080"/>
          </a:xfrm>
          <a:prstGeom prst="ellipse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66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rate versus chromaticity:</a:t>
            </a:r>
            <a:br>
              <a:rPr lang="en-US" dirty="0"/>
            </a:br>
            <a:r>
              <a:rPr lang="en-US" dirty="0"/>
              <a:t>Measurements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06" y="1600200"/>
            <a:ext cx="6360388" cy="4525963"/>
          </a:xfrm>
        </p:spPr>
      </p:pic>
    </p:spTree>
    <p:extLst>
      <p:ext uri="{BB962C8B-B14F-4D97-AF65-F5344CB8AC3E}">
        <p14:creationId xmlns:p14="http://schemas.microsoft.com/office/powerpoint/2010/main" val="3739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rate versus chromaticity:</a:t>
            </a:r>
            <a:br>
              <a:rPr lang="en-US" dirty="0"/>
            </a:br>
            <a:r>
              <a:rPr lang="en-US" dirty="0"/>
              <a:t>Measurements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73" y="1600200"/>
            <a:ext cx="6981854" cy="4525963"/>
          </a:xfrm>
        </p:spPr>
      </p:pic>
      <p:sp>
        <p:nvSpPr>
          <p:cNvPr id="3" name="Rectangle 2"/>
          <p:cNvSpPr/>
          <p:nvPr/>
        </p:nvSpPr>
        <p:spPr>
          <a:xfrm>
            <a:off x="2123728" y="2021498"/>
            <a:ext cx="1224136" cy="3456384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65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Headtail</a:t>
            </a:r>
            <a:r>
              <a:rPr lang="en-US" dirty="0" smtClean="0"/>
              <a:t> growth rates:</a:t>
            </a:r>
            <a:br>
              <a:rPr lang="en-US" dirty="0" smtClean="0"/>
            </a:br>
            <a:r>
              <a:rPr lang="en-US" dirty="0" smtClean="0"/>
              <a:t>analytical calculation</a:t>
            </a:r>
            <a:endParaRPr lang="en-GB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91806" y="1600200"/>
            <a:ext cx="6360388" cy="4525963"/>
          </a:xfr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534863"/>
              </p:ext>
            </p:extLst>
          </p:nvPr>
        </p:nvGraphicFramePr>
        <p:xfrm>
          <a:off x="1781175" y="3046413"/>
          <a:ext cx="55880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4" imgW="1866600" imgH="469800" progId="Equation.3">
                  <p:embed/>
                </p:oleObj>
              </mc:Choice>
              <mc:Fallback>
                <p:oleObj name="Equation" r:id="rId4" imgW="1866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3046413"/>
                        <a:ext cx="5588000" cy="1409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19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SPS transverse impedance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Elements included in the database:</a:t>
            </a:r>
          </a:p>
          <a:p>
            <a:pPr lvl="1"/>
            <a:r>
              <a:rPr lang="en-US" sz="1200" dirty="0" smtClean="0"/>
              <a:t>Wall </a:t>
            </a:r>
            <a:r>
              <a:rPr lang="en-US" sz="1200" dirty="0"/>
              <a:t>impedance that takes into account the different SPS vacuum chambers  (analytical calculations)</a:t>
            </a:r>
          </a:p>
          <a:p>
            <a:pPr lvl="1"/>
            <a:r>
              <a:rPr lang="en-US" sz="1200" dirty="0"/>
              <a:t>K</a:t>
            </a:r>
            <a:r>
              <a:rPr lang="en-US" sz="1200" dirty="0" smtClean="0"/>
              <a:t>ickers  </a:t>
            </a:r>
            <a:r>
              <a:rPr lang="en-US" sz="1200" dirty="0"/>
              <a:t>(CST 3D </a:t>
            </a:r>
            <a:r>
              <a:rPr lang="en-US" sz="1200" dirty="0" smtClean="0"/>
              <a:t>simulations) </a:t>
            </a:r>
          </a:p>
          <a:p>
            <a:pPr lvl="1"/>
            <a:r>
              <a:rPr lang="en-US" sz="1200" dirty="0"/>
              <a:t>RF cavities  (200 MHZ and 800 MHz) without couplers (CST 3D simulations) </a:t>
            </a:r>
          </a:p>
          <a:p>
            <a:pPr lvl="1"/>
            <a:r>
              <a:rPr lang="en-US" sz="1200" dirty="0" smtClean="0"/>
              <a:t>Broadband </a:t>
            </a:r>
            <a:r>
              <a:rPr lang="en-US" sz="1200" dirty="0"/>
              <a:t>impedance of step transitions (CST 3D simulations</a:t>
            </a:r>
            <a:r>
              <a:rPr lang="en-US" sz="1200" dirty="0" smtClean="0"/>
              <a:t>)</a:t>
            </a:r>
          </a:p>
          <a:p>
            <a:pPr lvl="1"/>
            <a:r>
              <a:rPr lang="en-US" sz="1200" dirty="0"/>
              <a:t>Horizontal (BPH) and vertical (BPV) beam position monitors  (CST 3D simulations)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169" t="13367" r="51268" b="33170"/>
          <a:stretch>
            <a:fillRect/>
          </a:stretch>
        </p:blipFill>
        <p:spPr bwMode="auto">
          <a:xfrm>
            <a:off x="6109814" y="5264970"/>
            <a:ext cx="2160588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59322" y="3019184"/>
            <a:ext cx="833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Kickers</a:t>
            </a:r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69021" y="2996952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Beam pipe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007964" y="5162906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BPH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908222" y="5127281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BPV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638623" y="3025263"/>
            <a:ext cx="11631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RF cavities</a:t>
            </a:r>
            <a:endParaRPr lang="en-US" dirty="0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print"/>
          <a:srcRect l="62376" t="12971" r="494" b="22127"/>
          <a:stretch>
            <a:fillRect/>
          </a:stretch>
        </p:blipFill>
        <p:spPr bwMode="auto">
          <a:xfrm>
            <a:off x="6120904" y="3365371"/>
            <a:ext cx="2195512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 cstate="print"/>
          <a:srcRect l="10309" t="24034" r="53285" b="41635"/>
          <a:stretch>
            <a:fillRect/>
          </a:stretch>
        </p:blipFill>
        <p:spPr bwMode="auto">
          <a:xfrm>
            <a:off x="3214214" y="5521681"/>
            <a:ext cx="259397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MKP_seg.bmp"/>
          <p:cNvPicPr>
            <a:picLocks noChangeAspect="1"/>
          </p:cNvPicPr>
          <p:nvPr/>
        </p:nvPicPr>
        <p:blipFill>
          <a:blip r:embed="rId5" cstate="print"/>
          <a:srcRect l="16340" r="18301"/>
          <a:stretch>
            <a:fillRect/>
          </a:stretch>
        </p:blipFill>
        <p:spPr>
          <a:xfrm>
            <a:off x="3533424" y="3372624"/>
            <a:ext cx="1905000" cy="14516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76" y="3367190"/>
            <a:ext cx="2193003" cy="1549567"/>
          </a:xfrm>
          <a:prstGeom prst="rect">
            <a:avLst/>
          </a:prstGeom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938010" y="4896775"/>
            <a:ext cx="1645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Step transitions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6243" r="28162" b="20050"/>
          <a:stretch/>
        </p:blipFill>
        <p:spPr>
          <a:xfrm>
            <a:off x="645176" y="5264127"/>
            <a:ext cx="2045434" cy="134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SPS transverse impedance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Elements included in the database:</a:t>
            </a:r>
          </a:p>
          <a:p>
            <a:pPr lvl="1"/>
            <a:r>
              <a:rPr lang="en-US" sz="1200" dirty="0" smtClean="0"/>
              <a:t>Wall </a:t>
            </a:r>
            <a:r>
              <a:rPr lang="en-US" sz="1200" dirty="0"/>
              <a:t>impedance that takes into account the different SPS vacuum chambers  (analytical calculations)</a:t>
            </a:r>
          </a:p>
          <a:p>
            <a:pPr lvl="1"/>
            <a:r>
              <a:rPr lang="en-US" sz="1200" dirty="0"/>
              <a:t>K</a:t>
            </a:r>
            <a:r>
              <a:rPr lang="en-US" sz="1200" dirty="0" smtClean="0"/>
              <a:t>ickers  </a:t>
            </a:r>
            <a:r>
              <a:rPr lang="en-US" sz="1200" dirty="0"/>
              <a:t>(CST 3D </a:t>
            </a:r>
            <a:r>
              <a:rPr lang="en-US" sz="1200" dirty="0" smtClean="0"/>
              <a:t>simulations) </a:t>
            </a:r>
          </a:p>
          <a:p>
            <a:pPr lvl="1"/>
            <a:r>
              <a:rPr lang="en-US" sz="1200" dirty="0"/>
              <a:t>RF cavities  (200 MHZ and 800 MHz) without couplers (CST 3D simulations) </a:t>
            </a:r>
          </a:p>
          <a:p>
            <a:pPr lvl="1"/>
            <a:r>
              <a:rPr lang="en-US" sz="1200" dirty="0" smtClean="0"/>
              <a:t>Broadband </a:t>
            </a:r>
            <a:r>
              <a:rPr lang="en-US" sz="1200" dirty="0"/>
              <a:t>impedance of step transitions (CST 3D simulations</a:t>
            </a:r>
            <a:r>
              <a:rPr lang="en-US" sz="1200" dirty="0" smtClean="0"/>
              <a:t>)</a:t>
            </a:r>
          </a:p>
          <a:p>
            <a:pPr lvl="1"/>
            <a:r>
              <a:rPr lang="en-US" sz="1200" dirty="0"/>
              <a:t>Horizontal (BPH) and vertical (BPV) beam position monitors  (CST 3D simulations)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2169" t="13367" r="51268" b="33170"/>
          <a:stretch>
            <a:fillRect/>
          </a:stretch>
        </p:blipFill>
        <p:spPr bwMode="auto">
          <a:xfrm>
            <a:off x="6109814" y="5264970"/>
            <a:ext cx="2160588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59322" y="3019184"/>
            <a:ext cx="833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Kickers</a:t>
            </a:r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69021" y="2996952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Beam pipe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007964" y="5162906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BPH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908222" y="5127281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BPV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638623" y="3025263"/>
            <a:ext cx="11631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RF cavities</a:t>
            </a:r>
            <a:endParaRPr lang="en-US" dirty="0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/>
          <a:srcRect l="62376" t="12971" r="494" b="22127"/>
          <a:stretch>
            <a:fillRect/>
          </a:stretch>
        </p:blipFill>
        <p:spPr bwMode="auto">
          <a:xfrm>
            <a:off x="6120904" y="3365371"/>
            <a:ext cx="2195512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 cstate="print"/>
          <a:srcRect l="10309" t="24034" r="53285" b="41635"/>
          <a:stretch>
            <a:fillRect/>
          </a:stretch>
        </p:blipFill>
        <p:spPr bwMode="auto">
          <a:xfrm>
            <a:off x="3214214" y="5521681"/>
            <a:ext cx="259397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MKP_seg.bmp"/>
          <p:cNvPicPr>
            <a:picLocks noChangeAspect="1"/>
          </p:cNvPicPr>
          <p:nvPr/>
        </p:nvPicPr>
        <p:blipFill>
          <a:blip r:embed="rId6" cstate="print"/>
          <a:srcRect l="16340" r="18301"/>
          <a:stretch>
            <a:fillRect/>
          </a:stretch>
        </p:blipFill>
        <p:spPr>
          <a:xfrm>
            <a:off x="3533424" y="3372624"/>
            <a:ext cx="1905000" cy="14516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76" y="3367190"/>
            <a:ext cx="2193003" cy="1549567"/>
          </a:xfrm>
          <a:prstGeom prst="rect">
            <a:avLst/>
          </a:prstGeom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938010" y="4896775"/>
            <a:ext cx="1645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Step transitions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6243" r="28162" b="20050"/>
          <a:stretch/>
        </p:blipFill>
        <p:spPr>
          <a:xfrm>
            <a:off x="645176" y="5264127"/>
            <a:ext cx="2045434" cy="1344689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40042"/>
              </p:ext>
            </p:extLst>
          </p:nvPr>
        </p:nvGraphicFramePr>
        <p:xfrm>
          <a:off x="2884488" y="4509120"/>
          <a:ext cx="314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Equation" r:id="rId9" imgW="1574800" imgH="482600" progId="Equation.3">
                  <p:embed/>
                </p:oleObj>
              </mc:Choice>
              <mc:Fallback>
                <p:oleObj name="Equation" r:id="rId9" imgW="1574800" imgH="482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4509120"/>
                        <a:ext cx="3149600" cy="965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9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14" y="914400"/>
            <a:ext cx="6954286" cy="494857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83977" y="260648"/>
            <a:ext cx="7964487" cy="747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SPS transverse impedance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SPS transverse impedance model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Benchmarking of the </a:t>
            </a:r>
            <a:r>
              <a:rPr lang="en-US" sz="3600" dirty="0" smtClean="0">
                <a:solidFill>
                  <a:srgbClr val="FF0000"/>
                </a:solidFill>
              </a:rPr>
              <a:t>model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Previous benchmarks</a:t>
            </a:r>
            <a:endParaRPr lang="en-US" sz="3600" dirty="0">
              <a:solidFill>
                <a:srgbClr val="FF0000"/>
              </a:solidFill>
            </a:endParaRPr>
          </a:p>
          <a:p>
            <a:pPr lvl="1"/>
            <a:r>
              <a:rPr lang="en-US" sz="3600" dirty="0" err="1" smtClean="0"/>
              <a:t>Headtail</a:t>
            </a:r>
            <a:r>
              <a:rPr lang="en-US" sz="3600" dirty="0" smtClean="0"/>
              <a:t> growth rates</a:t>
            </a:r>
          </a:p>
          <a:p>
            <a:pPr lvl="2"/>
            <a:r>
              <a:rPr lang="en-US" dirty="0" smtClean="0"/>
              <a:t>Q20 optics</a:t>
            </a:r>
          </a:p>
          <a:p>
            <a:pPr lvl="2"/>
            <a:r>
              <a:rPr lang="en-US" dirty="0" smtClean="0"/>
              <a:t>Q26 optics</a:t>
            </a:r>
          </a:p>
          <a:p>
            <a:r>
              <a:rPr lang="en-US" sz="3600" dirty="0" smtClean="0"/>
              <a:t>Conclusions and future plans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232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28" y="1346928"/>
            <a:ext cx="6374762" cy="453619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7848600" y="1819150"/>
            <a:ext cx="0" cy="348615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24800" y="480938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100 %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924800" y="229478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dirty="0" smtClean="0"/>
              <a:t>0 %</a:t>
            </a:r>
            <a:endParaRPr lang="en-GB" sz="1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763164" y="2426384"/>
            <a:ext cx="1524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63164" y="3036233"/>
            <a:ext cx="1524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63164" y="3646082"/>
            <a:ext cx="1524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63164" y="4255931"/>
            <a:ext cx="1524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0479" y="4865780"/>
            <a:ext cx="1524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24800" y="2935069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40 %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954820" y="3541692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60 %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991764" y="4151292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</a:t>
            </a:r>
            <a:r>
              <a:rPr lang="en-US" sz="1400" dirty="0" smtClean="0"/>
              <a:t>0 %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209800" y="6019800"/>
            <a:ext cx="4800600" cy="646331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SPS impedance </a:t>
            </a:r>
            <a:r>
              <a:rPr lang="en-US" dirty="0"/>
              <a:t>model </a:t>
            </a:r>
            <a:r>
              <a:rPr lang="en-US" dirty="0" smtClean="0"/>
              <a:t>explains more than 90% of the measured vertical coherent tune shift</a:t>
            </a:r>
            <a:endParaRPr lang="en-GB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7772400" y="1816535"/>
            <a:ext cx="1524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38400" y="1792069"/>
            <a:ext cx="5410200" cy="1905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09800" y="1334869"/>
            <a:ext cx="480060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Vertical coherent tune shift: Measurements performed in September 2012</a:t>
            </a:r>
            <a:endParaRPr lang="it-IT" sz="1200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" y="274638"/>
            <a:ext cx="9144000" cy="747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Benchmarking</a:t>
            </a:r>
            <a:r>
              <a:rPr lang="en-US" sz="3200" dirty="0" smtClean="0"/>
              <a:t> </a:t>
            </a:r>
            <a:r>
              <a:rPr lang="en-US" sz="3200" dirty="0" smtClean="0"/>
              <a:t>the SPS transverse impedance model: coherent tune shift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46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06" y="1417637"/>
            <a:ext cx="6360388" cy="45259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0200" y="6059269"/>
            <a:ext cx="5867400" cy="646331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SPS impedance model predicts a very small horizontal tune shift (almost flat) in agreement with the measurements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209800" y="1417637"/>
            <a:ext cx="495300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Horizontal coherent tune shift: Measurements performed in February 2013</a:t>
            </a:r>
            <a:endParaRPr lang="it-IT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274638"/>
            <a:ext cx="9144000" cy="747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Benchmarking the SPS transverse impedance model: coherent tune shift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77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48490</TotalTime>
  <Words>910</Words>
  <Application>Microsoft Office PowerPoint</Application>
  <PresentationFormat>On-screen Show (4:3)</PresentationFormat>
  <Paragraphs>175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1_Office Theme</vt:lpstr>
      <vt:lpstr>Equation</vt:lpstr>
      <vt:lpstr>Microsoft Equation 3.0</vt:lpstr>
      <vt:lpstr>Benchmarking the SPS transverse impedance model: headtail growth rates  </vt:lpstr>
      <vt:lpstr>Overview</vt:lpstr>
      <vt:lpstr>Overview</vt:lpstr>
      <vt:lpstr>SPS transverse impedance model</vt:lpstr>
      <vt:lpstr>SPS transverse impedance model</vt:lpstr>
      <vt:lpstr>PowerPoint Presentation</vt:lpstr>
      <vt:lpstr>Overview</vt:lpstr>
      <vt:lpstr>PowerPoint Presentation</vt:lpstr>
      <vt:lpstr>PowerPoint Presentation</vt:lpstr>
      <vt:lpstr>Benchmark of the SPS transverse impedance model: TMCI thresholds</vt:lpstr>
      <vt:lpstr>PowerPoint Presentation</vt:lpstr>
      <vt:lpstr>PowerPoint Presentation</vt:lpstr>
      <vt:lpstr>Overview</vt:lpstr>
      <vt:lpstr>Growth rate versus chromaticity: Measurements</vt:lpstr>
      <vt:lpstr>Growth rate measurements</vt:lpstr>
      <vt:lpstr>Growth rates versus chromaticity:  comparing measurements and impedance model</vt:lpstr>
      <vt:lpstr>Growth rates versus chromaticity:  comparing measurements and impedance model</vt:lpstr>
      <vt:lpstr>Growth rates versus chromaticity:  comparing measurements and impedance model</vt:lpstr>
      <vt:lpstr>Comparing measurements and impedance model: intra-bunch motion</vt:lpstr>
      <vt:lpstr>Comparing measurements and impedance model: intra-bunch motion</vt:lpstr>
      <vt:lpstr>Comparing measurements and impedance model: intra-bunch motion</vt:lpstr>
      <vt:lpstr>Comparing measurements and impedance model: intra-bunch motion</vt:lpstr>
      <vt:lpstr>Comparing measurements and impedance model: intra-bunch motion</vt:lpstr>
      <vt:lpstr>Comparing measurements and impedance model: intra-bunch motion</vt:lpstr>
      <vt:lpstr>Comparing measurements and impedance model: intra-bunch motion</vt:lpstr>
      <vt:lpstr>Overview</vt:lpstr>
      <vt:lpstr>Growth rate versus chromaticity: Measurements</vt:lpstr>
      <vt:lpstr>Growth rates versus chromaticity:  comparing measurements and impedance model</vt:lpstr>
      <vt:lpstr>Growth rates versus chromaticity:  comparing measurements and impedance model</vt:lpstr>
      <vt:lpstr>Overview</vt:lpstr>
      <vt:lpstr>Conclusions and future plans</vt:lpstr>
      <vt:lpstr>Thank you for your attention</vt:lpstr>
      <vt:lpstr>Appendix</vt:lpstr>
      <vt:lpstr>Growth rate versus chromaticity: Measurements</vt:lpstr>
      <vt:lpstr>Growth rate versus chromaticity: Measurements</vt:lpstr>
      <vt:lpstr>Growth rate versus chromaticity: Measurements</vt:lpstr>
      <vt:lpstr>Growth rate versus chromaticity: Measurements</vt:lpstr>
      <vt:lpstr>Headtail growth rates: analytical calculation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 Zannini</dc:creator>
  <cp:lastModifiedBy>Carlo Zannini</cp:lastModifiedBy>
  <cp:revision>121</cp:revision>
  <dcterms:created xsi:type="dcterms:W3CDTF">2014-08-21T08:07:21Z</dcterms:created>
  <dcterms:modified xsi:type="dcterms:W3CDTF">2014-10-09T13:10:48Z</dcterms:modified>
</cp:coreProperties>
</file>