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79" r:id="rId4"/>
    <p:sldId id="280" r:id="rId5"/>
    <p:sldId id="282" r:id="rId6"/>
    <p:sldId id="283" r:id="rId7"/>
    <p:sldId id="281" r:id="rId8"/>
    <p:sldId id="284" r:id="rId9"/>
    <p:sldId id="285" r:id="rId10"/>
    <p:sldId id="287" r:id="rId11"/>
    <p:sldId id="288" r:id="rId12"/>
    <p:sldId id="289" r:id="rId13"/>
    <p:sldId id="291" r:id="rId14"/>
    <p:sldId id="290" r:id="rId15"/>
    <p:sldId id="286" r:id="rId16"/>
    <p:sldId id="292" r:id="rId17"/>
    <p:sldId id="294" r:id="rId18"/>
    <p:sldId id="293" r:id="rId19"/>
    <p:sldId id="295" r:id="rId20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13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E033C-F4D1-4087-B17C-901C43634806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4E8CA-FCC1-414C-8B64-7B5D3EFBB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5953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195FD0-CA5A-40F0-8E4B-84F598C8F984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30E746-5D4D-496C-995F-F205420EC2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6033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FDB1-2313-4B9A-817A-1A4517D0BE7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A2E4-DC83-4DB1-8B3F-725C564C5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15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FDB1-2313-4B9A-817A-1A4517D0BE7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A2E4-DC83-4DB1-8B3F-725C564C5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011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FDB1-2313-4B9A-817A-1A4517D0BE7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A2E4-DC83-4DB1-8B3F-725C564C5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4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FDB1-2313-4B9A-817A-1A4517D0BE7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A2E4-DC83-4DB1-8B3F-725C564C5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42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FDB1-2313-4B9A-817A-1A4517D0BE7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A2E4-DC83-4DB1-8B3F-725C564C5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36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FDB1-2313-4B9A-817A-1A4517D0BE7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A2E4-DC83-4DB1-8B3F-725C564C5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4256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FDB1-2313-4B9A-817A-1A4517D0BE7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A2E4-DC83-4DB1-8B3F-725C564C5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7623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FDB1-2313-4B9A-817A-1A4517D0BE7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A2E4-DC83-4DB1-8B3F-725C564C5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28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FDB1-2313-4B9A-817A-1A4517D0BE7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A2E4-DC83-4DB1-8B3F-725C564C5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9392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FDB1-2313-4B9A-817A-1A4517D0BE7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A2E4-DC83-4DB1-8B3F-725C564C5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617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4FDB1-2313-4B9A-817A-1A4517D0BE7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B4A2E4-DC83-4DB1-8B3F-725C564C5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492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4FDB1-2313-4B9A-817A-1A4517D0BE7C}" type="datetimeFigureOut">
              <a:rPr lang="en-GB" smtClean="0"/>
              <a:t>04/11/2014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4A2E4-DC83-4DB1-8B3F-725C564C50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39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772400" cy="2057400"/>
          </a:xfrm>
          <a:solidFill>
            <a:schemeClr val="bg1"/>
          </a:solidFill>
          <a:ln w="88900">
            <a:solidFill>
              <a:schemeClr val="accent2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en-GB" b="1" dirty="0"/>
              <a:t>Longitudinal Microwave Instability in a Multi- RF System</a:t>
            </a:r>
            <a:endParaRPr lang="en-US" sz="2400" b="1" dirty="0" smtClean="0">
              <a:latin typeface="Arial" charset="0"/>
              <a:cs typeface="Arial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1112168" y="4509120"/>
            <a:ext cx="6919664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Autofit/>
          </a:bodyPr>
          <a:lstStyle/>
          <a:p>
            <a:pPr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latin typeface="Constantia" panose="02030602050306030303" pitchFamily="18" charset="0"/>
                <a:cs typeface="Arial" pitchFamily="34" charset="0"/>
              </a:rPr>
              <a:t>T</a:t>
            </a:r>
            <a:r>
              <a:rPr lang="en-US" sz="2400" b="1" dirty="0">
                <a:latin typeface="Constantia" panose="02030602050306030303" pitchFamily="18" charset="0"/>
                <a:cs typeface="Arial" pitchFamily="34" charset="0"/>
              </a:rPr>
              <a:t>. </a:t>
            </a:r>
            <a:r>
              <a:rPr lang="en-US" sz="2400" b="1" dirty="0" smtClean="0">
                <a:latin typeface="Constantia" panose="02030602050306030303" pitchFamily="18" charset="0"/>
                <a:cs typeface="Arial" pitchFamily="34" charset="0"/>
              </a:rPr>
              <a:t>Argyropoulos</a:t>
            </a:r>
            <a:endParaRPr lang="en-US" sz="2400" b="1" dirty="0" smtClean="0">
              <a:latin typeface="Constantia" panose="02030602050306030303" pitchFamily="18" charset="0"/>
              <a:cs typeface="Arial" pitchFamily="34" charset="0"/>
            </a:endParaRP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sz="2400" dirty="0">
              <a:solidFill>
                <a:schemeClr val="tx1">
                  <a:tint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81100" y="6237312"/>
            <a:ext cx="678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LIU-SPS BD WG </a:t>
            </a:r>
            <a:r>
              <a:rPr lang="en-GB" sz="2000" dirty="0" smtClean="0"/>
              <a:t>06/11/2014</a:t>
            </a:r>
            <a:endParaRPr lang="en-GB" sz="2000" dirty="0"/>
          </a:p>
        </p:txBody>
      </p:sp>
      <p:sp>
        <p:nvSpPr>
          <p:cNvPr id="2" name="Rectangle 1"/>
          <p:cNvSpPr/>
          <p:nvPr/>
        </p:nvSpPr>
        <p:spPr>
          <a:xfrm>
            <a:off x="971600" y="4941168"/>
            <a:ext cx="75608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Constantia" pitchFamily="18" charset="0"/>
              </a:rPr>
              <a:t>Acknowledgements: </a:t>
            </a:r>
            <a:r>
              <a:rPr lang="en-US" dirty="0">
                <a:latin typeface="Constantia" pitchFamily="18" charset="0"/>
              </a:rPr>
              <a:t>H, </a:t>
            </a:r>
            <a:r>
              <a:rPr lang="en-US" dirty="0" err="1">
                <a:latin typeface="Constantia" pitchFamily="18" charset="0"/>
              </a:rPr>
              <a:t>Bartosik</a:t>
            </a:r>
            <a:r>
              <a:rPr lang="en-US" dirty="0">
                <a:latin typeface="Constantia" pitchFamily="18" charset="0"/>
              </a:rPr>
              <a:t>, T. </a:t>
            </a:r>
            <a:r>
              <a:rPr lang="en-US" dirty="0" err="1">
                <a:latin typeface="Constantia" pitchFamily="18" charset="0"/>
              </a:rPr>
              <a:t>Bohl</a:t>
            </a:r>
            <a:r>
              <a:rPr lang="en-US" dirty="0">
                <a:latin typeface="Constantia" pitchFamily="18" charset="0"/>
              </a:rPr>
              <a:t>, F. </a:t>
            </a:r>
            <a:r>
              <a:rPr lang="en-US" dirty="0" err="1">
                <a:latin typeface="Constantia" pitchFamily="18" charset="0"/>
              </a:rPr>
              <a:t>Caspers</a:t>
            </a:r>
            <a:r>
              <a:rPr lang="en-US" dirty="0">
                <a:latin typeface="Constantia" pitchFamily="18" charset="0"/>
              </a:rPr>
              <a:t>, H. </a:t>
            </a:r>
            <a:r>
              <a:rPr lang="en-US" dirty="0" err="1">
                <a:latin typeface="Constantia" pitchFamily="18" charset="0"/>
              </a:rPr>
              <a:t>Damerau</a:t>
            </a:r>
            <a:r>
              <a:rPr lang="en-US" dirty="0">
                <a:latin typeface="Constantia" pitchFamily="18" charset="0"/>
              </a:rPr>
              <a:t>, A. </a:t>
            </a:r>
            <a:r>
              <a:rPr lang="en-US" dirty="0" err="1">
                <a:latin typeface="Constantia" pitchFamily="18" charset="0"/>
              </a:rPr>
              <a:t>Lasheen</a:t>
            </a:r>
            <a:r>
              <a:rPr lang="en-US" dirty="0">
                <a:latin typeface="Constantia" pitchFamily="18" charset="0"/>
              </a:rPr>
              <a:t>, </a:t>
            </a:r>
            <a:r>
              <a:rPr lang="en-US" dirty="0" smtClean="0">
                <a:latin typeface="Constantia" pitchFamily="18" charset="0"/>
              </a:rPr>
              <a:t>J</a:t>
            </a:r>
            <a:r>
              <a:rPr lang="en-US" dirty="0">
                <a:latin typeface="Constantia" pitchFamily="18" charset="0"/>
              </a:rPr>
              <a:t>. E. Muller , D. </a:t>
            </a:r>
            <a:r>
              <a:rPr lang="en-US" dirty="0" err="1">
                <a:latin typeface="Constantia" pitchFamily="18" charset="0"/>
              </a:rPr>
              <a:t>Quartullo</a:t>
            </a:r>
            <a:r>
              <a:rPr lang="en-US" dirty="0">
                <a:latin typeface="Constantia" pitchFamily="18" charset="0"/>
              </a:rPr>
              <a:t>, </a:t>
            </a:r>
            <a:r>
              <a:rPr lang="en-US" dirty="0" smtClean="0">
                <a:latin typeface="Constantia" pitchFamily="18" charset="0"/>
              </a:rPr>
              <a:t>B. </a:t>
            </a:r>
            <a:r>
              <a:rPr lang="en-US" dirty="0" err="1" smtClean="0">
                <a:latin typeface="Constantia" pitchFamily="18" charset="0"/>
              </a:rPr>
              <a:t>Salvant</a:t>
            </a:r>
            <a:r>
              <a:rPr lang="en-US" dirty="0" smtClean="0">
                <a:latin typeface="Constantia" pitchFamily="18" charset="0"/>
              </a:rPr>
              <a:t>, </a:t>
            </a:r>
            <a:r>
              <a:rPr lang="en-US" dirty="0">
                <a:latin typeface="Constantia" pitchFamily="18" charset="0"/>
                <a:cs typeface="Arial" pitchFamily="34" charset="0"/>
              </a:rPr>
              <a:t>E. </a:t>
            </a:r>
            <a:r>
              <a:rPr lang="en-US" dirty="0" err="1">
                <a:latin typeface="Constantia" pitchFamily="18" charset="0"/>
                <a:cs typeface="Arial" pitchFamily="34" charset="0"/>
              </a:rPr>
              <a:t>Shaposhnikova</a:t>
            </a:r>
            <a:endParaRPr lang="en-GB" dirty="0">
              <a:latin typeface="Constantia" pitchFamily="18" charset="0"/>
            </a:endParaRPr>
          </a:p>
          <a:p>
            <a:pPr algn="ctr"/>
            <a:r>
              <a:rPr lang="en-US" dirty="0" smtClean="0">
                <a:latin typeface="Constantia" pitchFamily="18" charset="0"/>
              </a:rPr>
              <a:t>H</a:t>
            </a:r>
            <a:r>
              <a:rPr lang="en-US" dirty="0">
                <a:latin typeface="Constantia" pitchFamily="18" charset="0"/>
              </a:rPr>
              <a:t>. </a:t>
            </a:r>
            <a:r>
              <a:rPr lang="en-US" dirty="0" err="1">
                <a:latin typeface="Constantia" pitchFamily="18" charset="0"/>
              </a:rPr>
              <a:t>Timkó</a:t>
            </a:r>
            <a:r>
              <a:rPr lang="en-US" dirty="0">
                <a:latin typeface="Constantia" pitchFamily="18" charset="0"/>
              </a:rPr>
              <a:t>, </a:t>
            </a:r>
            <a:r>
              <a:rPr lang="en-US" dirty="0" smtClean="0">
                <a:latin typeface="Constantia" pitchFamily="18" charset="0"/>
                <a:cs typeface="Arial" pitchFamily="34" charset="0"/>
              </a:rPr>
              <a:t>J. </a:t>
            </a:r>
            <a:r>
              <a:rPr lang="en-US" dirty="0">
                <a:latin typeface="Constantia" pitchFamily="18" charset="0"/>
                <a:cs typeface="Arial" pitchFamily="34" charset="0"/>
              </a:rPr>
              <a:t>E. </a:t>
            </a:r>
            <a:r>
              <a:rPr lang="en-US" dirty="0" smtClean="0">
                <a:latin typeface="Constantia" pitchFamily="18" charset="0"/>
                <a:cs typeface="Arial" pitchFamily="34" charset="0"/>
              </a:rPr>
              <a:t>Varela, </a:t>
            </a:r>
            <a:r>
              <a:rPr lang="en-US" dirty="0" smtClean="0">
                <a:latin typeface="Constantia" pitchFamily="18" charset="0"/>
              </a:rPr>
              <a:t>C</a:t>
            </a:r>
            <a:r>
              <a:rPr lang="en-US" dirty="0">
                <a:latin typeface="Constantia" pitchFamily="18" charset="0"/>
              </a:rPr>
              <a:t>. </a:t>
            </a:r>
            <a:r>
              <a:rPr lang="en-US" dirty="0" err="1" smtClean="0">
                <a:latin typeface="Constantia" pitchFamily="18" charset="0"/>
              </a:rPr>
              <a:t>Zannini</a:t>
            </a:r>
            <a:endParaRPr lang="en-GB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60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GB" sz="4000" dirty="0" smtClean="0"/>
              <a:t>Simulations – single RF (1/2)</a:t>
            </a:r>
            <a:endParaRPr lang="en-US" sz="3200" dirty="0" smtClean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724638" y="908720"/>
                <a:ext cx="802382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GB" sz="2000" dirty="0" smtClean="0"/>
                  <a:t>Simulations at SPS flat top (450 </a:t>
                </a:r>
                <a:r>
                  <a:rPr lang="en-GB" sz="2000" dirty="0" err="1" smtClean="0"/>
                  <a:t>GeV</a:t>
                </a:r>
                <a:r>
                  <a:rPr lang="en-GB" sz="2000" dirty="0" smtClean="0"/>
                  <a:t>/c) with V</a:t>
                </a:r>
                <a:r>
                  <a:rPr lang="en-GB" sz="2000" baseline="-25000" dirty="0" smtClean="0"/>
                  <a:t>200</a:t>
                </a:r>
                <a:r>
                  <a:rPr lang="en-GB" sz="2000" dirty="0" smtClean="0"/>
                  <a:t> = 2 MV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GB" sz="2000" dirty="0" smtClean="0"/>
                  <a:t>Scanning </a:t>
                </a:r>
                <a14:m>
                  <m:oMath xmlns:m="http://schemas.openxmlformats.org/officeDocument/2006/math">
                    <m:r>
                      <a:rPr lang="en-GB" sz="2000" b="1" i="1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GB" sz="2000" dirty="0" smtClean="0"/>
                  <a:t> but keeping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𝒔𝒉</m:t>
                        </m:r>
                      </m:sub>
                    </m:sSub>
                    <m:r>
                      <a:rPr lang="en-GB" sz="2000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2000" b="1" i="1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GB" sz="2000" dirty="0" smtClean="0"/>
                  <a:t> </a:t>
                </a:r>
                <a:r>
                  <a:rPr lang="en-GB" sz="2000" b="1" dirty="0" smtClean="0"/>
                  <a:t>constant</a:t>
                </a:r>
                <a:endParaRPr lang="en-US" sz="2000" b="1" dirty="0" smtClean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38" y="908720"/>
                <a:ext cx="8023826" cy="707886"/>
              </a:xfrm>
              <a:prstGeom prst="rect">
                <a:avLst/>
              </a:prstGeom>
              <a:blipFill rotWithShape="0">
                <a:blip r:embed="rId2"/>
                <a:stretch>
                  <a:fillRect l="-684" t="-4310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956902"/>
            <a:ext cx="5342857" cy="40000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11560" y="1844824"/>
            <a:ext cx="5485925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/>
              <a:t>Instability threshold from simulations in a single RF</a:t>
            </a:r>
            <a:endParaRPr lang="en-GB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Rectangle 16"/>
              <p:cNvSpPr/>
              <p:nvPr/>
            </p:nvSpPr>
            <p:spPr>
              <a:xfrm>
                <a:off x="5580112" y="2794864"/>
                <a:ext cx="3292158" cy="1754326"/>
              </a:xfrm>
              <a:prstGeom prst="rect">
                <a:avLst/>
              </a:prstGeom>
              <a:ln w="254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b="1" dirty="0" smtClean="0"/>
                  <a:t>Same threshold for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𝟓𝟎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dirty="0" smtClean="0">
                    <a:sym typeface="Wingdings" panose="05000000000000000000" pitchFamily="2" charset="2"/>
                  </a:rPr>
                  <a:t> narrow-band regime 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𝒔𝒉</m:t>
                        </m:r>
                      </m:sub>
                    </m:sSub>
                    <m:r>
                      <a:rPr lang="en-GB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important</a:t>
                </a:r>
                <a:endParaRPr lang="en-GB" dirty="0" smtClean="0"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GB" dirty="0"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dirty="0" smtClean="0">
                    <a:sym typeface="Wingdings" panose="05000000000000000000" pitchFamily="2" charset="2"/>
                  </a:rPr>
                  <a:t>For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𝟓𝟎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>
                    <a:sym typeface="Wingdings" panose="05000000000000000000" pitchFamily="2" charset="2"/>
                  </a:rPr>
                  <a:t> broad-band regime 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𝒔𝒉</m:t>
                        </m:r>
                      </m:sub>
                    </m:sSub>
                  </m:oMath>
                </a14:m>
                <a:r>
                  <a:rPr lang="en-GB" dirty="0" smtClean="0">
                    <a:sym typeface="Wingdings" panose="05000000000000000000" pitchFamily="2" charset="2"/>
                  </a:rPr>
                  <a:t> is important</a:t>
                </a:r>
                <a:endParaRPr lang="en-GB" dirty="0"/>
              </a:p>
            </p:txBody>
          </p:sp>
        </mc:Choice>
        <mc:Fallback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794864"/>
                <a:ext cx="3292158" cy="1754326"/>
              </a:xfrm>
              <a:prstGeom prst="rect">
                <a:avLst/>
              </a:prstGeom>
              <a:blipFill rotWithShape="0">
                <a:blip r:embed="rId4"/>
                <a:stretch>
                  <a:fillRect l="-735" t="-1027" b="-3767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787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GB" sz="4000" dirty="0"/>
              <a:t>Simulations – single </a:t>
            </a:r>
            <a:r>
              <a:rPr lang="en-GB" sz="4000" dirty="0" smtClean="0"/>
              <a:t>RF (2/2)</a:t>
            </a:r>
            <a:endParaRPr lang="en-US" sz="3200" dirty="0" smtClean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1949280"/>
            <a:ext cx="5342857" cy="400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12000" y="1837680"/>
            <a:ext cx="5485925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/>
              <a:t>Instability threshold from simulations in a single RF</a:t>
            </a:r>
            <a:endParaRPr lang="en-GB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/>
              <p:cNvSpPr/>
              <p:nvPr/>
            </p:nvSpPr>
            <p:spPr>
              <a:xfrm>
                <a:off x="5580112" y="2788842"/>
                <a:ext cx="3292158" cy="2031325"/>
              </a:xfrm>
              <a:prstGeom prst="rect">
                <a:avLst/>
              </a:prstGeom>
              <a:ln w="254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el-GR" b="1" i="1" smtClean="0">
                        <a:latin typeface="Cambria Math" panose="02040503050406030204" pitchFamily="18" charset="0"/>
                      </a:rPr>
                      <m:t>𝝉</m:t>
                    </m:r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GB" b="1" dirty="0" smtClean="0"/>
                  <a:t>:</a:t>
                </a:r>
              </a:p>
              <a:p>
                <a:pPr marL="742950" lvl="1" indent="-285750">
                  <a:buFont typeface="Wingdings" panose="05000000000000000000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𝟓𝟎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el-GR" b="1" i="1">
                        <a:latin typeface="Cambria Math" panose="02040503050406030204" pitchFamily="18" charset="0"/>
                      </a:rPr>
                      <m:t>𝝉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GB" dirty="0" smtClean="0">
                    <a:sym typeface="Wingdings" panose="05000000000000000000" pitchFamily="2" charset="2"/>
                  </a:rPr>
                  <a:t> narrow-band regime</a:t>
                </a:r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:endParaRPr lang="en-GB" dirty="0">
                  <a:sym typeface="Wingdings" panose="05000000000000000000" pitchFamily="2" charset="2"/>
                </a:endParaRPr>
              </a:p>
              <a:p>
                <a:pPr marL="742950" lvl="1" indent="-285750">
                  <a:buFont typeface="Wingdings" panose="05000000000000000000" pitchFamily="2" charset="2"/>
                  <a:buChar char="q"/>
                </a:pP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𝟓𝟎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el-GR" b="1" i="1">
                        <a:latin typeface="Cambria Math" panose="02040503050406030204" pitchFamily="18" charset="0"/>
                      </a:rPr>
                      <m:t>𝝉</m:t>
                    </m:r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𝑸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GB" dirty="0">
                    <a:sym typeface="Wingdings" panose="05000000000000000000" pitchFamily="2" charset="2"/>
                  </a:rPr>
                  <a:t> </a:t>
                </a:r>
                <a:r>
                  <a:rPr lang="en-GB" dirty="0" smtClean="0">
                    <a:sym typeface="Wingdings" panose="05000000000000000000" pitchFamily="2" charset="2"/>
                  </a:rPr>
                  <a:t>approaching the  </a:t>
                </a:r>
              </a:p>
              <a:p>
                <a:pPr lvl="1"/>
                <a:r>
                  <a:rPr lang="en-GB" dirty="0" smtClean="0">
                    <a:sym typeface="Wingdings" panose="05000000000000000000" pitchFamily="2" charset="2"/>
                  </a:rPr>
                  <a:t>          broad-band </a:t>
                </a:r>
                <a:r>
                  <a:rPr lang="en-GB" dirty="0">
                    <a:sym typeface="Wingdings" panose="05000000000000000000" pitchFamily="2" charset="2"/>
                  </a:rPr>
                  <a:t>regime</a:t>
                </a:r>
              </a:p>
            </p:txBody>
          </p:sp>
        </mc:Choice>
        <mc:Fallback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2788842"/>
                <a:ext cx="3292158" cy="2031325"/>
              </a:xfrm>
              <a:prstGeom prst="rect">
                <a:avLst/>
              </a:prstGeom>
              <a:blipFill rotWithShape="0">
                <a:blip r:embed="rId3"/>
                <a:stretch>
                  <a:fillRect l="-735" t="-888" b="-2959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724638" y="908720"/>
                <a:ext cx="823985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GB" sz="2000" dirty="0" smtClean="0"/>
                  <a:t>Simulations at SPS flat top (450 </a:t>
                </a:r>
                <a:r>
                  <a:rPr lang="en-GB" sz="2000" dirty="0" err="1" smtClean="0"/>
                  <a:t>GeV</a:t>
                </a:r>
                <a:r>
                  <a:rPr lang="en-GB" sz="2000" dirty="0" smtClean="0"/>
                  <a:t>/c) with V</a:t>
                </a:r>
                <a:r>
                  <a:rPr lang="en-GB" sz="2000" baseline="-25000" dirty="0" smtClean="0"/>
                  <a:t>200</a:t>
                </a:r>
                <a:r>
                  <a:rPr lang="en-GB" sz="2000" dirty="0" smtClean="0"/>
                  <a:t> = 2 MV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GB" sz="2000" dirty="0" smtClean="0"/>
                  <a:t>Scanning </a:t>
                </a:r>
                <a14:m>
                  <m:oMath xmlns:m="http://schemas.openxmlformats.org/officeDocument/2006/math">
                    <m:r>
                      <a:rPr lang="en-GB" sz="2000" b="1" i="1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GB" sz="2000" dirty="0" smtClean="0"/>
                  <a:t> but keeping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𝒔𝒉</m:t>
                        </m:r>
                      </m:sub>
                    </m:sSub>
                    <m:r>
                      <a:rPr lang="en-GB" sz="2000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2000" b="1" i="1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GB" sz="2000" dirty="0" smtClean="0"/>
                  <a:t> </a:t>
                </a:r>
                <a:r>
                  <a:rPr lang="en-GB" sz="2000" b="1" dirty="0" smtClean="0"/>
                  <a:t>constant</a:t>
                </a:r>
                <a:endParaRPr lang="en-US" sz="2000" b="1" dirty="0" smtClean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38" y="908720"/>
                <a:ext cx="8239850" cy="707886"/>
              </a:xfrm>
              <a:prstGeom prst="rect">
                <a:avLst/>
              </a:prstGeom>
              <a:blipFill rotWithShape="0">
                <a:blip r:embed="rId4"/>
                <a:stretch>
                  <a:fillRect l="-666" t="-4310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5496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GB" sz="4000" dirty="0"/>
              <a:t>Simulations – </a:t>
            </a:r>
            <a:r>
              <a:rPr lang="en-GB" sz="4000" dirty="0" smtClean="0"/>
              <a:t>double RF (1/2)</a:t>
            </a:r>
            <a:endParaRPr lang="en-US" sz="3200" dirty="0" smtClean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64598" y="908720"/>
                <a:ext cx="8527882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GB" sz="2000" dirty="0" smtClean="0"/>
                  <a:t>Second harmonic RF system: </a:t>
                </a:r>
                <a:r>
                  <a:rPr lang="en-GB" sz="2000" b="1" dirty="0" smtClean="0"/>
                  <a:t>h</a:t>
                </a:r>
                <a:r>
                  <a:rPr lang="en-GB" sz="2000" b="1" baseline="-25000" dirty="0" smtClean="0"/>
                  <a:t>2</a:t>
                </a:r>
                <a:r>
                  <a:rPr lang="en-GB" sz="2000" b="1" dirty="0" smtClean="0"/>
                  <a:t>/h</a:t>
                </a:r>
                <a:r>
                  <a:rPr lang="en-GB" sz="2000" b="1" baseline="-25000" dirty="0" smtClean="0"/>
                  <a:t>1</a:t>
                </a:r>
                <a:r>
                  <a:rPr lang="en-GB" sz="2000" b="1" dirty="0" smtClean="0"/>
                  <a:t> = 2</a:t>
                </a:r>
                <a:r>
                  <a:rPr lang="en-GB" sz="2000" dirty="0" smtClean="0"/>
                  <a:t> and </a:t>
                </a:r>
                <a:r>
                  <a:rPr lang="en-GB" sz="2000" b="1" dirty="0" smtClean="0"/>
                  <a:t>V</a:t>
                </a:r>
                <a:r>
                  <a:rPr lang="en-GB" sz="2000" b="1" baseline="-25000" dirty="0" smtClean="0"/>
                  <a:t>1</a:t>
                </a:r>
                <a:r>
                  <a:rPr lang="en-GB" sz="2000" b="1" dirty="0" smtClean="0"/>
                  <a:t>/V</a:t>
                </a:r>
                <a:r>
                  <a:rPr lang="en-GB" sz="2000" b="1" baseline="-25000" dirty="0" smtClean="0"/>
                  <a:t>2</a:t>
                </a:r>
                <a:r>
                  <a:rPr lang="en-GB" sz="2000" b="1" dirty="0" smtClean="0"/>
                  <a:t>=2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GB" sz="2000" dirty="0" smtClean="0"/>
                  <a:t>Simulations </a:t>
                </a:r>
                <a:r>
                  <a:rPr lang="en-GB" sz="2000" dirty="0"/>
                  <a:t>at SPS flat top (450 </a:t>
                </a:r>
                <a:r>
                  <a:rPr lang="en-GB" sz="2000" dirty="0" err="1"/>
                  <a:t>GeV</a:t>
                </a:r>
                <a:r>
                  <a:rPr lang="en-GB" sz="2000" dirty="0"/>
                  <a:t>/c) with V</a:t>
                </a:r>
                <a:r>
                  <a:rPr lang="en-GB" sz="2000" baseline="-25000" dirty="0"/>
                  <a:t>200</a:t>
                </a:r>
                <a:r>
                  <a:rPr lang="en-GB" sz="2000" dirty="0"/>
                  <a:t> = 2 </a:t>
                </a:r>
                <a:r>
                  <a:rPr lang="en-GB" sz="2000" dirty="0" smtClean="0"/>
                  <a:t>MV 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2000" b="1" dirty="0" smtClean="0"/>
                  <a:t>Similar dependence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𝒔𝒉</m:t>
                        </m:r>
                      </m:sub>
                    </m:sSub>
                    <m:r>
                      <a:rPr lang="en-GB" sz="2000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2000" b="1" i="1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b="1" dirty="0" smtClean="0"/>
                  <a:t> 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98" y="908720"/>
                <a:ext cx="8527882" cy="1015663"/>
              </a:xfrm>
              <a:prstGeom prst="rect">
                <a:avLst/>
              </a:prstGeom>
              <a:blipFill rotWithShape="0">
                <a:blip r:embed="rId2"/>
                <a:stretch>
                  <a:fillRect l="-643" t="-2994" b="-958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15" y="2038646"/>
            <a:ext cx="4415585" cy="32585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219" y="2018688"/>
            <a:ext cx="4415585" cy="325855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051720" y="2038646"/>
                <a:ext cx="875561" cy="4001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1" i="1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GB" sz="2000" dirty="0" smtClean="0"/>
                  <a:t> = 10</a:t>
                </a:r>
                <a:endParaRPr lang="en-GB" sz="20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038646"/>
                <a:ext cx="875561" cy="400110"/>
              </a:xfrm>
              <a:prstGeom prst="rect">
                <a:avLst/>
              </a:prstGeom>
              <a:blipFill rotWithShape="0">
                <a:blip r:embed="rId5"/>
                <a:stretch>
                  <a:fillRect l="-1361" t="-4286" r="-4762" b="-214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6352427" y="2093695"/>
                <a:ext cx="1005403" cy="4001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1" i="1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GB" sz="2000" dirty="0" smtClean="0"/>
                  <a:t> = 250</a:t>
                </a:r>
                <a:endParaRPr lang="en-GB" sz="20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2427" y="2093695"/>
                <a:ext cx="1005403" cy="400110"/>
              </a:xfrm>
              <a:prstGeom prst="rect">
                <a:avLst/>
              </a:prstGeom>
              <a:blipFill rotWithShape="0">
                <a:blip r:embed="rId6"/>
                <a:stretch>
                  <a:fillRect l="-592" t="-4286" r="-4142" b="-21429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729676" y="5517232"/>
                <a:ext cx="8018787" cy="646331"/>
              </a:xfrm>
              <a:prstGeom prst="rect">
                <a:avLst/>
              </a:prstGeom>
              <a:ln w="254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Double RF in </a:t>
                </a:r>
                <a:r>
                  <a:rPr lang="en-GB" b="1" dirty="0" smtClean="0"/>
                  <a:t>BSM</a:t>
                </a:r>
                <a:r>
                  <a:rPr lang="en-GB" dirty="0" smtClean="0"/>
                  <a:t> has the </a:t>
                </a:r>
                <a:r>
                  <a:rPr lang="en-GB" b="1" dirty="0" smtClean="0"/>
                  <a:t>highest threshold </a:t>
                </a:r>
                <a:r>
                  <a:rPr lang="en-GB" dirty="0" smtClean="0"/>
                  <a:t>and double RF in </a:t>
                </a:r>
                <a:r>
                  <a:rPr lang="en-GB" b="1" dirty="0" smtClean="0"/>
                  <a:t>BLM </a:t>
                </a:r>
                <a:r>
                  <a:rPr lang="en-GB" dirty="0" smtClean="0"/>
                  <a:t>the </a:t>
                </a:r>
                <a:r>
                  <a:rPr lang="en-GB" b="1" dirty="0" smtClean="0"/>
                  <a:t>lowest </a:t>
                </a:r>
                <a:r>
                  <a:rPr lang="en-GB" b="1" dirty="0" smtClean="0">
                    <a:sym typeface="Wingdings" panose="05000000000000000000" pitchFamily="2" charset="2"/>
                  </a:rPr>
                  <a:t> </a:t>
                </a:r>
                <a:r>
                  <a:rPr lang="en-GB" b="1" dirty="0" smtClean="0"/>
                  <a:t>Dependence on the </a:t>
                </a:r>
                <a14:m>
                  <m:oMath xmlns:m="http://schemas.openxmlformats.org/officeDocument/2006/math">
                    <m:r>
                      <a:rPr lang="el-GR" b="1" i="1">
                        <a:latin typeface="Cambria Math"/>
                      </a:rPr>
                      <m:t>𝜟</m:t>
                    </m:r>
                    <m:r>
                      <a:rPr lang="en-US" b="1" i="1">
                        <a:latin typeface="Cambria Math"/>
                      </a:rPr>
                      <m:t>𝒑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GB" b="1" dirty="0" smtClean="0"/>
                  <a:t> </a:t>
                </a:r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676" y="5517232"/>
                <a:ext cx="8018787" cy="646331"/>
              </a:xfrm>
              <a:prstGeom prst="rect">
                <a:avLst/>
              </a:prstGeom>
              <a:blipFill rotWithShape="0">
                <a:blip r:embed="rId7"/>
                <a:stretch>
                  <a:fillRect l="-379" t="-3636" r="-76" b="-11818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67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GB" sz="4000" dirty="0"/>
              <a:t>Simulations – </a:t>
            </a:r>
            <a:r>
              <a:rPr lang="en-GB" sz="4000" dirty="0" smtClean="0"/>
              <a:t>double RF (2/2)</a:t>
            </a:r>
            <a:endParaRPr lang="en-US" sz="3200" dirty="0" smtClean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64598" y="908720"/>
            <a:ext cx="85278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smtClean="0"/>
              <a:t>Fourth harmonic RF system: </a:t>
            </a:r>
            <a:r>
              <a:rPr lang="en-GB" sz="2000" b="1" dirty="0" smtClean="0"/>
              <a:t>h</a:t>
            </a:r>
            <a:r>
              <a:rPr lang="en-GB" sz="2000" b="1" baseline="-25000" dirty="0" smtClean="0"/>
              <a:t>2</a:t>
            </a:r>
            <a:r>
              <a:rPr lang="en-GB" sz="2000" b="1" dirty="0" smtClean="0"/>
              <a:t>/h</a:t>
            </a:r>
            <a:r>
              <a:rPr lang="en-GB" sz="2000" b="1" baseline="-25000" dirty="0" smtClean="0"/>
              <a:t>1</a:t>
            </a:r>
            <a:r>
              <a:rPr lang="en-GB" sz="2000" b="1" dirty="0" smtClean="0"/>
              <a:t> = 4 (SPS today)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2000" dirty="0" smtClean="0"/>
              <a:t>Simulations </a:t>
            </a:r>
            <a:r>
              <a:rPr lang="en-GB" sz="2000" dirty="0"/>
              <a:t>at SPS flat top (450 </a:t>
            </a:r>
            <a:r>
              <a:rPr lang="en-GB" sz="2000" dirty="0" err="1"/>
              <a:t>GeV</a:t>
            </a:r>
            <a:r>
              <a:rPr lang="en-GB" sz="2000" dirty="0"/>
              <a:t>/c) with V</a:t>
            </a:r>
            <a:r>
              <a:rPr lang="en-GB" sz="2000" baseline="-25000" dirty="0"/>
              <a:t>200</a:t>
            </a:r>
            <a:r>
              <a:rPr lang="en-GB" sz="2000" dirty="0"/>
              <a:t> = 2 </a:t>
            </a:r>
            <a:r>
              <a:rPr lang="en-GB" sz="2000" dirty="0" smtClean="0"/>
              <a:t>MV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4857143" cy="358441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5292080" y="2060848"/>
                <a:ext cx="3600400" cy="1754326"/>
              </a:xfrm>
              <a:prstGeom prst="rect">
                <a:avLst/>
              </a:prstGeom>
              <a:ln w="254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b="1" dirty="0" smtClean="0"/>
                  <a:t>After a certain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1" i="1">
                            <a:latin typeface="Cambria Math" panose="02040503050406030204" pitchFamily="18" charset="0"/>
                          </a:rPr>
                          <m:t>𝜺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𝒍</m:t>
                        </m:r>
                      </m:sub>
                    </m:sSub>
                  </m:oMath>
                </a14:m>
                <a:r>
                  <a:rPr lang="en-GB" b="1" dirty="0" smtClean="0"/>
                  <a:t> single RF is  better for stability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GB" b="1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b="1" dirty="0" smtClean="0"/>
                  <a:t>Can be correlated with the synchrotron frequency distribution inside the bunch (?)</a:t>
                </a: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060848"/>
                <a:ext cx="3600400" cy="1754326"/>
              </a:xfrm>
              <a:prstGeom prst="rect">
                <a:avLst/>
              </a:prstGeom>
              <a:blipFill rotWithShape="0">
                <a:blip r:embed="rId3"/>
                <a:stretch>
                  <a:fillRect l="-672" t="-1027" b="-3767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2593915" y="1644324"/>
                <a:ext cx="1005403" cy="400110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000" b="1" i="1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GB" sz="2000" dirty="0" smtClean="0"/>
                  <a:t> = 250</a:t>
                </a:r>
                <a:endParaRPr lang="en-GB" sz="20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915" y="1644324"/>
                <a:ext cx="1005403" cy="400110"/>
              </a:xfrm>
              <a:prstGeom prst="rect">
                <a:avLst/>
              </a:prstGeom>
              <a:blipFill rotWithShape="0">
                <a:blip r:embed="rId4"/>
                <a:stretch>
                  <a:fillRect l="-1190" t="-5797" r="-4167" b="-23188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81322"/>
            <a:ext cx="3649244" cy="273205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" y="4071686"/>
            <a:ext cx="3649244" cy="2732054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2339752" y="3265941"/>
            <a:ext cx="158418" cy="5951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2593915" y="2989751"/>
            <a:ext cx="158418" cy="87129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Straight Arrow Connector 25"/>
          <p:cNvCxnSpPr>
            <a:stCxn id="24" idx="3"/>
          </p:cNvCxnSpPr>
          <p:nvPr/>
        </p:nvCxnSpPr>
        <p:spPr>
          <a:xfrm flipH="1">
            <a:off x="1691680" y="3773897"/>
            <a:ext cx="671272" cy="1023255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713889" y="3472029"/>
            <a:ext cx="3226263" cy="110909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345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GB" sz="4000" dirty="0" smtClean="0"/>
              <a:t>SPS longitudinal impedance model</a:t>
            </a:r>
            <a:endParaRPr lang="en-US" sz="3200" dirty="0" smtClean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64598" y="908720"/>
            <a:ext cx="86718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/>
              <a:t>Includes: </a:t>
            </a:r>
            <a:r>
              <a:rPr lang="en-GB" sz="2000" dirty="0"/>
              <a:t>RF cavities, resistive wall, </a:t>
            </a:r>
            <a:r>
              <a:rPr lang="en-GB" sz="2000" dirty="0" smtClean="0"/>
              <a:t>injection and </a:t>
            </a:r>
            <a:r>
              <a:rPr lang="en-GB" sz="2000" dirty="0"/>
              <a:t>extraction </a:t>
            </a:r>
            <a:r>
              <a:rPr lang="en-GB" sz="2000" dirty="0" smtClean="0"/>
              <a:t>kickers, Beam Position 	 Monitors (BPMs), vacuum flanges etc.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374" y="1887399"/>
            <a:ext cx="7557026" cy="46974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43142" y="6381328"/>
            <a:ext cx="1949338" cy="37170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dirty="0"/>
              <a:t>Jose E. </a:t>
            </a:r>
            <a:r>
              <a:rPr lang="en-GB" dirty="0" smtClean="0"/>
              <a:t>Varela et al.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210357" y="1660738"/>
            <a:ext cx="4233851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/>
              <a:t>The SPS longitudinal impedance model</a:t>
            </a:r>
            <a:endParaRPr lang="en-GB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051720" y="2139388"/>
            <a:ext cx="1512658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/>
              <a:t>200 MHz TWC</a:t>
            </a:r>
            <a:endParaRPr lang="en-GB" b="1" dirty="0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1763688" y="2499428"/>
            <a:ext cx="1080120" cy="2880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436096" y="2303510"/>
            <a:ext cx="1008112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Vacuum flanges</a:t>
            </a:r>
            <a:endParaRPr lang="en-GB" b="1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724128" y="2949841"/>
            <a:ext cx="72008" cy="47915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71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GB" sz="4000" dirty="0" smtClean="0"/>
              <a:t>Simulations vs measurements</a:t>
            </a:r>
            <a:endParaRPr lang="en-US" sz="3200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364598" y="908720"/>
                <a:ext cx="8527882" cy="14910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GB" sz="2000" dirty="0" err="1" smtClean="0"/>
                  <a:t>Macroparticle</a:t>
                </a:r>
                <a:r>
                  <a:rPr lang="en-GB" sz="2000" dirty="0" smtClean="0"/>
                  <a:t> simulations at the SPS flat top </a:t>
                </a:r>
                <a:r>
                  <a:rPr lang="en-GB" sz="2000" dirty="0"/>
                  <a:t>(450 </a:t>
                </a:r>
                <a:r>
                  <a:rPr lang="en-GB" sz="2000" dirty="0" err="1"/>
                  <a:t>GeV</a:t>
                </a:r>
                <a:r>
                  <a:rPr lang="en-GB" sz="2000" dirty="0"/>
                  <a:t>/c) </a:t>
                </a:r>
                <a:r>
                  <a:rPr lang="en-GB" sz="2000" dirty="0" smtClean="0"/>
                  <a:t>using the full SPS impedance model 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endParaRPr lang="en-GB" sz="2000" dirty="0" smtClean="0"/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2000" dirty="0"/>
                  <a:t>D</a:t>
                </a:r>
                <a:r>
                  <a:rPr lang="en-US" sz="2000" dirty="0" smtClean="0"/>
                  <a:t>istribution </a:t>
                </a:r>
                <a:r>
                  <a:rPr lang="en-US" sz="2000" dirty="0"/>
                  <a:t>function: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(1−</m:t>
                        </m:r>
                        <m:f>
                          <m:fPr>
                            <m:ctrlPr>
                              <a:rPr lang="en-GB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000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GB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GB" sz="20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den>
                        </m:f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GB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000" b="1" dirty="0" smtClean="0"/>
                  <a:t> </a:t>
                </a:r>
                <a:r>
                  <a:rPr lang="en-GB" sz="2000" b="1" dirty="0" smtClean="0">
                    <a:sym typeface="Wingdings" panose="05000000000000000000" pitchFamily="2" charset="2"/>
                  </a:rPr>
                  <a:t> form measurements</a:t>
                </a:r>
                <a:endParaRPr lang="en-GB" sz="2000" b="1" dirty="0" smtClean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98" y="908720"/>
                <a:ext cx="8527882" cy="1491049"/>
              </a:xfrm>
              <a:prstGeom prst="rect">
                <a:avLst/>
              </a:prstGeom>
              <a:blipFill rotWithShape="0">
                <a:blip r:embed="rId2"/>
                <a:stretch>
                  <a:fillRect l="-643" t="-20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831" y="2669360"/>
            <a:ext cx="5342857" cy="4000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00049" y="2636912"/>
            <a:ext cx="5875326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/>
              <a:t>Double RF V</a:t>
            </a:r>
            <a:r>
              <a:rPr lang="en-GB" sz="2000" baseline="-25000" dirty="0" smtClean="0"/>
              <a:t>200</a:t>
            </a:r>
            <a:r>
              <a:rPr lang="en-GB" sz="2000" dirty="0" smtClean="0"/>
              <a:t> = 2 MV – V</a:t>
            </a:r>
            <a:r>
              <a:rPr lang="en-GB" sz="2000" baseline="-25000" dirty="0" smtClean="0"/>
              <a:t>800</a:t>
            </a:r>
            <a:r>
              <a:rPr lang="en-GB" sz="2000" dirty="0" smtClean="0"/>
              <a:t> = 0.2 MV – N=1.47x10</a:t>
            </a:r>
            <a:r>
              <a:rPr lang="en-GB" sz="2000" baseline="30000" dirty="0" smtClean="0"/>
              <a:t>11</a:t>
            </a:r>
            <a:r>
              <a:rPr lang="en-GB" sz="2000" dirty="0" smtClean="0"/>
              <a:t> p</a:t>
            </a:r>
            <a:endParaRPr lang="en-GB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657189" y="4173699"/>
            <a:ext cx="2011156" cy="646331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Discrepancy due to transfer functions</a:t>
            </a:r>
            <a:endParaRPr lang="en-GB" b="1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5076056" y="4826319"/>
            <a:ext cx="1143131" cy="5468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02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63" y="1700808"/>
            <a:ext cx="5342857" cy="4000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-76200"/>
            <a:ext cx="9299377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Simulations vs measurements  </a:t>
            </a:r>
            <a:br>
              <a:rPr lang="en-GB" sz="3600" dirty="0" smtClean="0"/>
            </a:br>
            <a:r>
              <a:rPr lang="en-GB" sz="3600" dirty="0" smtClean="0"/>
              <a:t>single bunch</a:t>
            </a:r>
            <a:endParaRPr lang="en-US" sz="3600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1052736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436096" y="1940054"/>
                <a:ext cx="3549623" cy="4801314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Good agreement between measurements and simulations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GB" dirty="0" smtClean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From measurements in 2014: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ea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GB" b="1" i="1">
                            <a:ea typeface="Cambria Math" panose="02040503050406030204" pitchFamily="18" charset="0"/>
                          </a:rPr>
                          <m:t>𝒕𝒉</m:t>
                        </m:r>
                      </m:sub>
                    </m:sSub>
                    <m:r>
                      <a:rPr lang="en-GB" b="1" i="1"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b="1" dirty="0" smtClean="0"/>
                  <a:t> 2.5x10</a:t>
                </a:r>
                <a:r>
                  <a:rPr lang="en-GB" b="1" baseline="30000" dirty="0" smtClean="0"/>
                  <a:t>11</a:t>
                </a:r>
                <a:r>
                  <a:rPr lang="en-GB" b="1" dirty="0" smtClean="0"/>
                  <a:t> p </a:t>
                </a:r>
              </a:p>
              <a:p>
                <a:r>
                  <a:rPr lang="en-GB" b="1" dirty="0"/>
                  <a:t> </a:t>
                </a:r>
                <a:r>
                  <a:rPr lang="en-GB" b="1" dirty="0" smtClean="0"/>
                  <a:t>    </a:t>
                </a:r>
                <a:r>
                  <a:rPr lang="en-GB" dirty="0" smtClean="0"/>
                  <a:t>(more points are needed)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From particle simulations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0.35 eVs (maximum single particle trajectory):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𝒕𝒉</m:t>
                        </m:r>
                      </m:sub>
                    </m:sSub>
                    <m:r>
                      <a:rPr lang="en-GB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b="1" dirty="0"/>
                  <a:t> 2.5x10</a:t>
                </a:r>
                <a:r>
                  <a:rPr lang="en-GB" b="1" baseline="30000" dirty="0"/>
                  <a:t>11</a:t>
                </a:r>
                <a:r>
                  <a:rPr lang="en-GB" b="1" dirty="0"/>
                  <a:t> </a:t>
                </a:r>
                <a:r>
                  <a:rPr lang="en-GB" b="1" dirty="0" smtClean="0"/>
                  <a:t>p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GB" b="1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Measurement in 2012 correspond to higher initial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b="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GB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0.45 eVs </a:t>
                </a:r>
                <a:r>
                  <a:rPr lang="en-GB" dirty="0"/>
                  <a:t> (from simulations) </a:t>
                </a:r>
                <a:r>
                  <a:rPr lang="en-GB" dirty="0" smtClean="0"/>
                  <a:t>but points at lower intensity are missing</a:t>
                </a:r>
                <a:endParaRPr lang="en-GB" dirty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dirty="0" smtClean="0"/>
                  <a:t>In simulation: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𝒕𝒉</m:t>
                        </m:r>
                      </m:sub>
                    </m:sSub>
                    <m:r>
                      <a:rPr lang="en-GB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b="1" dirty="0"/>
                  <a:t> </a:t>
                </a:r>
                <a:r>
                  <a:rPr lang="en-GB" b="1" dirty="0" smtClean="0"/>
                  <a:t>2.0x10</a:t>
                </a:r>
                <a:r>
                  <a:rPr lang="en-GB" b="1" baseline="30000" dirty="0" smtClean="0"/>
                  <a:t>11</a:t>
                </a:r>
                <a:r>
                  <a:rPr lang="en-GB" b="1" dirty="0" smtClean="0"/>
                  <a:t> p</a:t>
                </a:r>
                <a:endParaRPr lang="en-GB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940054"/>
                <a:ext cx="3549623" cy="4801314"/>
              </a:xfrm>
              <a:prstGeom prst="rect">
                <a:avLst/>
              </a:prstGeom>
              <a:blipFill rotWithShape="0">
                <a:blip r:embed="rId3"/>
                <a:stretch>
                  <a:fillRect l="-853" t="-379" r="-1536" b="-758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94808" y="1474525"/>
            <a:ext cx="5875326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/>
              <a:t>Double RF V</a:t>
            </a:r>
            <a:r>
              <a:rPr lang="en-GB" sz="2000" baseline="-25000" dirty="0" smtClean="0"/>
              <a:t>200</a:t>
            </a:r>
            <a:r>
              <a:rPr lang="en-GB" sz="2000" dirty="0" smtClean="0"/>
              <a:t> = 2 MV – V</a:t>
            </a:r>
            <a:r>
              <a:rPr lang="en-GB" sz="2000" baseline="-25000" dirty="0" smtClean="0"/>
              <a:t>800</a:t>
            </a:r>
            <a:r>
              <a:rPr lang="en-GB" sz="2000" dirty="0" smtClean="0"/>
              <a:t> = 0.2 MV – N=1.47x10</a:t>
            </a:r>
            <a:r>
              <a:rPr lang="en-GB" sz="2000" baseline="30000" dirty="0" smtClean="0"/>
              <a:t>11</a:t>
            </a:r>
            <a:r>
              <a:rPr lang="en-GB" sz="2000" dirty="0" smtClean="0"/>
              <a:t> p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78862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-76200"/>
            <a:ext cx="9299377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Simulations vs measurements  </a:t>
            </a:r>
            <a:br>
              <a:rPr lang="en-GB" sz="3600" dirty="0" smtClean="0"/>
            </a:br>
            <a:r>
              <a:rPr lang="en-GB" sz="3600" dirty="0" smtClean="0"/>
              <a:t>single bunch</a:t>
            </a:r>
            <a:endParaRPr lang="en-US" sz="3600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1052736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364598" y="1073855"/>
                <a:ext cx="8527882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GB" sz="2000" dirty="0" smtClean="0"/>
                  <a:t>Increasing the RF voltage in both RF systems </a:t>
                </a:r>
                <a:r>
                  <a:rPr lang="en-GB" sz="2000" b="1" dirty="0" smtClean="0">
                    <a:sym typeface="Wingdings" panose="05000000000000000000" pitchFamily="2" charset="2"/>
                  </a:rPr>
                  <a:t> larger </a:t>
                </a:r>
                <a14:m>
                  <m:oMath xmlns:m="http://schemas.openxmlformats.org/officeDocument/2006/math">
                    <m:r>
                      <a:rPr lang="el-GR" sz="2000" b="1" i="1">
                        <a:latin typeface="Cambria Math"/>
                      </a:rPr>
                      <m:t>𝜟</m:t>
                    </m:r>
                    <m:r>
                      <a:rPr lang="en-US" sz="2000" b="1" i="1">
                        <a:latin typeface="Cambria Math"/>
                      </a:rPr>
                      <m:t>𝒑</m:t>
                    </m:r>
                    <m:r>
                      <a:rPr lang="en-GB" sz="2000" b="1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GB" sz="2000" b="1" i="1"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GB" sz="2000" b="1" dirty="0"/>
                  <a:t> </a:t>
                </a:r>
                <a:r>
                  <a:rPr lang="en-GB" sz="2000" b="1" dirty="0" smtClean="0">
                    <a:sym typeface="Wingdings" panose="05000000000000000000" pitchFamily="2" charset="2"/>
                  </a:rPr>
                  <a:t> larger </a:t>
                </a:r>
                <a:r>
                  <a:rPr lang="en-GB" sz="2000" b="1" dirty="0" smtClean="0"/>
                  <a:t>increase the instability threshold </a:t>
                </a:r>
                <a:r>
                  <a:rPr lang="en-GB" sz="2000" b="1" dirty="0" smtClean="0">
                    <a:sym typeface="Wingdings" panose="05000000000000000000" pitchFamily="2" charset="2"/>
                  </a:rPr>
                  <a:t> </a:t>
                </a:r>
                <a:r>
                  <a:rPr lang="el-GR" sz="2000" b="1" dirty="0" smtClean="0">
                    <a:sym typeface="Wingdings" panose="05000000000000000000" pitchFamily="2" charset="2"/>
                  </a:rPr>
                  <a:t>μ</a:t>
                </a:r>
                <a:r>
                  <a:rPr lang="en-GB" sz="2000" b="1" dirty="0" smtClean="0">
                    <a:sym typeface="Wingdings" panose="05000000000000000000" pitchFamily="2" charset="2"/>
                  </a:rPr>
                  <a:t>w type of instability</a:t>
                </a:r>
                <a:endParaRPr lang="en-GB" sz="2000" b="1" dirty="0" smtClean="0"/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98" y="1073855"/>
                <a:ext cx="8527882" cy="707886"/>
              </a:xfrm>
              <a:prstGeom prst="rect">
                <a:avLst/>
              </a:prstGeom>
              <a:blipFill rotWithShape="0">
                <a:blip r:embed="rId2"/>
                <a:stretch>
                  <a:fillRect l="-643" t="-5172" b="-14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251" y="3212976"/>
            <a:ext cx="3649245" cy="273205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665877" y="2181673"/>
            <a:ext cx="2664296" cy="1200329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Probably due to the synchrotron frequency distribution inside the bunch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6425544" y="4213072"/>
                <a:ext cx="2394928" cy="120032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GB" dirty="0" smtClean="0"/>
                  <a:t>Complicated shape: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𝑓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′</m:t>
                        </m:r>
                      </m:sup>
                    </m:sSubSup>
                    <m:d>
                      <m:dPr>
                        <m:ctrlPr>
                          <a:rPr lang="en-GB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en-GB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𝐽</m:t>
                        </m:r>
                      </m:e>
                    </m:d>
                    <m:r>
                      <a:rPr lang="en-GB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=0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/>
                  <a:t>in both but much more spread in the case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l-GR" dirty="0"/>
                  <a:t>0.3 </a:t>
                </a:r>
                <a:r>
                  <a:rPr lang="en-GB" dirty="0"/>
                  <a:t>eVs</a:t>
                </a:r>
                <a:endParaRPr lang="en-GB" dirty="0"/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544" y="4213072"/>
                <a:ext cx="2394928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1772" t="-2010" r="-1519" b="-653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002173"/>
            <a:ext cx="5342857" cy="3942857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987391" y="3741323"/>
            <a:ext cx="1028359" cy="83980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1979712" y="2632886"/>
            <a:ext cx="3636370" cy="1340715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>
                <a:off x="1655168" y="1895743"/>
                <a:ext cx="2305439" cy="453137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GB" sz="2000" dirty="0" smtClean="0"/>
                  <a:t>Double RF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sz="24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b="0" i="1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  <m:sub>
                        <m:r>
                          <a:rPr lang="en-GB" sz="2000" b="0" i="1"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GB" sz="2000" dirty="0" smtClean="0"/>
                  <a:t>)</a:t>
                </a:r>
                <a:endParaRPr lang="en-GB" sz="2000" dirty="0"/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5168" y="1895743"/>
                <a:ext cx="2305439" cy="453137"/>
              </a:xfrm>
              <a:prstGeom prst="rect">
                <a:avLst/>
              </a:prstGeom>
              <a:blipFill rotWithShape="0">
                <a:blip r:embed="rId6"/>
                <a:stretch>
                  <a:fillRect l="-2356" r="-1047" b="-20513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66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36512" y="-76200"/>
            <a:ext cx="9299377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Simulations vs measurements  </a:t>
            </a:r>
            <a:br>
              <a:rPr lang="en-GB" sz="3600" dirty="0" smtClean="0"/>
            </a:br>
            <a:r>
              <a:rPr lang="en-GB" sz="3600" dirty="0" smtClean="0"/>
              <a:t>multi-bunch</a:t>
            </a:r>
            <a:endParaRPr lang="en-US" sz="3600" dirty="0" smtClean="0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0" y="1052736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28" y="2203293"/>
            <a:ext cx="4857144" cy="3636364"/>
          </a:xfrm>
          <a:prstGeom prst="rect">
            <a:avLst/>
          </a:prstGeom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756000" y="1124744"/>
            <a:ext cx="8153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GB" dirty="0" smtClean="0">
                <a:latin typeface="+mj-lt"/>
              </a:rPr>
              <a:t>Simulations for 6 bunches (25 ns spacing) at SPS flat top</a:t>
            </a:r>
          </a:p>
          <a:p>
            <a:endParaRPr lang="en-GB" dirty="0" smtClean="0">
              <a:solidFill>
                <a:schemeClr val="tx2"/>
              </a:solidFill>
              <a:latin typeface="+mj-lt"/>
            </a:endParaRPr>
          </a:p>
          <a:p>
            <a:r>
              <a:rPr lang="en-GB" b="1" dirty="0" smtClean="0">
                <a:latin typeface="+mj-lt"/>
              </a:rPr>
              <a:t>Intensity threshold as a function of bunch length for 1 &amp; 6 bunches</a:t>
            </a:r>
            <a:endParaRPr lang="en-GB" b="1" dirty="0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20072" y="1988840"/>
            <a:ext cx="3689328" cy="3785652"/>
          </a:xfrm>
          <a:prstGeom prst="rect">
            <a:avLst/>
          </a:prstGeom>
          <a:ln w="254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sz="1600" b="1" dirty="0" smtClean="0">
                <a:cs typeface="Arial" panose="020B0604020202020204" pitchFamily="34" charset="0"/>
              </a:rPr>
              <a:t>Qualitative agreement of simulations with measurements: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dirty="0" smtClean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cs typeface="Arial" panose="020B0604020202020204" pitchFamily="34" charset="0"/>
              </a:rPr>
              <a:t>N</a:t>
            </a:r>
            <a:r>
              <a:rPr lang="en-GB" sz="1600" baseline="-25000" dirty="0" smtClean="0">
                <a:cs typeface="Arial" panose="020B0604020202020204" pitchFamily="34" charset="0"/>
              </a:rPr>
              <a:t>th</a:t>
            </a:r>
            <a:r>
              <a:rPr lang="en-GB" sz="1600" dirty="0" smtClean="0">
                <a:cs typeface="Arial" panose="020B0604020202020204" pitchFamily="34" charset="0"/>
              </a:rPr>
              <a:t> of 6 bunches is ~ twice lower than of single </a:t>
            </a:r>
            <a:r>
              <a:rPr lang="en-GB" sz="1600" dirty="0" smtClean="0">
                <a:cs typeface="Arial" panose="020B0604020202020204" pitchFamily="34" charset="0"/>
              </a:rPr>
              <a:t>bunch (limitation for the HL-LHC </a:t>
            </a:r>
            <a:r>
              <a:rPr lang="en-GB" sz="1600" dirty="0">
                <a:cs typeface="Arial" panose="020B0604020202020204" pitchFamily="34" charset="0"/>
              </a:rPr>
              <a:t>parameters ~ </a:t>
            </a:r>
            <a:r>
              <a:rPr lang="en-GB" sz="1600" dirty="0" smtClean="0">
                <a:cs typeface="Arial" panose="020B0604020202020204" pitchFamily="34" charset="0"/>
              </a:rPr>
              <a:t>2.5x10</a:t>
            </a:r>
            <a:r>
              <a:rPr lang="en-GB" sz="1600" baseline="30000" dirty="0" smtClean="0">
                <a:cs typeface="Arial" panose="020B0604020202020204" pitchFamily="34" charset="0"/>
              </a:rPr>
              <a:t>11</a:t>
            </a:r>
            <a:r>
              <a:rPr lang="en-GB" sz="1600" dirty="0" smtClean="0">
                <a:cs typeface="Arial" panose="020B0604020202020204" pitchFamily="34" charset="0"/>
              </a:rPr>
              <a:t> p/b)</a:t>
            </a:r>
            <a:endParaRPr lang="en-GB" sz="1600" dirty="0" smtClean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dirty="0" smtClean="0"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dirty="0" smtClean="0">
                <a:cs typeface="Arial" panose="020B0604020202020204" pitchFamily="34" charset="0"/>
                <a:sym typeface="Wingdings" panose="05000000000000000000" pitchFamily="2" charset="2"/>
              </a:rPr>
              <a:t>Only </a:t>
            </a:r>
            <a:r>
              <a:rPr lang="en-GB" sz="1600" dirty="0">
                <a:cs typeface="Arial" panose="020B0604020202020204" pitchFamily="34" charset="0"/>
                <a:sym typeface="Wingdings" panose="05000000000000000000" pitchFamily="2" charset="2"/>
              </a:rPr>
              <a:t>a few bunches are coupled, no </a:t>
            </a:r>
            <a:r>
              <a:rPr lang="en-GB" sz="1600" dirty="0" smtClean="0">
                <a:cs typeface="Arial" panose="020B0604020202020204" pitchFamily="34" charset="0"/>
                <a:sym typeface="Wingdings" panose="05000000000000000000" pitchFamily="2" charset="2"/>
              </a:rPr>
              <a:t>coupled bunch </a:t>
            </a:r>
            <a:r>
              <a:rPr lang="en-GB" sz="1600" dirty="0">
                <a:cs typeface="Arial" panose="020B0604020202020204" pitchFamily="34" charset="0"/>
                <a:sym typeface="Wingdings" panose="05000000000000000000" pitchFamily="2" charset="2"/>
              </a:rPr>
              <a:t>modes  indeed </a:t>
            </a:r>
            <a:r>
              <a:rPr lang="en-GB" sz="1600" b="1" dirty="0">
                <a:cs typeface="Arial" panose="020B0604020202020204" pitchFamily="34" charset="0"/>
                <a:sym typeface="Wingdings" panose="05000000000000000000" pitchFamily="2" charset="2"/>
              </a:rPr>
              <a:t>in measurements 25 ns and 50 ns spaced bunches are coupled, but batches spaced by 225 ns are decoupled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1600" dirty="0" smtClean="0"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1600" b="1" dirty="0" smtClean="0">
                <a:cs typeface="Arial" panose="020B0604020202020204" pitchFamily="34" charset="0"/>
              </a:rPr>
              <a:t>N</a:t>
            </a:r>
            <a:r>
              <a:rPr lang="en-GB" sz="1600" b="1" baseline="-25000" dirty="0" smtClean="0">
                <a:cs typeface="Arial" panose="020B0604020202020204" pitchFamily="34" charset="0"/>
              </a:rPr>
              <a:t>th</a:t>
            </a:r>
            <a:r>
              <a:rPr lang="en-GB" sz="1600" b="1" dirty="0" smtClean="0">
                <a:cs typeface="Arial" panose="020B0604020202020204" pitchFamily="34" charset="0"/>
              </a:rPr>
              <a:t> increases with emittance</a:t>
            </a:r>
            <a:endParaRPr lang="en-GB" sz="15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69283" y="2071429"/>
            <a:ext cx="4148893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/>
              <a:t>Double RF V</a:t>
            </a:r>
            <a:r>
              <a:rPr lang="en-GB" sz="2000" baseline="-25000" dirty="0" smtClean="0"/>
              <a:t>200</a:t>
            </a:r>
            <a:r>
              <a:rPr lang="en-GB" sz="2000" dirty="0" smtClean="0"/>
              <a:t> = 7 MV – V</a:t>
            </a:r>
            <a:r>
              <a:rPr lang="en-GB" sz="2000" baseline="-25000" dirty="0" smtClean="0"/>
              <a:t>800</a:t>
            </a:r>
            <a:r>
              <a:rPr lang="en-GB" sz="2000" dirty="0" smtClean="0"/>
              <a:t> = 0.7 MV</a:t>
            </a:r>
            <a:endParaRPr lang="en-GB" sz="2000" dirty="0"/>
          </a:p>
        </p:txBody>
      </p:sp>
      <p:sp>
        <p:nvSpPr>
          <p:cNvPr id="15" name="Rectangle 14"/>
          <p:cNvSpPr/>
          <p:nvPr/>
        </p:nvSpPr>
        <p:spPr>
          <a:xfrm>
            <a:off x="395536" y="6023029"/>
            <a:ext cx="8305618" cy="646331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GB" b="1" dirty="0" smtClean="0"/>
              <a:t>Preliminary results show that N</a:t>
            </a:r>
            <a:r>
              <a:rPr lang="en-GB" b="1" baseline="-25000" dirty="0" smtClean="0"/>
              <a:t>th</a:t>
            </a:r>
            <a:r>
              <a:rPr lang="en-GB" b="1" dirty="0" smtClean="0"/>
              <a:t> </a:t>
            </a:r>
            <a:r>
              <a:rPr lang="en-GB" b="1" dirty="0"/>
              <a:t>increases by a factor of 2 without the impedance of vacuum </a:t>
            </a:r>
            <a:r>
              <a:rPr lang="en-GB" b="1" dirty="0" smtClean="0"/>
              <a:t>flanges (single and multi bunch) </a:t>
            </a:r>
            <a:r>
              <a:rPr lang="en-GB" b="1" dirty="0" smtClean="0">
                <a:sym typeface="Wingdings" panose="05000000000000000000" pitchFamily="2" charset="2"/>
              </a:rPr>
              <a:t> impedance reduction under discussion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265447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000" dirty="0"/>
              <a:t>Summary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95536" y="908720"/>
            <a:ext cx="8712968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/>
              <a:t>Signs of </a:t>
            </a:r>
            <a:r>
              <a:rPr lang="el-GR" sz="2000" dirty="0" smtClean="0"/>
              <a:t>μ</a:t>
            </a:r>
            <a:r>
              <a:rPr lang="en-GB" sz="2000" dirty="0" smtClean="0"/>
              <a:t>w instability are observed in the SPS </a:t>
            </a:r>
            <a:r>
              <a:rPr lang="en-GB" sz="2000" dirty="0" smtClean="0">
                <a:sym typeface="Wingdings" panose="05000000000000000000" pitchFamily="2" charset="2"/>
              </a:rPr>
              <a:t> uncontrolled emittance blow-up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 smtClean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sym typeface="Wingdings" panose="05000000000000000000" pitchFamily="2" charset="2"/>
              </a:rPr>
              <a:t>Beam measurements identified the vacuum flanges as the main impedance source (strong resonant peak at 1.4 GHz and many more </a:t>
            </a:r>
            <a:r>
              <a:rPr lang="en-GB" sz="2000" dirty="0">
                <a:sym typeface="Wingdings" panose="05000000000000000000" pitchFamily="2" charset="2"/>
              </a:rPr>
              <a:t>resonances </a:t>
            </a:r>
            <a:r>
              <a:rPr lang="en-GB" sz="2000" dirty="0" smtClean="0">
                <a:sym typeface="Wingdings" panose="05000000000000000000" pitchFamily="2" charset="2"/>
              </a:rPr>
              <a:t>with high Q values)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000" dirty="0" smtClean="0">
                <a:sym typeface="Wingdings" panose="05000000000000000000" pitchFamily="2" charset="2"/>
              </a:rPr>
              <a:t>μ</a:t>
            </a:r>
            <a:r>
              <a:rPr lang="en-GB" sz="2000" dirty="0" smtClean="0">
                <a:sym typeface="Wingdings" panose="05000000000000000000" pitchFamily="2" charset="2"/>
              </a:rPr>
              <a:t>w instability threshold for this type of resonators scale with R/Q (as expected from theory in single RF)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/>
              <a:t>Double RF </a:t>
            </a:r>
            <a:r>
              <a:rPr lang="en-GB" sz="2000" dirty="0" smtClean="0">
                <a:sym typeface="Wingdings" panose="05000000000000000000" pitchFamily="2" charset="2"/>
              </a:rPr>
              <a:t>vs single </a:t>
            </a:r>
            <a:r>
              <a:rPr lang="en-GB" sz="2000" dirty="0">
                <a:sym typeface="Wingdings" panose="05000000000000000000" pitchFamily="2" charset="2"/>
              </a:rPr>
              <a:t>RF </a:t>
            </a:r>
            <a:endParaRPr lang="en-GB" sz="2000" dirty="0" smtClean="0"/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 b="1" dirty="0" smtClean="0"/>
              <a:t>h</a:t>
            </a:r>
            <a:r>
              <a:rPr lang="en-GB" sz="2000" b="1" baseline="-25000" dirty="0" smtClean="0"/>
              <a:t>2</a:t>
            </a:r>
            <a:r>
              <a:rPr lang="en-GB" sz="2000" b="1" dirty="0" smtClean="0"/>
              <a:t>/h</a:t>
            </a:r>
            <a:r>
              <a:rPr lang="en-GB" sz="2000" b="1" baseline="-25000" dirty="0" smtClean="0"/>
              <a:t>1</a:t>
            </a:r>
            <a:r>
              <a:rPr lang="en-GB" sz="2000" b="1" dirty="0" smtClean="0"/>
              <a:t> </a:t>
            </a:r>
            <a:r>
              <a:rPr lang="en-GB" sz="2000" b="1" dirty="0"/>
              <a:t>= </a:t>
            </a:r>
            <a:r>
              <a:rPr lang="en-GB" sz="2000" b="1" dirty="0" smtClean="0"/>
              <a:t>2: </a:t>
            </a:r>
            <a:r>
              <a:rPr lang="en-GB" sz="2000" b="1" dirty="0" smtClean="0">
                <a:sym typeface="Wingdings" panose="05000000000000000000" pitchFamily="2" charset="2"/>
              </a:rPr>
              <a:t>higher</a:t>
            </a:r>
            <a:r>
              <a:rPr lang="en-GB" sz="2000" dirty="0" smtClean="0">
                <a:sym typeface="Wingdings" panose="05000000000000000000" pitchFamily="2" charset="2"/>
              </a:rPr>
              <a:t> </a:t>
            </a:r>
            <a:r>
              <a:rPr lang="en-GB" sz="2000" dirty="0"/>
              <a:t>N</a:t>
            </a:r>
            <a:r>
              <a:rPr lang="en-GB" sz="2000" baseline="-25000" dirty="0"/>
              <a:t>th</a:t>
            </a:r>
            <a:r>
              <a:rPr lang="en-GB" sz="2000" dirty="0" smtClean="0">
                <a:sym typeface="Wingdings" panose="05000000000000000000" pitchFamily="2" charset="2"/>
              </a:rPr>
              <a:t> in BSM and </a:t>
            </a:r>
            <a:r>
              <a:rPr lang="en-GB" sz="2000" b="1" dirty="0" smtClean="0">
                <a:sym typeface="Wingdings" panose="05000000000000000000" pitchFamily="2" charset="2"/>
              </a:rPr>
              <a:t>lower</a:t>
            </a:r>
            <a:r>
              <a:rPr lang="en-GB" sz="2000" dirty="0" smtClean="0">
                <a:sym typeface="Wingdings" panose="05000000000000000000" pitchFamily="2" charset="2"/>
              </a:rPr>
              <a:t> in BLM (as expected from </a:t>
            </a:r>
            <a:r>
              <a:rPr lang="el-GR" sz="2000" dirty="0" smtClean="0">
                <a:sym typeface="Wingdings" panose="05000000000000000000" pitchFamily="2" charset="2"/>
              </a:rPr>
              <a:t>Δ</a:t>
            </a:r>
            <a:r>
              <a:rPr lang="en-GB" sz="2000" dirty="0" smtClean="0">
                <a:sym typeface="Wingdings" panose="05000000000000000000" pitchFamily="2" charset="2"/>
              </a:rPr>
              <a:t>p/p)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 b="1" dirty="0" smtClean="0"/>
              <a:t>h</a:t>
            </a:r>
            <a:r>
              <a:rPr lang="en-GB" sz="2000" b="1" baseline="-25000" dirty="0" smtClean="0"/>
              <a:t>2</a:t>
            </a:r>
            <a:r>
              <a:rPr lang="en-GB" sz="2000" b="1" dirty="0" smtClean="0"/>
              <a:t>/h</a:t>
            </a:r>
            <a:r>
              <a:rPr lang="en-GB" sz="2000" b="1" baseline="-25000" dirty="0" smtClean="0"/>
              <a:t>1</a:t>
            </a:r>
            <a:r>
              <a:rPr lang="en-GB" sz="2000" b="1" dirty="0" smtClean="0"/>
              <a:t> </a:t>
            </a:r>
            <a:r>
              <a:rPr lang="en-GB" sz="2000" b="1" dirty="0"/>
              <a:t>= </a:t>
            </a:r>
            <a:r>
              <a:rPr lang="en-GB" sz="2000" b="1" dirty="0" smtClean="0"/>
              <a:t>4: lower </a:t>
            </a:r>
            <a:r>
              <a:rPr lang="en-GB" sz="2000" dirty="0"/>
              <a:t>N</a:t>
            </a:r>
            <a:r>
              <a:rPr lang="en-GB" sz="2000" baseline="-25000" dirty="0"/>
              <a:t>th</a:t>
            </a:r>
            <a:r>
              <a:rPr lang="en-GB" sz="2000" dirty="0">
                <a:sym typeface="Wingdings" panose="05000000000000000000" pitchFamily="2" charset="2"/>
              </a:rPr>
              <a:t> in BSM </a:t>
            </a:r>
            <a:r>
              <a:rPr lang="en-GB" sz="2000" dirty="0" smtClean="0">
                <a:sym typeface="Wingdings" panose="05000000000000000000" pitchFamily="2" charset="2"/>
              </a:rPr>
              <a:t>above a certain emittance 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GB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>
                <a:sym typeface="Wingdings" panose="05000000000000000000" pitchFamily="2" charset="2"/>
              </a:rPr>
              <a:t>Simulations with the current SPS longitudinal impedance model verify the uncontrolled blow-up  good agreement with the measurements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0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GB" sz="2000" dirty="0" smtClean="0"/>
              <a:t>N</a:t>
            </a:r>
            <a:r>
              <a:rPr lang="en-GB" sz="2000" baseline="-25000" dirty="0" smtClean="0"/>
              <a:t>th</a:t>
            </a:r>
            <a:r>
              <a:rPr lang="en-GB" sz="2000" dirty="0" smtClean="0"/>
              <a:t> </a:t>
            </a:r>
            <a:r>
              <a:rPr lang="en-GB" sz="2000" dirty="0"/>
              <a:t>increases by a factor of 2 without the impedance of vacuum flanges (single and multi bunch) </a:t>
            </a:r>
            <a:r>
              <a:rPr lang="en-GB" sz="2000" dirty="0">
                <a:sym typeface="Wingdings" panose="05000000000000000000" pitchFamily="2" charset="2"/>
              </a:rPr>
              <a:t> impedance reduction under </a:t>
            </a:r>
            <a:r>
              <a:rPr lang="en-GB" sz="2000" dirty="0" smtClean="0">
                <a:sym typeface="Wingdings" panose="05000000000000000000" pitchFamily="2" charset="2"/>
              </a:rPr>
              <a:t>discussion at CERN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4947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Outline</a:t>
            </a:r>
            <a:endParaRPr lang="en-US" sz="32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838200" y="914400"/>
            <a:ext cx="6781800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sz="2200" dirty="0" smtClean="0"/>
              <a:t> </a:t>
            </a:r>
            <a:r>
              <a:rPr lang="en-GB" sz="2200" dirty="0" smtClean="0"/>
              <a:t>Introduction</a:t>
            </a:r>
            <a:endParaRPr lang="en-US" sz="2200" dirty="0" smtClean="0"/>
          </a:p>
          <a:p>
            <a:pPr>
              <a:buFont typeface="Wingdings" pitchFamily="2" charset="2"/>
              <a:buChar char="q"/>
            </a:pPr>
            <a:endParaRPr lang="en-US" sz="2200" dirty="0"/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 Uncontrolled longitudinal emittance blow-up in the SPS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 Beam observations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 Impedance identification</a:t>
            </a:r>
            <a:endParaRPr lang="en-US" sz="2200" dirty="0"/>
          </a:p>
          <a:p>
            <a:r>
              <a:rPr lang="en-US" sz="22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 Longitudinal instability of a high frequency resonator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 smtClean="0"/>
              <a:t> Single RF system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200" dirty="0"/>
              <a:t> </a:t>
            </a:r>
            <a:r>
              <a:rPr lang="en-US" sz="2200" dirty="0" smtClean="0"/>
              <a:t>Double RF system</a:t>
            </a:r>
            <a:endParaRPr lang="en-US" sz="2200" dirty="0" smtClean="0"/>
          </a:p>
          <a:p>
            <a:endParaRPr lang="en-US" sz="2200" dirty="0" smtClean="0"/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 Present situation in the CERN SPS </a:t>
            </a:r>
            <a:endParaRPr lang="en-US" sz="2200" dirty="0" smtClean="0"/>
          </a:p>
          <a:p>
            <a:pPr>
              <a:buFont typeface="Wingdings" pitchFamily="2" charset="2"/>
              <a:buChar char="q"/>
            </a:pPr>
            <a:endParaRPr lang="en-US" sz="2200" dirty="0"/>
          </a:p>
          <a:p>
            <a:pPr>
              <a:buFont typeface="Wingdings" pitchFamily="2" charset="2"/>
              <a:buChar char="q"/>
            </a:pPr>
            <a:r>
              <a:rPr lang="en-US" sz="2200" dirty="0"/>
              <a:t> </a:t>
            </a:r>
            <a:r>
              <a:rPr lang="en-US" sz="2200" dirty="0" smtClean="0"/>
              <a:t>Summary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4940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Introduction</a:t>
            </a:r>
            <a:endParaRPr lang="en-US" sz="32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827584" y="965537"/>
            <a:ext cx="8136904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dirty="0" smtClean="0"/>
              <a:t>Microwave instability observed in the proton machines as a fast increase of the bunch length (longitudinal emittance)</a:t>
            </a:r>
          </a:p>
          <a:p>
            <a:endParaRPr lang="en-US" sz="2200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dirty="0"/>
              <a:t>Microwave (</a:t>
            </a:r>
            <a:r>
              <a:rPr lang="el-GR" sz="2200" dirty="0"/>
              <a:t>μ</a:t>
            </a:r>
            <a:r>
              <a:rPr lang="en-GB" sz="2200" dirty="0"/>
              <a:t>w) </a:t>
            </a:r>
            <a:r>
              <a:rPr lang="en-US" sz="2200" dirty="0"/>
              <a:t>instability observed </a:t>
            </a:r>
            <a:r>
              <a:rPr lang="en-US" sz="2200" dirty="0" smtClean="0"/>
              <a:t>in the CERN SPS in </a:t>
            </a:r>
            <a:r>
              <a:rPr lang="en-US" sz="2200" dirty="0"/>
              <a:t>the past </a:t>
            </a:r>
            <a:r>
              <a:rPr lang="en-US" sz="2200" dirty="0">
                <a:sym typeface="Wingdings" panose="05000000000000000000" pitchFamily="2" charset="2"/>
              </a:rPr>
              <a:t> main source </a:t>
            </a:r>
            <a:r>
              <a:rPr lang="en-US" sz="2200" dirty="0" smtClean="0">
                <a:sym typeface="Wingdings" panose="05000000000000000000" pitchFamily="2" charset="2"/>
              </a:rPr>
              <a:t>the resonant (Q~50) impedance </a:t>
            </a:r>
            <a:r>
              <a:rPr lang="en-US" sz="2200" dirty="0">
                <a:sym typeface="Wingdings" panose="05000000000000000000" pitchFamily="2" charset="2"/>
              </a:rPr>
              <a:t>of the pumping ports (~1000) </a:t>
            </a:r>
            <a:r>
              <a:rPr lang="en-US" sz="2200" dirty="0" smtClean="0">
                <a:sym typeface="Wingdings" panose="05000000000000000000" pitchFamily="2" charset="2"/>
              </a:rPr>
              <a:t> </a:t>
            </a:r>
            <a:r>
              <a:rPr lang="en-US" sz="2200" b="1" dirty="0">
                <a:sym typeface="Wingdings" panose="05000000000000000000" pitchFamily="2" charset="2"/>
              </a:rPr>
              <a:t>shielding them improved the beam </a:t>
            </a:r>
            <a:r>
              <a:rPr lang="en-US" sz="2200" b="1" dirty="0" smtClean="0">
                <a:sym typeface="Wingdings" panose="05000000000000000000" pitchFamily="2" charset="2"/>
              </a:rPr>
              <a:t>stability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2200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dirty="0" smtClean="0"/>
              <a:t>Today, SPS mainly used as the injector </a:t>
            </a:r>
            <a:r>
              <a:rPr lang="en-US" sz="2200" dirty="0"/>
              <a:t>of the LHC</a:t>
            </a:r>
          </a:p>
          <a:p>
            <a:endParaRPr lang="en-US" sz="2200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200" dirty="0"/>
              <a:t>Recently </a:t>
            </a:r>
            <a:r>
              <a:rPr lang="el-GR" sz="2200" dirty="0"/>
              <a:t>μ</a:t>
            </a:r>
            <a:r>
              <a:rPr lang="en-GB" sz="2200" dirty="0"/>
              <a:t>w instability was seen for a single proton bunch at high energies in the </a:t>
            </a:r>
            <a:r>
              <a:rPr lang="en-GB" sz="2200" dirty="0" smtClean="0"/>
              <a:t>SPS </a:t>
            </a:r>
            <a:r>
              <a:rPr lang="en-GB" sz="2200" dirty="0">
                <a:sym typeface="Wingdings" panose="05000000000000000000" pitchFamily="2" charset="2"/>
              </a:rPr>
              <a:t></a:t>
            </a:r>
            <a:r>
              <a:rPr lang="en-GB" sz="2200" dirty="0"/>
              <a:t> one of the limitations for an intensity increase required by the HL-LHC project 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55824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Uncontrolled emittance blow-up (1/3)</a:t>
            </a:r>
            <a:endParaRPr lang="en-US" sz="32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7584" y="90872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Measurements of high intensity </a:t>
            </a:r>
            <a:r>
              <a:rPr lang="en-GB" b="1" dirty="0" smtClean="0"/>
              <a:t>single bunch at the SPS flat top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 smtClean="0"/>
              <a:t>Double RF </a:t>
            </a:r>
            <a:r>
              <a:rPr lang="en-GB" dirty="0" smtClean="0"/>
              <a:t>systems (200 </a:t>
            </a:r>
            <a:r>
              <a:rPr lang="en-GB" dirty="0"/>
              <a:t>MHz </a:t>
            </a:r>
            <a:r>
              <a:rPr lang="en-GB" dirty="0" smtClean="0"/>
              <a:t>+ 800 MHz) in bunch shortening mode (</a:t>
            </a:r>
            <a:r>
              <a:rPr lang="en-GB" b="1" dirty="0" smtClean="0"/>
              <a:t>BSM</a:t>
            </a:r>
            <a:r>
              <a:rPr lang="en-GB" dirty="0" smtClean="0"/>
              <a:t>) with      V</a:t>
            </a:r>
            <a:r>
              <a:rPr lang="en-GB" baseline="-25000" dirty="0" smtClean="0"/>
              <a:t>800</a:t>
            </a:r>
            <a:r>
              <a:rPr lang="en-GB" dirty="0" smtClean="0"/>
              <a:t> = V</a:t>
            </a:r>
            <a:r>
              <a:rPr lang="en-GB" baseline="-25000" dirty="0" smtClean="0"/>
              <a:t>200</a:t>
            </a:r>
            <a:r>
              <a:rPr lang="en-GB" dirty="0" smtClean="0"/>
              <a:t>/10 </a:t>
            </a:r>
            <a:endParaRPr lang="en-US" dirty="0"/>
          </a:p>
          <a:p>
            <a:endParaRPr lang="en-GB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799" y="1790399"/>
            <a:ext cx="5342857" cy="394285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240829" y="1876762"/>
            <a:ext cx="2588209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/>
              <a:t>Measurements in 2012</a:t>
            </a:r>
            <a:endParaRPr lang="en-GB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611560" y="5746030"/>
            <a:ext cx="7848872" cy="923330"/>
          </a:xfrm>
          <a:prstGeom prst="rect">
            <a:avLst/>
          </a:prstGeom>
          <a:noFill/>
          <a:ln w="254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Emittance blow-up can not be explained by potential well distortion with the SPS impedance </a:t>
            </a:r>
            <a:r>
              <a:rPr lang="en-GB" b="1" dirty="0"/>
              <a:t>model (</a:t>
            </a:r>
            <a:r>
              <a:rPr lang="en-GB" b="1" dirty="0" err="1"/>
              <a:t>ImZ</a:t>
            </a:r>
            <a:r>
              <a:rPr lang="en-GB" b="1" dirty="0"/>
              <a:t>/n </a:t>
            </a:r>
            <a:r>
              <a:rPr lang="en-GB" b="1" dirty="0" smtClean="0"/>
              <a:t>~ 3.5</a:t>
            </a:r>
            <a:r>
              <a:rPr lang="el-GR" b="1" dirty="0" smtClean="0"/>
              <a:t> Ω </a:t>
            </a:r>
            <a:r>
              <a:rPr lang="en-GB" b="1" dirty="0" smtClean="0"/>
              <a:t>but </a:t>
            </a:r>
            <a:r>
              <a:rPr lang="en-GB" b="1" dirty="0" err="1" smtClean="0"/>
              <a:t>ImZ</a:t>
            </a:r>
            <a:r>
              <a:rPr lang="en-GB" b="1" dirty="0" smtClean="0"/>
              <a:t>/n </a:t>
            </a:r>
            <a:r>
              <a:rPr lang="en-GB" b="1" dirty="0" smtClean="0"/>
              <a:t>&gt;15 </a:t>
            </a:r>
            <a:r>
              <a:rPr lang="el-GR" b="1" dirty="0" smtClean="0"/>
              <a:t>Ω</a:t>
            </a:r>
            <a:r>
              <a:rPr lang="en-GB" b="1" dirty="0" smtClean="0"/>
              <a:t> is needed) </a:t>
            </a:r>
            <a:r>
              <a:rPr lang="en-GB" b="1" dirty="0" smtClean="0">
                <a:sym typeface="Wingdings" panose="05000000000000000000" pitchFamily="2" charset="2"/>
              </a:rPr>
              <a:t> </a:t>
            </a:r>
            <a:r>
              <a:rPr lang="el-GR" b="1" dirty="0" smtClean="0">
                <a:sym typeface="Wingdings" panose="05000000000000000000" pitchFamily="2" charset="2"/>
              </a:rPr>
              <a:t>μ</a:t>
            </a:r>
            <a:r>
              <a:rPr lang="en-GB" b="1" dirty="0" smtClean="0">
                <a:sym typeface="Wingdings" panose="05000000000000000000" pitchFamily="2" charset="2"/>
              </a:rPr>
              <a:t>w instability due to high frequency resonant impedance  blow-up during ramp</a:t>
            </a:r>
            <a:endParaRPr lang="en-GB" b="1" dirty="0" smtClean="0"/>
          </a:p>
        </p:txBody>
      </p:sp>
    </p:spTree>
    <p:extLst>
      <p:ext uri="{BB962C8B-B14F-4D97-AF65-F5344CB8AC3E}">
        <p14:creationId xmlns:p14="http://schemas.microsoft.com/office/powerpoint/2010/main" val="419583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Uncontrolled emittance blow-up (2/3)</a:t>
            </a:r>
            <a:endParaRPr lang="en-US" sz="32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406" y="2172926"/>
            <a:ext cx="5342858" cy="400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7584" y="980728"/>
            <a:ext cx="7402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Single bunch with high intensity in double RF system (</a:t>
            </a:r>
            <a:r>
              <a:rPr lang="en-GB" dirty="0"/>
              <a:t>V</a:t>
            </a:r>
            <a:r>
              <a:rPr lang="en-GB" baseline="-25000" dirty="0"/>
              <a:t>800</a:t>
            </a:r>
            <a:r>
              <a:rPr lang="en-GB" dirty="0"/>
              <a:t> = </a:t>
            </a:r>
            <a:r>
              <a:rPr lang="en-GB" dirty="0" smtClean="0"/>
              <a:t>V</a:t>
            </a:r>
            <a:r>
              <a:rPr lang="en-GB" baseline="-25000" dirty="0" smtClean="0"/>
              <a:t>200</a:t>
            </a:r>
            <a:r>
              <a:rPr lang="en-GB" dirty="0" smtClean="0"/>
              <a:t>/10)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200 MHz RF voltage calculated</a:t>
            </a:r>
            <a:r>
              <a:rPr lang="en-US" dirty="0" smtClean="0"/>
              <a:t> </a:t>
            </a:r>
            <a:r>
              <a:rPr lang="en-US" dirty="0"/>
              <a:t>for constant bucket area 0.5 </a:t>
            </a:r>
            <a:r>
              <a:rPr lang="en-US" dirty="0" smtClean="0"/>
              <a:t>eVs </a:t>
            </a:r>
            <a:r>
              <a:rPr lang="en-US" dirty="0" smtClean="0">
                <a:sym typeface="Wingdings" panose="05000000000000000000" pitchFamily="2" charset="2"/>
              </a:rPr>
              <a:t> larger filling factor during cycle  </a:t>
            </a:r>
            <a:r>
              <a:rPr lang="en-US" b="1" dirty="0" smtClean="0">
                <a:sym typeface="Wingdings" panose="05000000000000000000" pitchFamily="2" charset="2"/>
              </a:rPr>
              <a:t>more Landau damping</a:t>
            </a:r>
            <a:endParaRPr lang="en-US" b="1" dirty="0"/>
          </a:p>
          <a:p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2123728" y="2092786"/>
            <a:ext cx="4497385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/>
              <a:t>Measurements in 2014 in Double RF BSM</a:t>
            </a:r>
            <a:endParaRPr lang="en-GB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771800" y="5155522"/>
            <a:ext cx="2354875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/>
              <a:t>Instability during ramp</a:t>
            </a:r>
            <a:endParaRPr lang="en-GB" b="1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219583" y="4732766"/>
            <a:ext cx="1008112" cy="42275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/>
              <p:cNvSpPr txBox="1"/>
              <p:nvPr/>
            </p:nvSpPr>
            <p:spPr>
              <a:xfrm>
                <a:off x="6660000" y="3430741"/>
                <a:ext cx="2062986" cy="646331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/>
                        </m:ctrlPr>
                      </m:sSubPr>
                      <m:e>
                        <m:r>
                          <a:rPr lang="el-GR" i="1"/>
                          <m:t>𝜀</m:t>
                        </m:r>
                      </m:e>
                      <m:sub>
                        <m:r>
                          <a:rPr lang="en-GB" i="1"/>
                          <m:t>𝑙</m:t>
                        </m:r>
                      </m:sub>
                    </m:sSub>
                    <m:r>
                      <a:rPr lang="en-GB" i="1" smtClean="0"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dirty="0" smtClean="0"/>
                  <a:t> 0.26 </a:t>
                </a:r>
                <a:r>
                  <a:rPr lang="en-GB" dirty="0"/>
                  <a:t>eVs </a:t>
                </a:r>
                <a14:m>
                  <m:oMath xmlns:m="http://schemas.openxmlformats.org/officeDocument/2006/math">
                    <m:r>
                      <a:rPr lang="en-GB" i="1"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en-GB" i="1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i="1">
                            <a:ea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en-GB" i="1"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dirty="0" smtClean="0"/>
                  <a:t> 2.5x10</a:t>
                </a:r>
                <a:r>
                  <a:rPr lang="en-GB" baseline="30000" dirty="0" smtClean="0"/>
                  <a:t>11</a:t>
                </a:r>
                <a:r>
                  <a:rPr lang="en-GB" dirty="0" smtClean="0"/>
                  <a:t> </a:t>
                </a:r>
                <a:r>
                  <a:rPr lang="en-GB" dirty="0"/>
                  <a:t>p</a:t>
                </a:r>
                <a:endParaRPr lang="en-GB" dirty="0"/>
              </a:p>
            </p:txBody>
          </p:sp>
        </mc:Choice>
        <mc:Fallback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000" y="3430741"/>
                <a:ext cx="2062986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1744" t="-2679" b="-10714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177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Uncontrolled emittance blow-up (3/3)</a:t>
            </a:r>
            <a:endParaRPr lang="en-US" sz="32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827584" y="980728"/>
            <a:ext cx="7402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b="1" dirty="0" smtClean="0"/>
              <a:t>Lower threshold in a single RF system</a:t>
            </a:r>
            <a:r>
              <a:rPr lang="en-GB" dirty="0" smtClean="0"/>
              <a:t> with same 200 MHz voltage program (bucket area = 0.5 eVs)</a:t>
            </a:r>
            <a:endParaRPr lang="en-US" b="1" dirty="0"/>
          </a:p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600" y="2174400"/>
            <a:ext cx="5342857" cy="4000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577165" y="5219908"/>
            <a:ext cx="2354875" cy="3693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/>
              <a:t>Instability during ramp</a:t>
            </a:r>
            <a:endParaRPr lang="en-GB" b="1" dirty="0"/>
          </a:p>
        </p:txBody>
      </p:sp>
      <p:cxnSp>
        <p:nvCxnSpPr>
          <p:cNvPr id="20" name="Straight Arrow Connector 19"/>
          <p:cNvCxnSpPr>
            <a:stCxn id="18" idx="0"/>
          </p:cNvCxnSpPr>
          <p:nvPr/>
        </p:nvCxnSpPr>
        <p:spPr>
          <a:xfrm flipV="1">
            <a:off x="3754603" y="4778764"/>
            <a:ext cx="979099" cy="4411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411760" y="2132856"/>
            <a:ext cx="3833742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/>
              <a:t>Measurements in 2014 in Single RF</a:t>
            </a:r>
            <a:endParaRPr lang="en-GB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>
                <a:off x="6660232" y="3430741"/>
                <a:ext cx="2062986" cy="646331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/>
                        </m:ctrlPr>
                      </m:sSubPr>
                      <m:e>
                        <m:r>
                          <a:rPr lang="el-GR" i="1"/>
                          <m:t>𝜀</m:t>
                        </m:r>
                      </m:e>
                      <m:sub>
                        <m:r>
                          <a:rPr lang="en-GB" i="1"/>
                          <m:t>𝑙</m:t>
                        </m:r>
                      </m:sub>
                    </m:sSub>
                    <m:r>
                      <a:rPr lang="en-GB" i="1"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0.26 eVs </a:t>
                </a:r>
                <a14:m>
                  <m:oMath xmlns:m="http://schemas.openxmlformats.org/officeDocument/2006/math">
                    <m:r>
                      <a:rPr lang="en-GB" i="1"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endParaRPr lang="en-GB" i="1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ea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GB" i="1">
                            <a:ea typeface="Cambria Math" panose="02040503050406030204" pitchFamily="18" charset="0"/>
                          </a:rPr>
                          <m:t>𝑡h</m:t>
                        </m:r>
                      </m:sub>
                    </m:sSub>
                    <m:r>
                      <a:rPr lang="en-GB" i="1"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GB" dirty="0" smtClean="0"/>
                  <a:t> 1.7x10</a:t>
                </a:r>
                <a:r>
                  <a:rPr lang="en-GB" baseline="30000" dirty="0" smtClean="0"/>
                  <a:t>11</a:t>
                </a:r>
                <a:r>
                  <a:rPr lang="en-GB" dirty="0" smtClean="0"/>
                  <a:t> </a:t>
                </a:r>
                <a:r>
                  <a:rPr lang="en-GB" dirty="0"/>
                  <a:t>p</a:t>
                </a:r>
                <a:endParaRPr lang="en-GB" dirty="0"/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0232" y="3430741"/>
                <a:ext cx="2062986" cy="646331"/>
              </a:xfrm>
              <a:prstGeom prst="rect">
                <a:avLst/>
              </a:prstGeom>
              <a:blipFill rotWithShape="0">
                <a:blip r:embed="rId3"/>
                <a:stretch>
                  <a:fillRect l="-1744" t="-2679" b="-10714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564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Impedance identification (1/2)</a:t>
            </a:r>
            <a:endParaRPr lang="en-US" sz="3200" dirty="0" smtClean="0"/>
          </a:p>
        </p:txBody>
      </p:sp>
      <p:cxnSp>
        <p:nvCxnSpPr>
          <p:cNvPr id="5" name="Straight Connector 4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913784" y="908720"/>
                <a:ext cx="3906688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GB" b="1" dirty="0" smtClean="0"/>
                  <a:t>Beam measurements </a:t>
                </a:r>
                <a:r>
                  <a:rPr lang="en-US" dirty="0"/>
                  <a:t>at injection energy (26 </a:t>
                </a:r>
                <a:r>
                  <a:rPr lang="en-US" dirty="0" err="1"/>
                  <a:t>GeV</a:t>
                </a:r>
                <a:r>
                  <a:rPr lang="en-US" dirty="0"/>
                  <a:t>/c) </a:t>
                </a:r>
                <a:r>
                  <a:rPr lang="en-GB" dirty="0" smtClean="0"/>
                  <a:t>with long bunches (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~25</m:t>
                    </m:r>
                  </m:oMath>
                </a14:m>
                <a:r>
                  <a:rPr lang="en-US" dirty="0" smtClean="0"/>
                  <a:t> ns) and RF off</a:t>
                </a:r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endParaRPr lang="en-US" dirty="0" smtClean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Small momentum spread </a:t>
                </a:r>
                <a:r>
                  <a:rPr lang="en-US" dirty="0" smtClean="0">
                    <a:sym typeface="Wingdings" panose="05000000000000000000" pitchFamily="2" charset="2"/>
                  </a:rPr>
                  <a:t> more unstable and slow </a:t>
                </a:r>
                <a:r>
                  <a:rPr lang="en-US" dirty="0" err="1" smtClean="0">
                    <a:sym typeface="Wingdings" panose="05000000000000000000" pitchFamily="2" charset="2"/>
                  </a:rPr>
                  <a:t>debunching</a:t>
                </a:r>
                <a:endParaRPr lang="en-US" dirty="0" smtClean="0"/>
              </a:p>
              <a:p>
                <a:endParaRPr lang="en-US" dirty="0" smtClean="0"/>
              </a:p>
              <a:p>
                <a:pPr marL="285750" indent="-285750">
                  <a:buFont typeface="Wingdings" panose="05000000000000000000" pitchFamily="2" charset="2"/>
                  <a:buChar char="q"/>
                </a:pPr>
                <a:r>
                  <a:rPr lang="en-US" dirty="0" smtClean="0"/>
                  <a:t>Line density modulated at 200 MHz and a higher frequency (1.4 GHz)</a:t>
                </a: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784" y="908720"/>
                <a:ext cx="3906688" cy="2585323"/>
              </a:xfrm>
              <a:prstGeom prst="rect">
                <a:avLst/>
              </a:prstGeom>
              <a:blipFill rotWithShape="0">
                <a:blip r:embed="rId2"/>
                <a:stretch>
                  <a:fillRect l="-936" t="-1179" r="-2496" b="-283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47" y="1137180"/>
            <a:ext cx="4415585" cy="33057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911" y="3507591"/>
            <a:ext cx="4415585" cy="3305785"/>
          </a:xfrm>
          <a:prstGeom prst="rect">
            <a:avLst/>
          </a:prstGeom>
        </p:spPr>
      </p:pic>
      <p:cxnSp>
        <p:nvCxnSpPr>
          <p:cNvPr id="7" name="Elbow Connector 6"/>
          <p:cNvCxnSpPr/>
          <p:nvPr/>
        </p:nvCxnSpPr>
        <p:spPr>
          <a:xfrm rot="16200000" flipH="1">
            <a:off x="3329056" y="4187590"/>
            <a:ext cx="1209445" cy="1420459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131840" y="5430535"/>
            <a:ext cx="1446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Transform</a:t>
            </a:r>
            <a:endParaRPr lang="en-GB" sz="2400" dirty="0"/>
          </a:p>
        </p:txBody>
      </p:sp>
      <p:sp>
        <p:nvSpPr>
          <p:cNvPr id="12" name="Rectangle 11"/>
          <p:cNvSpPr/>
          <p:nvPr/>
        </p:nvSpPr>
        <p:spPr>
          <a:xfrm rot="5400000">
            <a:off x="2497912" y="4983014"/>
            <a:ext cx="1153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/>
              <a:t>Fourier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1670" y="3861048"/>
            <a:ext cx="1512658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/>
              <a:t>200 MHz TWC</a:t>
            </a:r>
            <a:endParaRPr lang="en-GB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5723638" y="4221088"/>
            <a:ext cx="1080120" cy="28803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92322" y="1052736"/>
            <a:ext cx="2947666" cy="40011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/>
              <a:t>Example at </a:t>
            </a:r>
            <a:r>
              <a:rPr lang="en-US" sz="2000" dirty="0" smtClean="0">
                <a:ea typeface="Tahoma" pitchFamily="34" charset="0"/>
                <a:cs typeface="Tahoma" pitchFamily="34" charset="0"/>
              </a:rPr>
              <a:t>N</a:t>
            </a:r>
            <a:r>
              <a:rPr lang="en-US" sz="2000" baseline="-25000" dirty="0" smtClean="0">
                <a:ea typeface="Tahoma" pitchFamily="34" charset="0"/>
                <a:cs typeface="Tahoma" pitchFamily="34" charset="0"/>
              </a:rPr>
              <a:t>p</a:t>
            </a:r>
            <a:r>
              <a:rPr lang="en-US" sz="2000" dirty="0" smtClean="0">
                <a:ea typeface="Tahoma" pitchFamily="34" charset="0"/>
                <a:cs typeface="Tahoma" pitchFamily="34" charset="0"/>
              </a:rPr>
              <a:t> </a:t>
            </a:r>
            <a:r>
              <a:rPr lang="en-US" sz="2000" dirty="0">
                <a:ea typeface="Tahoma" pitchFamily="34" charset="0"/>
                <a:cs typeface="Tahoma" pitchFamily="34" charset="0"/>
              </a:rPr>
              <a:t>= </a:t>
            </a:r>
            <a:r>
              <a:rPr lang="en-US" sz="2000" dirty="0" smtClean="0">
                <a:ea typeface="Tahoma" pitchFamily="34" charset="0"/>
                <a:cs typeface="Tahoma" pitchFamily="34" charset="0"/>
              </a:rPr>
              <a:t>1.0x10</a:t>
            </a:r>
            <a:r>
              <a:rPr lang="en-US" sz="2000" baseline="30000" dirty="0" smtClean="0">
                <a:ea typeface="Tahoma" pitchFamily="34" charset="0"/>
                <a:cs typeface="Tahoma" pitchFamily="34" charset="0"/>
              </a:rPr>
              <a:t>11</a:t>
            </a:r>
            <a:r>
              <a:rPr lang="en-US" sz="2000" dirty="0" smtClean="0">
                <a:ea typeface="Tahoma" pitchFamily="34" charset="0"/>
                <a:cs typeface="Tahoma" pitchFamily="34" charset="0"/>
              </a:rPr>
              <a:t> p</a:t>
            </a:r>
            <a:endParaRPr lang="en-GB" sz="2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012" y="3492380"/>
            <a:ext cx="1255267" cy="134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94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432048" y="871552"/>
            <a:ext cx="853244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lvl="1" indent="-285750">
              <a:buFont typeface="Wingdings" panose="05000000000000000000" pitchFamily="2" charset="2"/>
              <a:buChar char="q"/>
              <a:defRPr/>
            </a:pPr>
            <a:r>
              <a:rPr lang="en-GB" b="1" dirty="0" smtClean="0">
                <a:sym typeface="Wingdings" panose="05000000000000000000" pitchFamily="2" charset="2"/>
              </a:rPr>
              <a:t>Impedance measurements </a:t>
            </a:r>
            <a:r>
              <a:rPr lang="en-GB" b="1" dirty="0">
                <a:sym typeface="Wingdings" panose="05000000000000000000" pitchFamily="2" charset="2"/>
              </a:rPr>
              <a:t>and electromagnetic simulations </a:t>
            </a:r>
            <a:r>
              <a:rPr lang="en-GB" dirty="0" smtClean="0">
                <a:sym typeface="Wingdings" panose="05000000000000000000" pitchFamily="2" charset="2"/>
              </a:rPr>
              <a:t>for </a:t>
            </a:r>
            <a:r>
              <a:rPr lang="en-GB" dirty="0">
                <a:sym typeface="Wingdings" panose="05000000000000000000" pitchFamily="2" charset="2"/>
              </a:rPr>
              <a:t>different devices/structures in the SPS </a:t>
            </a:r>
            <a:r>
              <a:rPr lang="en-GB" dirty="0" smtClean="0">
                <a:sym typeface="Wingdings" panose="05000000000000000000" pitchFamily="2" charset="2"/>
              </a:rPr>
              <a:t>ring:</a:t>
            </a:r>
            <a:endParaRPr lang="en-US" b="1" dirty="0" smtClean="0">
              <a:latin typeface="+mj-lt"/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en-US" b="1" dirty="0" smtClean="0">
                <a:latin typeface="+mj-lt"/>
              </a:rPr>
              <a:t>Vacuum </a:t>
            </a:r>
            <a:r>
              <a:rPr lang="en-US" b="1" dirty="0" smtClean="0">
                <a:latin typeface="+mj-lt"/>
              </a:rPr>
              <a:t>flanges </a:t>
            </a:r>
            <a:r>
              <a:rPr lang="en-US" dirty="0" smtClean="0">
                <a:latin typeface="+mj-lt"/>
              </a:rPr>
              <a:t>are the best candidate with strong peak at </a:t>
            </a:r>
            <a:r>
              <a:rPr lang="en-GB" b="1" dirty="0" smtClean="0">
                <a:latin typeface="+mj-lt"/>
                <a:sym typeface="Wingdings" panose="05000000000000000000" pitchFamily="2" charset="2"/>
              </a:rPr>
              <a:t>f</a:t>
            </a:r>
            <a:r>
              <a:rPr lang="en-US" b="1" baseline="-25000" dirty="0" smtClean="0">
                <a:latin typeface="+mj-lt"/>
                <a:sym typeface="Wingdings" panose="05000000000000000000" pitchFamily="2" charset="2"/>
              </a:rPr>
              <a:t>r</a:t>
            </a:r>
            <a:r>
              <a:rPr lang="en-US" b="1" dirty="0" smtClean="0">
                <a:latin typeface="+mj-lt"/>
                <a:sym typeface="Wingdings" panose="05000000000000000000" pitchFamily="2" charset="2"/>
              </a:rPr>
              <a:t> = 1.4 GHz</a:t>
            </a:r>
            <a:r>
              <a:rPr lang="en-US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+mj-lt"/>
                <a:sym typeface="Wingdings" panose="05000000000000000000" pitchFamily="2" charset="2"/>
              </a:rPr>
              <a:t>with</a:t>
            </a:r>
            <a:r>
              <a:rPr lang="en-US" dirty="0" smtClean="0">
                <a:solidFill>
                  <a:schemeClr val="tx2"/>
                </a:solidFill>
                <a:latin typeface="+mj-lt"/>
                <a:sym typeface="Wingdings" panose="05000000000000000000" pitchFamily="2" charset="2"/>
              </a:rPr>
              <a:t>    </a:t>
            </a:r>
            <a:r>
              <a:rPr lang="en-US" b="1" dirty="0" smtClean="0">
                <a:latin typeface="+mj-lt"/>
                <a:sym typeface="Wingdings" panose="05000000000000000000" pitchFamily="2" charset="2"/>
              </a:rPr>
              <a:t>R/Q</a:t>
            </a:r>
            <a:r>
              <a:rPr lang="el-GR" b="1" dirty="0" smtClean="0">
                <a:latin typeface="+mj-lt"/>
                <a:sym typeface="Wingdings" panose="05000000000000000000" pitchFamily="2" charset="2"/>
              </a:rPr>
              <a:t> </a:t>
            </a:r>
            <a:r>
              <a:rPr lang="el-GR" b="1" dirty="0" smtClean="0">
                <a:latin typeface="+mj-lt"/>
                <a:sym typeface="Wingdings" panose="05000000000000000000" pitchFamily="2" charset="2"/>
              </a:rPr>
              <a:t>= </a:t>
            </a:r>
            <a:r>
              <a:rPr lang="en-US" b="1" dirty="0" smtClean="0">
                <a:latin typeface="+mj-lt"/>
                <a:sym typeface="Wingdings" panose="05000000000000000000" pitchFamily="2" charset="2"/>
              </a:rPr>
              <a:t>9 k</a:t>
            </a:r>
            <a:r>
              <a:rPr lang="el-GR" b="1" dirty="0" smtClean="0">
                <a:latin typeface="+mj-lt"/>
                <a:sym typeface="Wingdings" panose="05000000000000000000" pitchFamily="2" charset="2"/>
              </a:rPr>
              <a:t>Ω</a:t>
            </a:r>
            <a:r>
              <a:rPr lang="en-GB" b="1" dirty="0" smtClean="0">
                <a:latin typeface="+mj-lt"/>
                <a:sym typeface="Wingdings" panose="05000000000000000000" pitchFamily="2" charset="2"/>
              </a:rPr>
              <a:t> (different types,~ 500)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GB" dirty="0" smtClean="0">
              <a:solidFill>
                <a:schemeClr val="tx2"/>
              </a:solidFill>
              <a:latin typeface="+mj-lt"/>
              <a:sym typeface="Wingdings" panose="05000000000000000000" pitchFamily="2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096" y="3494432"/>
            <a:ext cx="1951286" cy="1590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15" y="2419010"/>
            <a:ext cx="3007457" cy="1226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040" y="2224401"/>
            <a:ext cx="3035049" cy="13486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713301"/>
            <a:ext cx="3164508" cy="1299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183" y="5044009"/>
            <a:ext cx="1780146" cy="162535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151" y="4879925"/>
            <a:ext cx="1670760" cy="178943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17496" y="2224401"/>
            <a:ext cx="3744416" cy="444495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ounded Rectangle 13"/>
          <p:cNvSpPr/>
          <p:nvPr/>
        </p:nvSpPr>
        <p:spPr>
          <a:xfrm>
            <a:off x="5004048" y="2132855"/>
            <a:ext cx="3744416" cy="452831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49"/>
          <p:cNvSpPr txBox="1"/>
          <p:nvPr/>
        </p:nvSpPr>
        <p:spPr>
          <a:xfrm>
            <a:off x="1907704" y="6453336"/>
            <a:ext cx="89518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 smtClean="0"/>
              <a:t>Group I</a:t>
            </a:r>
            <a:endParaRPr lang="en-GB" b="1" dirty="0"/>
          </a:p>
        </p:txBody>
      </p:sp>
      <p:sp>
        <p:nvSpPr>
          <p:cNvPr id="16" name="TextBox 49"/>
          <p:cNvSpPr txBox="1"/>
          <p:nvPr/>
        </p:nvSpPr>
        <p:spPr>
          <a:xfrm>
            <a:off x="6444208" y="6453336"/>
            <a:ext cx="9560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b="1" dirty="0" smtClean="0"/>
              <a:t>Group II</a:t>
            </a:r>
            <a:endParaRPr lang="en-GB" b="1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Impedance identification (2/2)</a:t>
            </a:r>
            <a:endParaRPr lang="en-US" sz="3200" dirty="0" smtClean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943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l-GR" sz="4000" dirty="0" smtClean="0"/>
              <a:t>μ</a:t>
            </a:r>
            <a:r>
              <a:rPr lang="en-US" sz="4000" dirty="0" smtClean="0"/>
              <a:t>w instability with a resonator</a:t>
            </a:r>
            <a:endParaRPr lang="en-US" sz="3200" dirty="0" smtClean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914400" y="838200"/>
            <a:ext cx="73152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364598" y="908720"/>
                <a:ext cx="8527882" cy="32519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2000" b="1" dirty="0" smtClean="0"/>
                  <a:t>Microwave instability threshold in a single RF system:</a:t>
                </a:r>
                <a:endParaRPr lang="en-US" sz="2000" b="1" dirty="0"/>
              </a:p>
              <a:p>
                <a:pPr marL="1028700" lvl="1" indent="-342900">
                  <a:buFont typeface="Wingdings" panose="05000000000000000000" pitchFamily="2" charset="2"/>
                  <a:buChar char="v"/>
                </a:pPr>
                <a:r>
                  <a:rPr lang="en-US" sz="2000" dirty="0"/>
                  <a:t>broad-band impedance: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el-GR" sz="2000" b="1" i="1">
                        <a:latin typeface="Cambria Math" panose="02040503050406030204" pitchFamily="18" charset="0"/>
                      </a:rPr>
                      <m:t>𝝉</m:t>
                    </m:r>
                    <m:r>
                      <a:rPr lang="el-GR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GB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GB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2000" b="1" dirty="0" smtClean="0">
                    <a:latin typeface="Cambria Math" panose="02040503050406030204" pitchFamily="18" charset="0"/>
                    <a:ea typeface="Cambria Math" panose="02040503050406030204" pitchFamily="18" charset="0"/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GB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𝒕𝒉</m:t>
                        </m:r>
                      </m:sub>
                    </m:sSub>
                    <m:d>
                      <m:d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GB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𝒔𝒉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en-GB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𝒓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endParaRPr lang="en-GB" sz="2000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1028700" lvl="1" indent="-342900">
                  <a:buFont typeface="Wingdings" panose="05000000000000000000" pitchFamily="2" charset="2"/>
                  <a:buChar char="v"/>
                </a:pP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2000" dirty="0"/>
                      <m:t>narrow</m:t>
                    </m:r>
                    <m:r>
                      <m:rPr>
                        <m:nor/>
                      </m:rPr>
                      <a:rPr lang="en-GB" sz="2000" dirty="0"/>
                      <m:t>−</m:t>
                    </m:r>
                    <m:r>
                      <m:rPr>
                        <m:nor/>
                      </m:rPr>
                      <a:rPr lang="en-GB" sz="2000" dirty="0"/>
                      <m:t>band</m:t>
                    </m:r>
                    <m:r>
                      <m:rPr>
                        <m:nor/>
                      </m:rPr>
                      <a:rPr lang="en-GB" sz="2000" dirty="0"/>
                      <m:t> </m:t>
                    </m:r>
                    <m:r>
                      <m:rPr>
                        <m:nor/>
                      </m:rPr>
                      <a:rPr lang="en-GB" sz="2000" dirty="0"/>
                      <m:t>impedance</m:t>
                    </m:r>
                    <m:r>
                      <m:rPr>
                        <m:nor/>
                      </m:rPr>
                      <a:rPr lang="en-GB" sz="2000" dirty="0"/>
                      <m:t>:  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𝒇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r>
                      <a:rPr lang="el-GR" sz="2000" b="1" i="1">
                        <a:latin typeface="Cambria Math" panose="02040503050406030204" pitchFamily="18" charset="0"/>
                      </a:rPr>
                      <m:t>𝝉</m:t>
                    </m:r>
                    <m:r>
                      <a:rPr lang="el-GR" sz="20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n-GB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𝑸</m:t>
                    </m:r>
                  </m:oMath>
                </a14:m>
                <a:r>
                  <a:rPr lang="en-US" sz="2000" b="1" dirty="0" smtClean="0"/>
                  <a:t> </a:t>
                </a:r>
                <a:r>
                  <a:rPr lang="en-US" sz="2000" b="1" dirty="0" smtClean="0">
                    <a:sym typeface="Wingdings" panose="05000000000000000000" pitchFamily="2" charset="2"/>
                  </a:rPr>
                  <a:t> </a:t>
                </a:r>
                <a14:m>
                  <m:oMath xmlns:m="http://schemas.openxmlformats.org/officeDocument/2006/math">
                    <m:r>
                      <a:rPr lang="en-GB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𝒕𝒉</m:t>
                        </m:r>
                      </m:sub>
                    </m:sSub>
                    <m:d>
                      <m:dPr>
                        <m:ctrlPr>
                          <a:rPr lang="en-GB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GB" sz="2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GB" sz="2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𝒔𝒉</m:t>
                                </m:r>
                              </m:sub>
                            </m:sSub>
                          </m:num>
                          <m:den>
                            <m:r>
                              <a:rPr lang="en-GB" sz="2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𝑸</m:t>
                            </m:r>
                          </m:den>
                        </m:f>
                      </m:e>
                    </m:d>
                  </m:oMath>
                </a14:m>
                <a:endParaRPr lang="en-US" sz="2000" b="1" dirty="0"/>
              </a:p>
              <a:p>
                <a:pPr marL="228600"/>
                <a:endParaRPr lang="en-US" sz="2000" dirty="0" smtClean="0"/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r>
                  <a:rPr lang="en-US" sz="2000" dirty="0" smtClean="0"/>
                  <a:t>Particle simulations carried out to verify this analytical result using the code </a:t>
                </a:r>
                <a:r>
                  <a:rPr lang="en-US" sz="2000" b="1" i="1" dirty="0" err="1" smtClean="0"/>
                  <a:t>BLonD</a:t>
                </a:r>
                <a:r>
                  <a:rPr lang="en-US" sz="2000" dirty="0" smtClean="0"/>
                  <a:t> (longitudinal beam dynamics code developed at CERN)</a:t>
                </a:r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endParaRPr lang="en-US" sz="2000" dirty="0" smtClean="0"/>
              </a:p>
              <a:p>
                <a:pPr marL="342900" indent="-342900">
                  <a:buFont typeface="Wingdings" panose="05000000000000000000" pitchFamily="2" charset="2"/>
                  <a:buChar char="q"/>
                </a:pPr>
                <a:endParaRPr lang="en-US" sz="2000" dirty="0" smtClean="0"/>
              </a:p>
              <a:p>
                <a:r>
                  <a:rPr lang="en-US" sz="2000" dirty="0" smtClean="0"/>
                  <a:t>      </a:t>
                </a:r>
                <a:r>
                  <a:rPr lang="en-US" sz="2000" b="1" dirty="0" smtClean="0"/>
                  <a:t>Criterion for Instability threshold: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b="1" i="1"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GB" sz="2000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000" b="1" i="1">
                                <a:latin typeface="Cambria Math" panose="02040503050406030204" pitchFamily="18" charset="0"/>
                              </a:rPr>
                              <m:t>𝝉</m:t>
                            </m:r>
                          </m:e>
                          <m:sub>
                            <m:r>
                              <a:rPr lang="en-GB" sz="2000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 %</m:t>
                        </m:r>
                      </m:den>
                    </m:f>
                  </m:oMath>
                </a14:m>
                <a:r>
                  <a:rPr lang="en-US" sz="2000" b="1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000" b="1">
                            <a:latin typeface="Cambria Math" panose="02040503050406030204" pitchFamily="18" charset="0"/>
                          </a:rPr>
                          <m:t>𝚫𝛕</m:t>
                        </m:r>
                      </m:e>
                      <m:sub>
                        <m:r>
                          <a:rPr lang="en-GB" sz="2000" b="1" i="1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GB" sz="20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GB" sz="2000" b="1" i="1">
                        <a:latin typeface="Cambria Math" panose="02040503050406030204" pitchFamily="18" charset="0"/>
                      </a:rPr>
                      <m:t>𝟏𝟎𝟎</m:t>
                    </m:r>
                  </m:oMath>
                </a14:m>
                <a:r>
                  <a:rPr lang="en-US" sz="2000" b="1" dirty="0" smtClean="0"/>
                  <a:t> ps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598" y="908720"/>
                <a:ext cx="8527882" cy="3251916"/>
              </a:xfrm>
              <a:prstGeom prst="rect">
                <a:avLst/>
              </a:prstGeom>
              <a:blipFill rotWithShape="0">
                <a:blip r:embed="rId2"/>
                <a:stretch>
                  <a:fillRect l="-643" t="-936" b="-2022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246" y="4077072"/>
            <a:ext cx="3102365" cy="232677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884173" y="4104725"/>
            <a:ext cx="2558201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ε = </a:t>
            </a:r>
            <a:r>
              <a:rPr lang="en-GB" dirty="0" smtClean="0"/>
              <a:t>0.3 eVs – N</a:t>
            </a:r>
            <a:r>
              <a:rPr lang="en-GB" baseline="-25000" dirty="0" smtClean="0"/>
              <a:t>th</a:t>
            </a:r>
            <a:r>
              <a:rPr lang="en-GB" dirty="0" smtClean="0"/>
              <a:t> =3.5E11</a:t>
            </a:r>
            <a:endParaRPr lang="el-GR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8532440" y="4474057"/>
            <a:ext cx="0" cy="1569749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/>
              <p:cNvSpPr txBox="1"/>
              <p:nvPr/>
            </p:nvSpPr>
            <p:spPr>
              <a:xfrm rot="5400000">
                <a:off x="8116014" y="5005492"/>
                <a:ext cx="1372427" cy="39555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𝚫𝛕</m:t>
                          </m:r>
                        </m:e>
                        <m:sub>
                          <m:r>
                            <a:rPr lang="en-GB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</m:sSub>
                      <m:r>
                        <a:rPr lang="en-GB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GB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𝟏𝟎𝟎</m:t>
                      </m:r>
                      <m:r>
                        <a:rPr lang="en-GB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8116014" y="5005492"/>
                <a:ext cx="1372427" cy="395558"/>
              </a:xfrm>
              <a:prstGeom prst="rect">
                <a:avLst/>
              </a:prstGeom>
              <a:blipFill rotWithShape="0">
                <a:blip r:embed="rId4"/>
                <a:stretch>
                  <a:fillRect l="-5797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099553"/>
            <a:ext cx="3072390" cy="230429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64598" y="4099553"/>
            <a:ext cx="2558201" cy="36933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l-GR" dirty="0" smtClean="0"/>
              <a:t>ε = </a:t>
            </a:r>
            <a:r>
              <a:rPr lang="en-GB" dirty="0" smtClean="0"/>
              <a:t>0.5 eVs – N</a:t>
            </a:r>
            <a:r>
              <a:rPr lang="en-GB" baseline="-25000" dirty="0" smtClean="0"/>
              <a:t>th</a:t>
            </a:r>
            <a:r>
              <a:rPr lang="en-GB" dirty="0" smtClean="0"/>
              <a:t> =3.4E11</a:t>
            </a:r>
            <a:endParaRPr lang="el-GR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987824" y="4896841"/>
            <a:ext cx="0" cy="642909"/>
          </a:xfrm>
          <a:prstGeom prst="straightConnector1">
            <a:avLst/>
          </a:prstGeom>
          <a:ln w="254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/>
              <p:cNvSpPr txBox="1"/>
              <p:nvPr/>
            </p:nvSpPr>
            <p:spPr>
              <a:xfrm rot="5400000">
                <a:off x="2545125" y="5157892"/>
                <a:ext cx="1471300" cy="39555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lin"/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GB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𝒇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𝝉</m:t>
                              </m:r>
                            </m:e>
                            <m:sub>
                              <m:r>
                                <a:rPr lang="en-GB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GB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&gt;</m:t>
                          </m:r>
                          <m:r>
                            <a:rPr lang="en-GB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GB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%</m:t>
                          </m:r>
                        </m:den>
                      </m:f>
                    </m:oMath>
                  </m:oMathPara>
                </a14:m>
                <a:endParaRPr lang="el-G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5400000">
                <a:off x="2545125" y="5157892"/>
                <a:ext cx="1471300" cy="395558"/>
              </a:xfrm>
              <a:prstGeom prst="rect">
                <a:avLst/>
              </a:prstGeom>
              <a:blipFill rotWithShape="0">
                <a:blip r:embed="rId6"/>
                <a:stretch>
                  <a:fillRect l="-147826" t="-4490" r="-98551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3711440" y="4099553"/>
            <a:ext cx="1714937" cy="646331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Q20 - Double RF - V</a:t>
            </a:r>
            <a:r>
              <a:rPr lang="en-US" b="1" baseline="-25000" dirty="0" smtClean="0"/>
              <a:t>200 </a:t>
            </a:r>
            <a:r>
              <a:rPr lang="en-US" b="1" dirty="0" smtClean="0"/>
              <a:t>= </a:t>
            </a:r>
            <a:r>
              <a:rPr lang="en-US" b="1" dirty="0"/>
              <a:t>7 </a:t>
            </a:r>
            <a:r>
              <a:rPr lang="en-US" b="1" dirty="0" smtClean="0"/>
              <a:t>MV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val="44239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8766</TotalTime>
  <Words>1095</Words>
  <Application>Microsoft Office PowerPoint</Application>
  <PresentationFormat>On-screen Show (4:3)</PresentationFormat>
  <Paragraphs>158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Cambria Math</vt:lpstr>
      <vt:lpstr>Comic Sans MS</vt:lpstr>
      <vt:lpstr>Constantia</vt:lpstr>
      <vt:lpstr>Tahoma</vt:lpstr>
      <vt:lpstr>Wingdings</vt:lpstr>
      <vt:lpstr>Office Theme</vt:lpstr>
      <vt:lpstr>Longitudinal Microwave Instability in a Multi- RF System</vt:lpstr>
      <vt:lpstr>Outline</vt:lpstr>
      <vt:lpstr>Introduction</vt:lpstr>
      <vt:lpstr>Uncontrolled emittance blow-up (1/3)</vt:lpstr>
      <vt:lpstr>Uncontrolled emittance blow-up (2/3)</vt:lpstr>
      <vt:lpstr>Uncontrolled emittance blow-up (3/3)</vt:lpstr>
      <vt:lpstr>Impedance identification (1/2)</vt:lpstr>
      <vt:lpstr>Impedance identification (2/2)</vt:lpstr>
      <vt:lpstr>μw instability with a resonator</vt:lpstr>
      <vt:lpstr>Simulations – single RF (1/2)</vt:lpstr>
      <vt:lpstr>Simulations – single RF (2/2)</vt:lpstr>
      <vt:lpstr>Simulations – double RF (1/2)</vt:lpstr>
      <vt:lpstr>Simulations – double RF (2/2)</vt:lpstr>
      <vt:lpstr>SPS longitudinal impedance model</vt:lpstr>
      <vt:lpstr>Simulations vs measurements</vt:lpstr>
      <vt:lpstr>Simulations vs measurements   single bunch</vt:lpstr>
      <vt:lpstr>Simulations vs measurements   single bunch</vt:lpstr>
      <vt:lpstr>Simulations vs measurements   multi-bunch</vt:lpstr>
      <vt:lpstr>Summary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Momentum slip-stacking of the I-LHC beam in the SPS</dc:title>
  <dc:creator>Theodoros Argyropoulos</dc:creator>
  <cp:lastModifiedBy>Theodoros Argyropoulos</cp:lastModifiedBy>
  <cp:revision>316</cp:revision>
  <cp:lastPrinted>2014-11-05T10:08:41Z</cp:lastPrinted>
  <dcterms:created xsi:type="dcterms:W3CDTF">2014-02-26T10:28:48Z</dcterms:created>
  <dcterms:modified xsi:type="dcterms:W3CDTF">2014-11-07T14:06:31Z</dcterms:modified>
</cp:coreProperties>
</file>