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257" r:id="rId4"/>
    <p:sldId id="260" r:id="rId5"/>
    <p:sldId id="296" r:id="rId6"/>
    <p:sldId id="303" r:id="rId7"/>
    <p:sldId id="283" r:id="rId8"/>
    <p:sldId id="292" r:id="rId9"/>
    <p:sldId id="285" r:id="rId10"/>
    <p:sldId id="294" r:id="rId11"/>
    <p:sldId id="305" r:id="rId12"/>
    <p:sldId id="312" r:id="rId13"/>
    <p:sldId id="307" r:id="rId14"/>
    <p:sldId id="263" r:id="rId15"/>
    <p:sldId id="290" r:id="rId16"/>
    <p:sldId id="313" r:id="rId17"/>
    <p:sldId id="314" r:id="rId18"/>
    <p:sldId id="315" r:id="rId19"/>
    <p:sldId id="316" r:id="rId20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58094A0F-586D-4D9B-AF86-56FAD2FC2E96}">
          <p14:sldIdLst>
            <p14:sldId id="256"/>
            <p14:sldId id="259"/>
            <p14:sldId id="257"/>
          </p14:sldIdLst>
        </p14:section>
        <p14:section name="Measurements" id="{AAC9C68B-EC43-4956-B8F0-48474E9F74B9}">
          <p14:sldIdLst>
            <p14:sldId id="260"/>
            <p14:sldId id="296"/>
          </p14:sldIdLst>
        </p14:section>
        <p14:section name="Simulations" id="{BC308811-CCDC-429B-918F-2AA04B251308}">
          <p14:sldIdLst>
            <p14:sldId id="303"/>
            <p14:sldId id="283"/>
            <p14:sldId id="292"/>
          </p14:sldIdLst>
        </p14:section>
        <p14:section name="Analytical work" id="{F78BBFA8-EDD4-4BF4-9985-4FD7622CD000}">
          <p14:sldIdLst>
            <p14:sldId id="285"/>
            <p14:sldId id="294"/>
            <p14:sldId id="305"/>
            <p14:sldId id="312"/>
            <p14:sldId id="307"/>
          </p14:sldIdLst>
        </p14:section>
        <p14:section name="Conclusions" id="{E29A2512-A51E-434B-9284-D9B13799D787}">
          <p14:sldIdLst>
            <p14:sldId id="263"/>
            <p14:sldId id="290"/>
          </p14:sldIdLst>
        </p14:section>
        <p14:section name="Extra Slides" id="{B3777126-AA67-4021-8016-B9A03E870ADD}">
          <p14:sldIdLst>
            <p14:sldId id="313"/>
            <p14:sldId id="314"/>
            <p14:sldId id="315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0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4C58-C7F4-46DF-877F-89F37E80852E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8596-93B5-45D9-AA7E-794FF3E0F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9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9D56E-B78E-4961-B86C-F98E5B945B3E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CF955-FC90-41D1-8275-F7A2CC83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69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98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9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81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102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499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95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50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96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85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398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73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7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8911-81DF-40FF-B8C3-F5DDD91B14CE}" type="datetime1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2B91-5CEF-4B98-A74C-802504CDABF2}" type="datetime1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6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DBE6-FC89-41EE-B231-28A4E3C16F1C}" type="datetime1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0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51E6-15AF-4B42-8DBD-377A1D01E9B6}" type="datetime1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5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F7EF-7F45-4446-8E0A-8A62475A4F52}" type="datetime1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7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9D7-AD75-40F7-8E08-8A1773C06D56}" type="datetime1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8-A4DE-4853-85A5-4FF8272B33EF}" type="datetime1">
              <a:rPr lang="en-US" smtClean="0"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4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DF0F-7106-431D-A2BE-908BBED6AE24}" type="datetime1">
              <a:rPr lang="en-US" smtClean="0"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6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E53F6-38FD-464C-B1D2-D4CCB228DC18}" type="datetime1">
              <a:rPr lang="en-US" smtClean="0"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6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4CD9-55F3-44E2-8064-A3C11C15E617}" type="datetime1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2082-693E-4A0E-BD59-95766A750A6C}" type="datetime1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3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95AC-357D-48FA-AB7B-73D794C89959}" type="datetime1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af-spsu.web.cern.ch/paf-spsu/meetings/2008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dquartul/BLonD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0705"/>
            <a:ext cx="7772400" cy="3235380"/>
          </a:xfrm>
          <a:ln w="57150" cap="rnd">
            <a:solidFill>
              <a:srgbClr val="0053A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GB" sz="5400" b="1" dirty="0" smtClean="0"/>
              <a:t>Synchrotron frequency shift as a probe of the CERN SPS reactive impedance</a:t>
            </a:r>
            <a:br>
              <a:rPr lang="en-GB" sz="5400" b="1" dirty="0" smtClean="0"/>
            </a:br>
            <a:r>
              <a:rPr lang="en-GB" sz="2700" b="1" dirty="0" smtClean="0">
                <a:solidFill>
                  <a:schemeClr val="bg1"/>
                </a:solidFill>
              </a:rPr>
              <a:t>s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3100" i="1" dirty="0" smtClean="0"/>
              <a:t>HB2014 – 11/13/14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49484"/>
            <a:ext cx="8821783" cy="1262743"/>
          </a:xfrm>
        </p:spPr>
        <p:txBody>
          <a:bodyPr lIns="648000" tIns="0" bIns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000" dirty="0" smtClean="0"/>
              <a:t>A. Lasheen, </a:t>
            </a:r>
            <a:r>
              <a:rPr lang="en-US" sz="2000" dirty="0" smtClean="0"/>
              <a:t>T</a:t>
            </a:r>
            <a:r>
              <a:rPr lang="en-US" sz="2000" dirty="0"/>
              <a:t>. Argyropoulos, </a:t>
            </a:r>
            <a:r>
              <a:rPr lang="en-US" sz="2000" dirty="0" smtClean="0"/>
              <a:t>J. Esteban Müller, D</a:t>
            </a:r>
            <a:r>
              <a:rPr lang="en-US" sz="2000" dirty="0"/>
              <a:t>. Quartullo, E. </a:t>
            </a:r>
            <a:r>
              <a:rPr lang="en-US" sz="2000" dirty="0" err="1"/>
              <a:t>Shaposhnikova</a:t>
            </a:r>
            <a:r>
              <a:rPr lang="en-US" sz="2000" dirty="0"/>
              <a:t>, H. Timko, J. Varela Campelo</a:t>
            </a:r>
            <a:endParaRPr lang="en-US" sz="12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49" y="5138269"/>
            <a:ext cx="1114957" cy="1114957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472668"/>
              </p:ext>
            </p:extLst>
          </p:nvPr>
        </p:nvGraphicFramePr>
        <p:xfrm>
          <a:off x="5551963" y="5138268"/>
          <a:ext cx="1252979" cy="1114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" name="Acrobat Document" r:id="rId5" imgW="5533943" imgH="4924260" progId="AcroExch.Document.11">
                  <p:embed/>
                </p:oleObj>
              </mc:Choice>
              <mc:Fallback>
                <p:oleObj name="Acrobat Document" r:id="rId5" imgW="5533943" imgH="492426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1963" y="5138268"/>
                        <a:ext cx="1252979" cy="1114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11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552"/>
            <a:ext cx="7886700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Analytical results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" y="4214561"/>
            <a:ext cx="8856000" cy="2506916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 </a:t>
            </a:r>
            <a:r>
              <a:rPr lang="en-US" sz="3200" dirty="0" smtClean="0"/>
              <a:t>Comparing parabolic and </a:t>
            </a:r>
            <a:r>
              <a:rPr lang="en-US" sz="3200" dirty="0" err="1" smtClean="0"/>
              <a:t>gaussian</a:t>
            </a:r>
            <a:r>
              <a:rPr lang="en-US" sz="3200" dirty="0" smtClean="0"/>
              <a:t> line densities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 The </a:t>
            </a:r>
            <a:r>
              <a:rPr lang="en-US" sz="3200" b="1" dirty="0" err="1" smtClean="0">
                <a:solidFill>
                  <a:srgbClr val="0053A1"/>
                </a:solidFill>
              </a:rPr>
              <a:t>gaussian</a:t>
            </a:r>
            <a:r>
              <a:rPr lang="en-US" sz="3200" b="1" dirty="0" smtClean="0">
                <a:solidFill>
                  <a:srgbClr val="0053A1"/>
                </a:solidFill>
              </a:rPr>
              <a:t> </a:t>
            </a:r>
            <a:r>
              <a:rPr lang="en-US" sz="3200" dirty="0" smtClean="0"/>
              <a:t>distribution is sampling more </a:t>
            </a:r>
            <a:r>
              <a:rPr lang="en-US" sz="3200" b="1" dirty="0" smtClean="0">
                <a:solidFill>
                  <a:srgbClr val="0053A1"/>
                </a:solidFill>
              </a:rPr>
              <a:t>inductive</a:t>
            </a:r>
            <a:r>
              <a:rPr lang="en-US" sz="3200" b="1" dirty="0" smtClean="0"/>
              <a:t> </a:t>
            </a:r>
            <a:r>
              <a:rPr lang="en-US" sz="3200" dirty="0" smtClean="0"/>
              <a:t>impedance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 The </a:t>
            </a:r>
            <a:r>
              <a:rPr lang="en-US" sz="3200" b="1" dirty="0" smtClean="0">
                <a:solidFill>
                  <a:srgbClr val="0053A1"/>
                </a:solidFill>
              </a:rPr>
              <a:t>parabolic</a:t>
            </a:r>
            <a:r>
              <a:rPr lang="en-US" sz="3200" b="1" dirty="0" smtClean="0"/>
              <a:t> </a:t>
            </a:r>
            <a:r>
              <a:rPr lang="en-US" sz="3200" dirty="0" smtClean="0"/>
              <a:t>distribution is sampling </a:t>
            </a:r>
            <a:r>
              <a:rPr lang="en-US" sz="3200" b="1" dirty="0" smtClean="0">
                <a:solidFill>
                  <a:srgbClr val="0053A1"/>
                </a:solidFill>
              </a:rPr>
              <a:t>inductive or capacitive depending on the bunch length</a:t>
            </a:r>
            <a:endParaRPr lang="en-US" sz="2800" b="1" dirty="0">
              <a:solidFill>
                <a:srgbClr val="0053A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10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840028"/>
            <a:ext cx="4272579" cy="3204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579" y="870098"/>
            <a:ext cx="4232486" cy="31743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8521" y="2794269"/>
            <a:ext cx="135812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H" sz="2400" b="1" dirty="0" err="1" smtClean="0"/>
              <a:t>Parabolic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23382" y="2794269"/>
            <a:ext cx="133722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H" sz="2400" b="1" dirty="0" err="1" smtClean="0"/>
              <a:t>Gaussian</a:t>
            </a:r>
            <a:endParaRPr lang="en-US" sz="24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937760" y="1811383"/>
            <a:ext cx="3257006" cy="870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329" y="2647524"/>
            <a:ext cx="2981241" cy="22359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787" y="652479"/>
            <a:ext cx="2864326" cy="2148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734335"/>
            <a:ext cx="4328161" cy="43465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552"/>
            <a:ext cx="7886700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Analytical results – </a:t>
            </a:r>
            <a:r>
              <a:rPr lang="en-US" b="1" dirty="0" smtClean="0"/>
              <a:t>Gaussian </a:t>
            </a:r>
            <a:endParaRPr lang="en-US" sz="40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7383" y="5163866"/>
            <a:ext cx="8730034" cy="1557610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0053A1"/>
                </a:solidFill>
              </a:rPr>
              <a:t> </a:t>
            </a:r>
            <a:r>
              <a:rPr lang="en-US" sz="3200" b="1" dirty="0" smtClean="0">
                <a:solidFill>
                  <a:srgbClr val="0053A1"/>
                </a:solidFill>
              </a:rPr>
              <a:t>The impedance type (inductive vs. </a:t>
            </a:r>
            <a:r>
              <a:rPr lang="en-US" sz="3200" b="1" dirty="0" err="1" smtClean="0">
                <a:solidFill>
                  <a:srgbClr val="0053A1"/>
                </a:solidFill>
              </a:rPr>
              <a:t>capactive</a:t>
            </a:r>
            <a:r>
              <a:rPr lang="en-US" sz="3200" b="1" dirty="0" smtClean="0">
                <a:solidFill>
                  <a:srgbClr val="0053A1"/>
                </a:solidFill>
              </a:rPr>
              <a:t>) does not change as a function of bunch length for the incoherent frequency shift</a:t>
            </a:r>
            <a:endParaRPr lang="en-US" sz="2800" b="1" dirty="0">
              <a:solidFill>
                <a:srgbClr val="0053A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43771" y="2842166"/>
            <a:ext cx="48763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H" sz="2400" b="1" dirty="0" smtClean="0"/>
              <a:t>Z1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31653" y="4761707"/>
            <a:ext cx="137836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600" b="1" dirty="0" err="1" smtClean="0"/>
              <a:t>Bunch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length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25787" y="4867378"/>
            <a:ext cx="299589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600" b="1" dirty="0" smtClean="0"/>
              <a:t>Spectrum &amp; </a:t>
            </a:r>
            <a:r>
              <a:rPr lang="fr-CH" sz="1600" b="1" dirty="0" err="1" smtClean="0"/>
              <a:t>flanges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impedance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67329" y="711816"/>
            <a:ext cx="331452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600" b="1" dirty="0" err="1" smtClean="0"/>
              <a:t>Slope</a:t>
            </a:r>
            <a:r>
              <a:rPr lang="fr-CH" sz="1600" b="1" dirty="0" smtClean="0"/>
              <a:t> as a </a:t>
            </a:r>
            <a:r>
              <a:rPr lang="fr-CH" sz="1600" b="1" dirty="0" err="1" smtClean="0"/>
              <a:t>function</a:t>
            </a:r>
            <a:r>
              <a:rPr lang="fr-CH" sz="1600" b="1" dirty="0" smtClean="0"/>
              <a:t> of </a:t>
            </a:r>
            <a:r>
              <a:rPr lang="fr-CH" sz="1600" b="1" dirty="0" err="1" smtClean="0"/>
              <a:t>bunch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length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147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552"/>
            <a:ext cx="7886700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Analytical results – </a:t>
            </a:r>
            <a:r>
              <a:rPr lang="en-US" b="1" dirty="0" smtClean="0"/>
              <a:t>Parabolic </a:t>
            </a:r>
            <a:endParaRPr lang="en-US" sz="40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7383" y="5163866"/>
            <a:ext cx="8730034" cy="1557610"/>
          </a:xfrm>
        </p:spPr>
        <p:txBody>
          <a:bodyPr anchor="t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0053A1"/>
                </a:solidFill>
              </a:rPr>
              <a:t> </a:t>
            </a:r>
            <a:r>
              <a:rPr lang="en-US" sz="3200" b="1" dirty="0" smtClean="0">
                <a:solidFill>
                  <a:srgbClr val="0053A1"/>
                </a:solidFill>
              </a:rPr>
              <a:t>The impedance type (inductive vs. </a:t>
            </a:r>
            <a:r>
              <a:rPr lang="en-US" sz="3200" b="1" dirty="0" err="1" smtClean="0">
                <a:solidFill>
                  <a:srgbClr val="0053A1"/>
                </a:solidFill>
              </a:rPr>
              <a:t>capactive</a:t>
            </a:r>
            <a:r>
              <a:rPr lang="en-US" sz="3200" b="1" dirty="0" smtClean="0">
                <a:solidFill>
                  <a:srgbClr val="0053A1"/>
                </a:solidFill>
              </a:rPr>
              <a:t>) changes as a function of bunch length for the flanges -&gt; the slope is not monotonous because of the flanges for the incoherent shift</a:t>
            </a:r>
            <a:endParaRPr lang="en-US" sz="2800" b="1" dirty="0">
              <a:solidFill>
                <a:srgbClr val="0053A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" y="795846"/>
            <a:ext cx="5228499" cy="39213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440" y="795464"/>
            <a:ext cx="2171360" cy="1628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221" y="2611784"/>
            <a:ext cx="3212129" cy="2409097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775063" y="3431177"/>
            <a:ext cx="4016404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77988" y="4014651"/>
            <a:ext cx="2525486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68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552"/>
            <a:ext cx="7886700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Analytical results – </a:t>
            </a:r>
            <a:r>
              <a:rPr lang="en-US" b="1" dirty="0" smtClean="0"/>
              <a:t>Coherent shift </a:t>
            </a:r>
            <a:endParaRPr lang="en-US" sz="40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4000" y="3831771"/>
            <a:ext cx="8856000" cy="2889706"/>
          </a:xfrm>
        </p:spPr>
        <p:txBody>
          <a:bodyPr anchor="t"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53A1"/>
                </a:solidFill>
              </a:rPr>
              <a:t>Coherent frequency shift </a:t>
            </a:r>
            <a:r>
              <a:rPr lang="en-US" dirty="0" smtClean="0"/>
              <a:t>was estimated for the </a:t>
            </a:r>
            <a:r>
              <a:rPr lang="en-US" dirty="0" err="1" smtClean="0"/>
              <a:t>quadrupolar</a:t>
            </a:r>
            <a:r>
              <a:rPr lang="en-US" dirty="0" smtClean="0"/>
              <a:t> case and has a </a:t>
            </a:r>
            <a:r>
              <a:rPr lang="en-US" b="1" dirty="0" smtClean="0">
                <a:solidFill>
                  <a:srgbClr val="0053A1"/>
                </a:solidFill>
              </a:rPr>
              <a:t>non negligible effect </a:t>
            </a:r>
            <a:r>
              <a:rPr lang="en-US" dirty="0" smtClean="0"/>
              <a:t>on the slope [6].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CH" dirty="0"/>
              <a:t> </a:t>
            </a:r>
            <a:r>
              <a:rPr lang="en-US" dirty="0"/>
              <a:t>The </a:t>
            </a:r>
            <a:r>
              <a:rPr lang="en-US" b="1" dirty="0">
                <a:solidFill>
                  <a:srgbClr val="0053A1"/>
                </a:solidFill>
              </a:rPr>
              <a:t>coherent shift goes in the opposite direction than the incoherent shift </a:t>
            </a:r>
            <a:r>
              <a:rPr lang="en-US" dirty="0"/>
              <a:t>(capacitive impedance leads to a steeper slope and vice-versa), and is </a:t>
            </a:r>
            <a:r>
              <a:rPr lang="en-US" b="1" dirty="0">
                <a:solidFill>
                  <a:srgbClr val="0053A1"/>
                </a:solidFill>
              </a:rPr>
              <a:t>due to the perturbation </a:t>
            </a:r>
            <a:r>
              <a:rPr lang="en-US" dirty="0"/>
              <a:t>on the bunch distribution with respect to the stationary bunch distribution.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The </a:t>
            </a:r>
            <a:r>
              <a:rPr lang="en-US" b="1" dirty="0" smtClean="0">
                <a:solidFill>
                  <a:srgbClr val="0053A1"/>
                </a:solidFill>
              </a:rPr>
              <a:t>ratio between the incoherent and coherent effects </a:t>
            </a:r>
            <a:r>
              <a:rPr lang="en-US" dirty="0" smtClean="0"/>
              <a:t>in measurements, as a function of bunch length is </a:t>
            </a:r>
            <a:r>
              <a:rPr lang="en-US" b="1" dirty="0" smtClean="0">
                <a:solidFill>
                  <a:srgbClr val="0053A1"/>
                </a:solidFill>
              </a:rPr>
              <a:t>difficult to estimate</a:t>
            </a:r>
            <a:r>
              <a:rPr lang="en-US" dirty="0" smtClean="0"/>
              <a:t>, but may explain the discrepancy between simulations and analytical calculation. Measurements should be compared to simulations </a:t>
            </a:r>
            <a:r>
              <a:rPr lang="en-US" dirty="0" smtClean="0"/>
              <a:t>in </a:t>
            </a:r>
            <a:r>
              <a:rPr lang="en-US" dirty="0" smtClean="0"/>
              <a:t>the same conditions.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8" y="773585"/>
            <a:ext cx="3770819" cy="2828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03" y="773585"/>
            <a:ext cx="3778817" cy="283411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1023801" y="2673531"/>
            <a:ext cx="2877639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34173" y="772413"/>
            <a:ext cx="272966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600" b="1" dirty="0" err="1" smtClean="0"/>
              <a:t>Coherent</a:t>
            </a:r>
            <a:r>
              <a:rPr lang="fr-CH" sz="1600" b="1" dirty="0" smtClean="0"/>
              <a:t> effective </a:t>
            </a:r>
            <a:r>
              <a:rPr lang="fr-CH" sz="1600" b="1" dirty="0" err="1" smtClean="0"/>
              <a:t>impedance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0300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552"/>
            <a:ext cx="7886700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Conclusions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09" y="3614056"/>
            <a:ext cx="8856000" cy="3107421"/>
          </a:xfrm>
        </p:spPr>
        <p:txBody>
          <a:bodyPr anchor="t"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53A1"/>
                </a:solidFill>
              </a:rPr>
              <a:t>The </a:t>
            </a:r>
            <a:r>
              <a:rPr lang="en-US" b="1" dirty="0" smtClean="0">
                <a:solidFill>
                  <a:srgbClr val="0053A1"/>
                </a:solidFill>
              </a:rPr>
              <a:t>incoherent </a:t>
            </a:r>
            <a:r>
              <a:rPr lang="en-US" b="1" dirty="0" err="1" smtClean="0">
                <a:solidFill>
                  <a:srgbClr val="0053A1"/>
                </a:solidFill>
              </a:rPr>
              <a:t>quadrupole</a:t>
            </a:r>
            <a:r>
              <a:rPr lang="en-US" b="1" dirty="0" smtClean="0">
                <a:solidFill>
                  <a:srgbClr val="0053A1"/>
                </a:solidFill>
              </a:rPr>
              <a:t> </a:t>
            </a:r>
            <a:r>
              <a:rPr lang="en-US" b="1" dirty="0" smtClean="0">
                <a:solidFill>
                  <a:srgbClr val="0053A1"/>
                </a:solidFill>
              </a:rPr>
              <a:t>frequency shift has a dependency with bunch length due to the coupling with high frequency impedances (flanges)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More measurements are </a:t>
            </a:r>
            <a:r>
              <a:rPr lang="en-US" dirty="0" smtClean="0"/>
              <a:t>foreseen by </a:t>
            </a:r>
            <a:r>
              <a:rPr lang="en-US" b="1" dirty="0" smtClean="0">
                <a:solidFill>
                  <a:srgbClr val="0053A1"/>
                </a:solidFill>
              </a:rPr>
              <a:t>generating a small mismatch by increasing the RF voltage</a:t>
            </a:r>
            <a:r>
              <a:rPr lang="en-US" dirty="0" smtClean="0"/>
              <a:t> in the SPS, in order to have </a:t>
            </a:r>
            <a:r>
              <a:rPr lang="en-US" b="1" dirty="0" smtClean="0">
                <a:solidFill>
                  <a:srgbClr val="0053A1"/>
                </a:solidFill>
              </a:rPr>
              <a:t>smaller perturbations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Measurements at </a:t>
            </a:r>
            <a:r>
              <a:rPr lang="en-US" dirty="0" smtClean="0">
                <a:solidFill>
                  <a:srgbClr val="0053A1"/>
                </a:solidFill>
              </a:rPr>
              <a:t>higher energies </a:t>
            </a:r>
            <a:r>
              <a:rPr lang="en-US" dirty="0" smtClean="0"/>
              <a:t>are planed in order to </a:t>
            </a:r>
            <a:r>
              <a:rPr lang="en-US" b="1" dirty="0" smtClean="0">
                <a:solidFill>
                  <a:srgbClr val="0053A1"/>
                </a:solidFill>
              </a:rPr>
              <a:t>eliminate the space charge</a:t>
            </a:r>
            <a:r>
              <a:rPr lang="en-US" b="1" dirty="0" smtClean="0"/>
              <a:t> </a:t>
            </a:r>
            <a:r>
              <a:rPr lang="en-US" dirty="0" smtClean="0"/>
              <a:t>impedance.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Information on the synchrotron frequency shift are needed in order to apply </a:t>
            </a:r>
            <a:r>
              <a:rPr lang="en-US" b="1" dirty="0" err="1" smtClean="0">
                <a:solidFill>
                  <a:srgbClr val="0053A1"/>
                </a:solidFill>
              </a:rPr>
              <a:t>emittance</a:t>
            </a:r>
            <a:r>
              <a:rPr lang="en-US" b="1" dirty="0" smtClean="0">
                <a:solidFill>
                  <a:srgbClr val="0053A1"/>
                </a:solidFill>
              </a:rPr>
              <a:t> blow-up with RF noise</a:t>
            </a:r>
            <a:r>
              <a:rPr lang="en-US" dirty="0" smtClean="0"/>
              <a:t>. The dependency with bunch length is to be known in order to apply correctly the RF noise.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94" y="767937"/>
            <a:ext cx="3639319" cy="27294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8" y="767937"/>
            <a:ext cx="3657606" cy="27294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57950" y="2672349"/>
            <a:ext cx="123604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H" sz="2000" b="1" dirty="0" err="1" smtClean="0"/>
              <a:t>Analytical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447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552"/>
            <a:ext cx="7886700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References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" y="848299"/>
            <a:ext cx="8856000" cy="5873178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[</a:t>
            </a:r>
            <a:r>
              <a:rPr lang="en-US" sz="3200" dirty="0"/>
              <a:t>1] E. </a:t>
            </a:r>
            <a:r>
              <a:rPr lang="en-US" sz="3200" dirty="0" err="1"/>
              <a:t>Shaposhnikova</a:t>
            </a:r>
            <a:r>
              <a:rPr lang="en-US" sz="3200" dirty="0"/>
              <a:t> et al</a:t>
            </a:r>
            <a:r>
              <a:rPr lang="en-US" sz="3200" dirty="0" smtClean="0"/>
              <a:t>.,</a:t>
            </a:r>
            <a:r>
              <a:rPr lang="fr-CH" sz="3200" dirty="0" smtClean="0"/>
              <a:t> «</a:t>
            </a:r>
            <a:r>
              <a:rPr lang="en-US" sz="3200" dirty="0"/>
              <a:t>Measurements of </a:t>
            </a:r>
            <a:r>
              <a:rPr lang="en-US" sz="3200" dirty="0" err="1"/>
              <a:t>Quadrupole</a:t>
            </a:r>
            <a:r>
              <a:rPr lang="en-US" sz="3200" dirty="0"/>
              <a:t> Frequency Shift Below Transition</a:t>
            </a:r>
            <a:r>
              <a:rPr lang="fr-CH" sz="3200" dirty="0" smtClean="0"/>
              <a:t>»</a:t>
            </a:r>
            <a:r>
              <a:rPr lang="en-US" sz="3200" dirty="0" smtClean="0"/>
              <a:t>, AB-Note-2004-047 </a:t>
            </a:r>
            <a:r>
              <a:rPr lang="en-US" sz="3200" dirty="0"/>
              <a:t>MD, CERN, </a:t>
            </a:r>
            <a:r>
              <a:rPr lang="en-US" sz="3200" dirty="0" smtClean="0"/>
              <a:t>Geneva</a:t>
            </a:r>
            <a:r>
              <a:rPr lang="en-US" sz="3200" dirty="0"/>
              <a:t>, </a:t>
            </a:r>
            <a:r>
              <a:rPr lang="en-US" sz="3200" dirty="0" smtClean="0"/>
              <a:t>Switzerland, May </a:t>
            </a:r>
            <a:r>
              <a:rPr lang="en-US" sz="3200" dirty="0"/>
              <a:t>14, 2004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fr-CH" sz="3200" dirty="0" smtClean="0"/>
          </a:p>
          <a:p>
            <a:pPr marL="0" indent="0">
              <a:buNone/>
            </a:pPr>
            <a:r>
              <a:rPr lang="fr-CH" sz="3200" dirty="0"/>
              <a:t>[2] J. Varela Campelo, </a:t>
            </a:r>
            <a:r>
              <a:rPr lang="fr-CH" sz="3200" dirty="0" smtClean="0"/>
              <a:t>«</a:t>
            </a:r>
            <a:r>
              <a:rPr lang="fr-CH" sz="3200" dirty="0"/>
              <a:t>SPS </a:t>
            </a:r>
            <a:r>
              <a:rPr lang="fr-CH" sz="3200" dirty="0" err="1"/>
              <a:t>Impedance</a:t>
            </a:r>
            <a:r>
              <a:rPr lang="fr-CH" sz="3200" dirty="0"/>
              <a:t> Model Update</a:t>
            </a:r>
            <a:r>
              <a:rPr lang="fr-CH" sz="3200" dirty="0" smtClean="0"/>
              <a:t>», Meetings of </a:t>
            </a:r>
            <a:r>
              <a:rPr lang="fr-CH" sz="3200" dirty="0"/>
              <a:t>the LIU-SPS </a:t>
            </a:r>
            <a:r>
              <a:rPr lang="fr-CH" sz="3200" dirty="0" err="1"/>
              <a:t>Beam</a:t>
            </a:r>
            <a:r>
              <a:rPr lang="fr-CH" sz="3200" dirty="0"/>
              <a:t> Dynamics </a:t>
            </a:r>
            <a:r>
              <a:rPr lang="fr-CH" sz="3200" dirty="0" err="1"/>
              <a:t>Working</a:t>
            </a:r>
            <a:r>
              <a:rPr lang="fr-CH" sz="3200" dirty="0"/>
              <a:t> </a:t>
            </a:r>
            <a:r>
              <a:rPr lang="fr-CH" sz="3200" dirty="0" smtClean="0"/>
              <a:t>Group</a:t>
            </a:r>
            <a:r>
              <a:rPr lang="fr-CH" sz="3200" dirty="0"/>
              <a:t>,</a:t>
            </a:r>
            <a:r>
              <a:rPr lang="fr-CH" sz="3200" dirty="0" smtClean="0"/>
              <a:t> </a:t>
            </a:r>
            <a:r>
              <a:rPr lang="fr-CH" sz="3200" dirty="0"/>
              <a:t>CERN, Geneva, </a:t>
            </a:r>
            <a:r>
              <a:rPr lang="fr-CH" sz="3200" dirty="0" err="1"/>
              <a:t>Switzerland</a:t>
            </a:r>
            <a:r>
              <a:rPr lang="fr-CH" sz="3200" dirty="0"/>
              <a:t> (2014), </a:t>
            </a:r>
            <a:r>
              <a:rPr lang="fr-CH" sz="3200" dirty="0" smtClean="0">
                <a:hlinkClick r:id="rId3"/>
              </a:rPr>
              <a:t>http://paf-spsu.web.cern.ch/paf-spsu/meetings/2008.htm</a:t>
            </a:r>
            <a:r>
              <a:rPr lang="fr-CH" sz="3200" dirty="0" smtClean="0"/>
              <a:t> </a:t>
            </a:r>
            <a:endParaRPr lang="fr-CH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fr-CH" sz="3200" dirty="0" smtClean="0"/>
              <a:t>[3] L. Wang, «</a:t>
            </a:r>
            <a:r>
              <a:rPr lang="en-GB" sz="3200" dirty="0" smtClean="0"/>
              <a:t>The </a:t>
            </a:r>
            <a:r>
              <a:rPr lang="en-GB" sz="3200" dirty="0"/>
              <a:t>geometry effect of the space charge impedance</a:t>
            </a:r>
            <a:r>
              <a:rPr lang="fr-CH" sz="3200" dirty="0" smtClean="0"/>
              <a:t> LSC code», </a:t>
            </a:r>
            <a:r>
              <a:rPr lang="en-GB" sz="3200" dirty="0"/>
              <a:t>ICFA mini-Workshop on “Electromagnetic wake fields and impedances in particle accelerators" </a:t>
            </a:r>
            <a:r>
              <a:rPr lang="fr-CH" sz="3200" dirty="0" smtClean="0"/>
              <a:t>, Erice, </a:t>
            </a:r>
            <a:r>
              <a:rPr lang="fr-CH" sz="3200" dirty="0" err="1" smtClean="0"/>
              <a:t>Italy</a:t>
            </a:r>
            <a:r>
              <a:rPr lang="fr-CH" sz="3200" dirty="0" smtClean="0"/>
              <a:t>, 2013</a:t>
            </a:r>
          </a:p>
          <a:p>
            <a:pPr marL="0" indent="0">
              <a:buNone/>
            </a:pPr>
            <a:endParaRPr lang="fr-CH" sz="3200" dirty="0" smtClean="0"/>
          </a:p>
          <a:p>
            <a:pPr marL="0" indent="0">
              <a:buNone/>
            </a:pPr>
            <a:r>
              <a:rPr lang="fr-CH" sz="3200" dirty="0" smtClean="0"/>
              <a:t>[4] </a:t>
            </a:r>
            <a:r>
              <a:rPr lang="fr-CH" sz="3200" dirty="0" err="1" smtClean="0"/>
              <a:t>BLonD</a:t>
            </a:r>
            <a:r>
              <a:rPr lang="fr-CH" sz="3200" dirty="0"/>
              <a:t> code: </a:t>
            </a:r>
            <a:r>
              <a:rPr lang="fr-CH" sz="3200" dirty="0">
                <a:hlinkClick r:id="rId4"/>
              </a:rPr>
              <a:t>https://github.com/dquartul/BLonD</a:t>
            </a:r>
            <a:r>
              <a:rPr lang="fr-CH" sz="3200" dirty="0" smtClean="0">
                <a:hlinkClick r:id="rId4"/>
              </a:rPr>
              <a:t>/</a:t>
            </a:r>
            <a:r>
              <a:rPr lang="fr-CH" sz="3200" dirty="0" smtClean="0"/>
              <a:t> </a:t>
            </a:r>
          </a:p>
          <a:p>
            <a:pPr marL="0" indent="0">
              <a:buNone/>
            </a:pPr>
            <a:endParaRPr lang="fr-CH" sz="3200" dirty="0" smtClean="0"/>
          </a:p>
          <a:p>
            <a:pPr marL="0" indent="0">
              <a:buNone/>
            </a:pPr>
            <a:r>
              <a:rPr lang="fr-CH" sz="3200" dirty="0" smtClean="0"/>
              <a:t>[5] K. Y. </a:t>
            </a:r>
            <a:r>
              <a:rPr lang="fr-CH" sz="3200" dirty="0" err="1" smtClean="0"/>
              <a:t>Ng</a:t>
            </a:r>
            <a:r>
              <a:rPr lang="fr-CH" sz="3200" dirty="0" smtClean="0"/>
              <a:t>, «</a:t>
            </a:r>
            <a:r>
              <a:rPr lang="fr-CH" sz="3200" dirty="0" err="1" smtClean="0"/>
              <a:t>Physics</a:t>
            </a:r>
            <a:r>
              <a:rPr lang="fr-CH" sz="3200" dirty="0" smtClean="0"/>
              <a:t> of </a:t>
            </a:r>
            <a:r>
              <a:rPr lang="fr-CH" sz="3200" dirty="0" err="1" smtClean="0"/>
              <a:t>Intensity</a:t>
            </a:r>
            <a:r>
              <a:rPr lang="fr-CH" sz="3200" dirty="0" smtClean="0"/>
              <a:t> </a:t>
            </a:r>
            <a:r>
              <a:rPr lang="fr-CH" sz="3200" dirty="0" err="1" smtClean="0"/>
              <a:t>Dependent</a:t>
            </a:r>
            <a:r>
              <a:rPr lang="fr-CH" sz="3200" dirty="0" smtClean="0"/>
              <a:t> </a:t>
            </a:r>
            <a:r>
              <a:rPr lang="fr-CH" sz="3200" dirty="0" err="1" smtClean="0"/>
              <a:t>Beam</a:t>
            </a:r>
            <a:r>
              <a:rPr lang="fr-CH" sz="3200" dirty="0" smtClean="0"/>
              <a:t> </a:t>
            </a:r>
            <a:r>
              <a:rPr lang="fr-CH" sz="3200" dirty="0" err="1" smtClean="0"/>
              <a:t>Instabilities</a:t>
            </a:r>
            <a:r>
              <a:rPr lang="fr-CH" sz="3200" dirty="0" smtClean="0"/>
              <a:t>», Ed. World Scientific </a:t>
            </a:r>
            <a:r>
              <a:rPr lang="fr-CH" sz="3200" dirty="0" err="1" smtClean="0"/>
              <a:t>Publishing</a:t>
            </a:r>
            <a:r>
              <a:rPr lang="fr-CH" sz="3200" dirty="0" smtClean="0"/>
              <a:t>, 2006</a:t>
            </a:r>
          </a:p>
          <a:p>
            <a:pPr marL="0" indent="0">
              <a:buNone/>
            </a:pPr>
            <a:endParaRPr lang="fr-CH" sz="3200" dirty="0" smtClean="0"/>
          </a:p>
          <a:p>
            <a:pPr marL="0" indent="0">
              <a:buNone/>
            </a:pPr>
            <a:r>
              <a:rPr lang="fr-CH" sz="3200" dirty="0" smtClean="0"/>
              <a:t>[6] A. Chao,</a:t>
            </a:r>
            <a:r>
              <a:rPr lang="fr-CH" sz="3200" dirty="0"/>
              <a:t> «</a:t>
            </a:r>
            <a:r>
              <a:rPr lang="fr-CH" sz="3200" dirty="0" err="1"/>
              <a:t>Physics</a:t>
            </a:r>
            <a:r>
              <a:rPr lang="fr-CH" sz="3200" dirty="0"/>
              <a:t> of </a:t>
            </a:r>
            <a:r>
              <a:rPr lang="fr-CH" sz="3200" dirty="0" smtClean="0"/>
              <a:t>Collective </a:t>
            </a:r>
            <a:r>
              <a:rPr lang="fr-CH" sz="3200" dirty="0" err="1" smtClean="0"/>
              <a:t>Beam</a:t>
            </a:r>
            <a:r>
              <a:rPr lang="fr-CH" sz="3200" dirty="0" smtClean="0"/>
              <a:t> </a:t>
            </a:r>
            <a:r>
              <a:rPr lang="fr-CH" sz="3200" dirty="0" err="1" smtClean="0"/>
              <a:t>Instabilities</a:t>
            </a:r>
            <a:r>
              <a:rPr lang="fr-CH" sz="3200" dirty="0" smtClean="0"/>
              <a:t> in High </a:t>
            </a:r>
            <a:r>
              <a:rPr lang="fr-CH" sz="3200" dirty="0" err="1" smtClean="0"/>
              <a:t>Energy</a:t>
            </a:r>
            <a:r>
              <a:rPr lang="fr-CH" sz="3200" dirty="0" smtClean="0"/>
              <a:t> </a:t>
            </a:r>
            <a:r>
              <a:rPr lang="fr-CH" sz="3200" dirty="0" err="1" smtClean="0"/>
              <a:t>Accelerators</a:t>
            </a:r>
            <a:r>
              <a:rPr lang="fr-CH" sz="3200" dirty="0" smtClean="0"/>
              <a:t>», Ed. John </a:t>
            </a:r>
            <a:r>
              <a:rPr lang="fr-CH" sz="3200" dirty="0" err="1" smtClean="0"/>
              <a:t>Wiley</a:t>
            </a:r>
            <a:r>
              <a:rPr lang="fr-CH" sz="3200" dirty="0" smtClean="0"/>
              <a:t> &amp; Sons, 1993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552"/>
            <a:ext cx="7886700" cy="50992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Simulation results – Q26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5" y="1285341"/>
            <a:ext cx="5852172" cy="43671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93664" y="768251"/>
                <a:ext cx="3306336" cy="5953226"/>
              </a:xfrm>
            </p:spPr>
            <p:txBody>
              <a:bodyPr anchor="t">
                <a:normAutofit fontScale="85000" lnSpcReduction="20000"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fr-CH" sz="3600" dirty="0" smtClean="0"/>
                  <a:t> </a:t>
                </a:r>
                <a:r>
                  <a:rPr lang="fr-CH" sz="3600" dirty="0" smtClean="0"/>
                  <a:t>Simulations </a:t>
                </a:r>
                <a:r>
                  <a:rPr lang="fr-CH" sz="3600" dirty="0" err="1" smtClean="0"/>
                  <a:t>with</a:t>
                </a:r>
                <a:r>
                  <a:rPr lang="fr-CH" sz="3600" dirty="0" smtClean="0"/>
                  <a:t> </a:t>
                </a:r>
                <a:r>
                  <a:rPr lang="fr-CH" sz="3600" dirty="0" err="1" smtClean="0">
                    <a:solidFill>
                      <a:srgbClr val="0053A1"/>
                    </a:solidFill>
                  </a:rPr>
                  <a:t>another</a:t>
                </a:r>
                <a:r>
                  <a:rPr lang="fr-CH" sz="3600" dirty="0" smtClean="0">
                    <a:solidFill>
                      <a:srgbClr val="0053A1"/>
                    </a:solidFill>
                  </a:rPr>
                  <a:t> </a:t>
                </a:r>
                <a:r>
                  <a:rPr lang="fr-CH" sz="3600" i="1" dirty="0" smtClean="0">
                    <a:solidFill>
                      <a:srgbClr val="0053A1"/>
                    </a:solidFill>
                  </a:rPr>
                  <a:t>n</a:t>
                </a:r>
                <a:r>
                  <a:rPr lang="fr-CH" sz="3600" dirty="0" smtClean="0"/>
                  <a:t> in the binomial line </a:t>
                </a:r>
                <a:r>
                  <a:rPr lang="fr-CH" sz="3600" dirty="0" err="1" smtClean="0"/>
                  <a:t>density</a:t>
                </a:r>
                <a:r>
                  <a:rPr lang="fr-CH" sz="3600" dirty="0" smtClean="0"/>
                  <a:t>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fr-CH" sz="3600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fr-CH" sz="3600" dirty="0" smtClean="0"/>
                  <a:t> The </a:t>
                </a:r>
                <a:r>
                  <a:rPr lang="fr-CH" sz="3600" dirty="0" err="1" smtClean="0"/>
                  <a:t>slope</a:t>
                </a:r>
                <a:r>
                  <a:rPr lang="fr-CH" sz="3600" dirty="0" smtClean="0"/>
                  <a:t> amplitude range </a:t>
                </a:r>
                <a:r>
                  <a:rPr lang="fr-CH" sz="3600" dirty="0" err="1" smtClean="0"/>
                  <a:t>is</a:t>
                </a:r>
                <a:r>
                  <a:rPr lang="fr-CH" sz="3600" dirty="0" smtClean="0"/>
                  <a:t> </a:t>
                </a:r>
                <a:r>
                  <a:rPr lang="fr-CH" sz="3600" dirty="0" err="1" smtClean="0">
                    <a:solidFill>
                      <a:srgbClr val="0053A1"/>
                    </a:solidFill>
                  </a:rPr>
                  <a:t>less</a:t>
                </a:r>
                <a:r>
                  <a:rPr lang="fr-CH" sz="3600" dirty="0" smtClean="0">
                    <a:solidFill>
                      <a:srgbClr val="0053A1"/>
                    </a:solidFill>
                  </a:rPr>
                  <a:t> </a:t>
                </a:r>
                <a:r>
                  <a:rPr lang="fr-CH" sz="3600" dirty="0" err="1" smtClean="0">
                    <a:solidFill>
                      <a:srgbClr val="0053A1"/>
                    </a:solidFill>
                  </a:rPr>
                  <a:t>wide</a:t>
                </a:r>
                <a:r>
                  <a:rPr lang="fr-CH" sz="3600" dirty="0" smtClean="0">
                    <a:solidFill>
                      <a:srgbClr val="0053A1"/>
                    </a:solidFill>
                  </a:rPr>
                  <a:t> </a:t>
                </a:r>
                <a:r>
                  <a:rPr lang="fr-CH" sz="3600" dirty="0" err="1" smtClean="0">
                    <a:solidFill>
                      <a:srgbClr val="0053A1"/>
                    </a:solidFill>
                  </a:rPr>
                  <a:t>than</a:t>
                </a:r>
                <a:r>
                  <a:rPr lang="fr-CH" sz="3600" dirty="0" smtClean="0">
                    <a:solidFill>
                      <a:srgbClr val="0053A1"/>
                    </a:solidFill>
                  </a:rPr>
                  <a:t> for the </a:t>
                </a:r>
                <a:r>
                  <a:rPr lang="fr-CH" sz="3600" dirty="0" err="1" smtClean="0">
                    <a:solidFill>
                      <a:srgbClr val="0053A1"/>
                    </a:solidFill>
                  </a:rPr>
                  <a:t>parabolic</a:t>
                </a:r>
                <a:r>
                  <a:rPr lang="fr-CH" sz="3600" dirty="0" smtClean="0">
                    <a:solidFill>
                      <a:srgbClr val="0053A1"/>
                    </a:solidFill>
                  </a:rPr>
                  <a:t> case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fr-CH" sz="3600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fr-CH" sz="3600" dirty="0" smtClean="0"/>
                  <a:t> The </a:t>
                </a:r>
                <a:r>
                  <a:rPr lang="fr-CH" sz="3600" dirty="0" err="1" smtClean="0"/>
                  <a:t>limit</a:t>
                </a:r>
                <a:r>
                  <a:rPr lang="fr-CH" sz="3600" dirty="0" smtClean="0"/>
                  <a:t> </a:t>
                </a:r>
                <a:r>
                  <a:rPr lang="fr-CH" sz="3600" dirty="0" err="1" smtClean="0"/>
                  <a:t>is</a:t>
                </a:r>
                <a:r>
                  <a:rPr lang="fr-CH" sz="3600" dirty="0" smtClean="0"/>
                  <a:t> </a:t>
                </a:r>
                <a:r>
                  <a:rPr lang="fr-CH" sz="3600" dirty="0" err="1" smtClean="0"/>
                  <a:t>obtained</a:t>
                </a:r>
                <a:r>
                  <a:rPr lang="fr-CH" sz="3600" dirty="0" smtClean="0"/>
                  <a:t> for the </a:t>
                </a:r>
                <a:r>
                  <a:rPr lang="fr-CH" sz="3600" dirty="0" err="1" smtClean="0"/>
                  <a:t>gaussian</a:t>
                </a:r>
                <a:r>
                  <a:rPr lang="fr-CH" sz="3600" dirty="0" smtClean="0"/>
                  <a:t> profile (</a:t>
                </a:r>
                <a14:m>
                  <m:oMath xmlns:m="http://schemas.openxmlformats.org/officeDocument/2006/math">
                    <m:r>
                      <a:rPr lang="fr-CH" sz="3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CH" sz="36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fr-CH" sz="3600" dirty="0" smtClean="0"/>
                  <a:t>)</a:t>
                </a:r>
                <a:endParaRPr lang="fr-CH" sz="3200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sz="3200" dirty="0" smtClean="0"/>
              </a:p>
            </p:txBody>
          </p:sp>
        </mc:Choice>
        <mc:Fallback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93664" y="768251"/>
                <a:ext cx="3306336" cy="5953226"/>
              </a:xfrm>
              <a:blipFill rotWithShape="0">
                <a:blip r:embed="rId3"/>
                <a:stretch>
                  <a:fillRect l="-3875" t="-3275" r="-3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4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552"/>
            <a:ext cx="7886700" cy="50992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Simulation results – Q26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23" y="1734059"/>
            <a:ext cx="5852172" cy="436718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76651" y="781211"/>
            <a:ext cx="8590697" cy="10910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The extreme case is for the </a:t>
            </a:r>
            <a:r>
              <a:rPr lang="en-US" sz="2400" dirty="0" err="1" smtClean="0">
                <a:solidFill>
                  <a:srgbClr val="0053A1"/>
                </a:solidFill>
              </a:rPr>
              <a:t>gaussian</a:t>
            </a:r>
            <a:r>
              <a:rPr lang="en-US" sz="2400" dirty="0" smtClean="0">
                <a:solidFill>
                  <a:srgbClr val="0053A1"/>
                </a:solidFill>
              </a:rPr>
              <a:t> density</a:t>
            </a:r>
            <a:r>
              <a:rPr lang="en-US" sz="2400" dirty="0" smtClean="0"/>
              <a:t>, for which the </a:t>
            </a:r>
            <a:r>
              <a:rPr lang="en-US" sz="2400" dirty="0" smtClean="0">
                <a:solidFill>
                  <a:srgbClr val="0053A1"/>
                </a:solidFill>
              </a:rPr>
              <a:t>slope maximum around 1.8ns is the lowest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34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552"/>
            <a:ext cx="7886700" cy="50992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Simulation results – Q20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18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42" y="1884666"/>
            <a:ext cx="5852172" cy="436718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1589" y="896983"/>
            <a:ext cx="8590697" cy="10910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The </a:t>
            </a:r>
            <a:r>
              <a:rPr lang="en-US" sz="2400" dirty="0" smtClean="0">
                <a:solidFill>
                  <a:srgbClr val="0053A1"/>
                </a:solidFill>
              </a:rPr>
              <a:t>same properties</a:t>
            </a:r>
            <a:r>
              <a:rPr lang="en-US" sz="2400" dirty="0" smtClean="0"/>
              <a:t> were seen with simulations and measurements with the </a:t>
            </a:r>
            <a:r>
              <a:rPr lang="en-US" sz="2400" dirty="0" smtClean="0">
                <a:solidFill>
                  <a:srgbClr val="0053A1"/>
                </a:solidFill>
              </a:rPr>
              <a:t>Q20 optics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8069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552"/>
            <a:ext cx="9144000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Removing flanges</a:t>
            </a:r>
            <a:endParaRPr lang="en-US" sz="40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788469"/>
            <a:ext cx="3925095" cy="2929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18743"/>
            <a:ext cx="4003644" cy="300273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60844" y="915197"/>
            <a:ext cx="4556573" cy="5806280"/>
          </a:xfrm>
        </p:spPr>
        <p:txBody>
          <a:bodyPr anchor="t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 </a:t>
            </a:r>
            <a:r>
              <a:rPr lang="en-US" sz="3200" dirty="0" smtClean="0"/>
              <a:t>By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53A1"/>
                </a:solidFill>
              </a:rPr>
              <a:t>removing the flanges </a:t>
            </a:r>
            <a:r>
              <a:rPr lang="en-US" sz="3200" dirty="0" err="1" smtClean="0">
                <a:solidFill>
                  <a:srgbClr val="0053A1"/>
                </a:solidFill>
              </a:rPr>
              <a:t>impendance</a:t>
            </a:r>
            <a:r>
              <a:rPr lang="en-US" sz="3200" dirty="0" smtClean="0"/>
              <a:t> from simulations and the analytical calculation. We </a:t>
            </a:r>
            <a:r>
              <a:rPr lang="en-US" sz="3200" dirty="0" smtClean="0">
                <a:solidFill>
                  <a:srgbClr val="0053A1"/>
                </a:solidFill>
              </a:rPr>
              <a:t>still see a non monotonous behavior of the slope </a:t>
            </a:r>
            <a:r>
              <a:rPr lang="en-US" sz="3200" dirty="0" smtClean="0"/>
              <a:t>as a function of bunch length in </a:t>
            </a:r>
            <a:r>
              <a:rPr lang="en-US" sz="3200" dirty="0" smtClean="0">
                <a:solidFill>
                  <a:srgbClr val="0053A1"/>
                </a:solidFill>
              </a:rPr>
              <a:t>simulations</a:t>
            </a:r>
            <a:r>
              <a:rPr lang="en-US" sz="32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 The discrepancy at </a:t>
            </a:r>
            <a:r>
              <a:rPr lang="en-US" sz="3200" dirty="0" smtClean="0">
                <a:solidFill>
                  <a:srgbClr val="0053A1"/>
                </a:solidFill>
              </a:rPr>
              <a:t>higher bunch length </a:t>
            </a:r>
            <a:r>
              <a:rPr lang="en-US" sz="3200" dirty="0" smtClean="0"/>
              <a:t>might be due to </a:t>
            </a:r>
            <a:r>
              <a:rPr lang="en-US" sz="3200" dirty="0" err="1" smtClean="0">
                <a:solidFill>
                  <a:srgbClr val="0053A1"/>
                </a:solidFill>
              </a:rPr>
              <a:t>filamentation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0053A1"/>
                </a:solidFill>
              </a:rPr>
              <a:t>higher coherent frequency shift</a:t>
            </a:r>
            <a:r>
              <a:rPr lang="en-US" sz="32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487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Introduction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4000" y="892365"/>
                <a:ext cx="8856000" cy="5829111"/>
              </a:xfrm>
              <a:ln>
                <a:noFill/>
              </a:ln>
            </p:spPr>
            <p:txBody>
              <a:bodyPr anchor="t">
                <a:normAutofit fontScale="92500" lnSpcReduction="20000"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rgbClr val="0053A1"/>
                    </a:solidFill>
                  </a:rPr>
                  <a:t>Bunch length </a:t>
                </a:r>
                <a:r>
                  <a:rPr lang="en-US" b="1" dirty="0">
                    <a:solidFill>
                      <a:srgbClr val="0053A1"/>
                    </a:solidFill>
                  </a:rPr>
                  <a:t>oscillations </a:t>
                </a:r>
                <a:r>
                  <a:rPr lang="en-US" dirty="0"/>
                  <a:t>(</a:t>
                </a:r>
                <a:r>
                  <a:rPr lang="en-US" dirty="0" err="1" smtClean="0"/>
                  <a:t>quadrupolar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fr-CH" b="1" i="1" smtClean="0">
                        <a:solidFill>
                          <a:srgbClr val="0053A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fr-CH" b="1" i="1" smtClean="0">
                        <a:solidFill>
                          <a:srgbClr val="0053A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1" i="1" smtClean="0">
                        <a:solidFill>
                          <a:srgbClr val="0053A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 smtClean="0"/>
                  <a:t>) at injection in the SPS (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fr-CH" b="0" i="0" smtClean="0">
                        <a:latin typeface="Cambria Math" panose="02040503050406030204" pitchFamily="18" charset="0"/>
                      </a:rPr>
                      <m:t>6 </m:t>
                    </m:r>
                    <m:r>
                      <m:rPr>
                        <m:sty m:val="p"/>
                      </m:rPr>
                      <a:rPr lang="fr-CH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fr-CH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fr-CH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b="1" dirty="0" smtClean="0">
                    <a:solidFill>
                      <a:srgbClr val="0053A1"/>
                    </a:solidFill>
                  </a:rPr>
                  <a:t>above transition</a:t>
                </a:r>
                <a:r>
                  <a:rPr lang="en-US" dirty="0" smtClean="0"/>
                  <a:t>) are measured and analyzed in order to measure the </a:t>
                </a:r>
                <a:r>
                  <a:rPr lang="en-US" b="1" dirty="0" smtClean="0">
                    <a:solidFill>
                      <a:srgbClr val="0053A1"/>
                    </a:solidFill>
                  </a:rPr>
                  <a:t>synchrotron frequency shift as a function of intensity</a:t>
                </a:r>
                <a:r>
                  <a:rPr lang="en-US" dirty="0" smtClean="0"/>
                  <a:t>.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This shift is due to the convolution of the </a:t>
                </a:r>
                <a:r>
                  <a:rPr lang="en-US" b="1" dirty="0" smtClean="0">
                    <a:solidFill>
                      <a:srgbClr val="0053A1"/>
                    </a:solidFill>
                  </a:rPr>
                  <a:t>reactive part of the impedance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and the bunch spectrum, and is divided in two contributions : the </a:t>
                </a:r>
                <a:r>
                  <a:rPr lang="en-US" b="1" dirty="0" smtClean="0">
                    <a:solidFill>
                      <a:srgbClr val="0053A1"/>
                    </a:solidFill>
                  </a:rPr>
                  <a:t>incoherent frequency shift </a:t>
                </a:r>
                <a:r>
                  <a:rPr lang="en-US" dirty="0" smtClean="0"/>
                  <a:t>(from the stationary bunch distribution) and the </a:t>
                </a:r>
                <a:r>
                  <a:rPr lang="en-US" b="1" dirty="0" smtClean="0">
                    <a:solidFill>
                      <a:srgbClr val="0053A1"/>
                    </a:solidFill>
                  </a:rPr>
                  <a:t>coherent frequency shift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(from the perturbation) [1]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fr-CH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d>
                            <m:d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𝑖𝑛𝑐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Measurements and simulations were compared in order to test the current SPS impedance model, and a </a:t>
                </a:r>
                <a:r>
                  <a:rPr lang="en-US" b="1" dirty="0" smtClean="0">
                    <a:solidFill>
                      <a:srgbClr val="0053A1"/>
                    </a:solidFill>
                  </a:rPr>
                  <a:t>dependency with </a:t>
                </a:r>
                <a:r>
                  <a:rPr lang="en-US" b="1" dirty="0" err="1" smtClean="0">
                    <a:solidFill>
                      <a:srgbClr val="0053A1"/>
                    </a:solidFill>
                  </a:rPr>
                  <a:t>emittance</a:t>
                </a:r>
                <a:r>
                  <a:rPr lang="en-US" b="1" dirty="0" smtClean="0">
                    <a:solidFill>
                      <a:srgbClr val="0053A1"/>
                    </a:solidFill>
                  </a:rPr>
                  <a:t> (~ bunch length) and the distribution type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was observed and analyzed.</a:t>
                </a:r>
              </a:p>
            </p:txBody>
          </p:sp>
        </mc:Choice>
        <mc:Fallback>
          <p:sp>
            <p:nvSpPr>
              <p:cNvPr id="2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000" y="892365"/>
                <a:ext cx="8856000" cy="5829111"/>
              </a:xfrm>
              <a:blipFill rotWithShape="0">
                <a:blip r:embed="rId3"/>
                <a:stretch>
                  <a:fillRect l="-1102" t="-2612" r="-17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8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552"/>
            <a:ext cx="7886700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Outline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" y="768251"/>
            <a:ext cx="8856000" cy="5953226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b="1" dirty="0" smtClean="0"/>
              <a:t> Introduction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 smtClean="0"/>
              <a:t> Measurements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 smtClean="0"/>
              <a:t> Simulations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 smtClean="0"/>
              <a:t> Analytical work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 smtClean="0"/>
              <a:t> Conclusions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552"/>
            <a:ext cx="7886700" cy="50992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Measurement method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4000" y="892365"/>
                <a:ext cx="8856000" cy="5829111"/>
              </a:xfrm>
            </p:spPr>
            <p:txBody>
              <a:bodyPr anchor="t">
                <a:normAutofit fontScale="92500" lnSpcReduction="20000"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A mismatch bunch is injected in the SPS and its </a:t>
                </a:r>
                <a:r>
                  <a:rPr lang="en-US" dirty="0" err="1" smtClean="0"/>
                  <a:t>quadrupole</a:t>
                </a:r>
                <a:r>
                  <a:rPr lang="en-US" dirty="0" smtClean="0"/>
                  <a:t> oscillations are measured and analyzed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fr-CH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fr-CH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fr-CH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fr-CH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fr-CH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fr-CH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fr-CH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fr-CH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Bunch length is defined as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53A1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b="1" i="1" smtClean="0">
                        <a:solidFill>
                          <a:srgbClr val="0053A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53A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  <m:t>𝑹𝑴𝑺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b="0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Scanning intensities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CH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CH" b="0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) and </a:t>
                </a:r>
                <a:r>
                  <a:rPr lang="en-US" dirty="0" err="1" smtClean="0"/>
                  <a:t>emittances</a:t>
                </a:r>
                <a:r>
                  <a:rPr lang="en-US" dirty="0" smtClean="0"/>
                  <a:t> (0.1eVs to 0.2 eVs)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000" y="892365"/>
                <a:ext cx="8856000" cy="5829111"/>
              </a:xfrm>
              <a:blipFill rotWithShape="0">
                <a:blip r:embed="rId3"/>
                <a:stretch>
                  <a:fillRect l="-1102" t="-2612" b="-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664250"/>
            <a:ext cx="4468301" cy="33344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52" y="1659066"/>
            <a:ext cx="4475248" cy="333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2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3019"/>
            <a:ext cx="5637261" cy="4206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552"/>
            <a:ext cx="7886700" cy="50992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Measurement results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268686" y="755841"/>
            <a:ext cx="3680242" cy="5965635"/>
          </a:xfrm>
        </p:spPr>
        <p:txBody>
          <a:bodyPr anchor="t"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53A1"/>
                </a:solidFill>
              </a:rPr>
              <a:t>Each point </a:t>
            </a:r>
            <a:r>
              <a:rPr lang="en-US" dirty="0" smtClean="0"/>
              <a:t>in simulations corresponds to the </a:t>
            </a:r>
            <a:r>
              <a:rPr lang="en-US" b="1" dirty="0" smtClean="0">
                <a:solidFill>
                  <a:srgbClr val="0053A1"/>
                </a:solidFill>
              </a:rPr>
              <a:t>slope</a:t>
            </a:r>
            <a:r>
              <a:rPr lang="en-US" b="1" dirty="0" smtClean="0"/>
              <a:t> </a:t>
            </a:r>
            <a:r>
              <a:rPr lang="en-US" dirty="0" smtClean="0"/>
              <a:t>of the </a:t>
            </a:r>
            <a:r>
              <a:rPr lang="en-US" dirty="0" err="1" smtClean="0"/>
              <a:t>quadrupole</a:t>
            </a:r>
            <a:r>
              <a:rPr lang="en-US" dirty="0" smtClean="0"/>
              <a:t> frequency shift as a function of intensity, for bunches of the </a:t>
            </a:r>
            <a:r>
              <a:rPr lang="en-US" b="1" dirty="0" smtClean="0">
                <a:solidFill>
                  <a:srgbClr val="0053A1"/>
                </a:solidFill>
              </a:rPr>
              <a:t>same bunch length</a:t>
            </a:r>
            <a:r>
              <a:rPr lang="en-US" dirty="0" smtClean="0"/>
              <a:t>.</a:t>
            </a:r>
            <a:endParaRPr lang="en-US" dirty="0" smtClean="0">
              <a:solidFill>
                <a:srgbClr val="0053A1"/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Two different optics: Q26 and Q20 (slopes were </a:t>
            </a:r>
            <a:r>
              <a:rPr lang="en-US" b="1" dirty="0" smtClean="0">
                <a:solidFill>
                  <a:srgbClr val="0053A1"/>
                </a:solidFill>
              </a:rPr>
              <a:t>scaled to Q26 – 0.9MV </a:t>
            </a:r>
            <a:r>
              <a:rPr lang="en-US" dirty="0" smtClean="0"/>
              <a:t>in order to be compared on the same plot).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Dependency as a function of bunch length was obtained first in simulations and confirmed with Q20 measurements.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09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552"/>
            <a:ext cx="7886700" cy="50992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Simulations – Impedance model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4000" y="892365"/>
            <a:ext cx="8856000" cy="5829111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 Actual SPS impedance model (log scale) </a:t>
            </a:r>
            <a:r>
              <a:rPr lang="en-US" dirty="0" smtClean="0"/>
              <a:t>[2]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2" y="1767591"/>
            <a:ext cx="5065018" cy="377977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053352" y="1728077"/>
            <a:ext cx="3814794" cy="48001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Main reactive impedance: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Kickers </a:t>
            </a:r>
            <a:r>
              <a:rPr lang="en-US" dirty="0" smtClean="0"/>
              <a:t>(inductive)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Vacuum flanges (inductive)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RF </a:t>
            </a:r>
            <a:r>
              <a:rPr lang="en-US" dirty="0"/>
              <a:t>systems (capacitive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Space </a:t>
            </a:r>
            <a:r>
              <a:rPr lang="en-US" dirty="0" smtClean="0"/>
              <a:t>charge (capacitive) </a:t>
            </a:r>
            <a:r>
              <a:rPr lang="en-US" dirty="0" smtClean="0"/>
              <a:t>[3</a:t>
            </a:r>
            <a:r>
              <a:rPr lang="en-US" dirty="0" smtClean="0"/>
              <a:t>]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918377" y="4345578"/>
            <a:ext cx="132619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i="1" dirty="0" smtClean="0"/>
              <a:t>RF systems</a:t>
            </a:r>
            <a:endParaRPr lang="en-US" sz="2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28796" y="3771633"/>
            <a:ext cx="182415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i="1" dirty="0" smtClean="0"/>
              <a:t>Vacuum flanges</a:t>
            </a:r>
            <a:endParaRPr lang="en-US" sz="2000" i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018903" y="3988526"/>
            <a:ext cx="397340" cy="2792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614913" y="3536589"/>
            <a:ext cx="118093" cy="6820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527495" y="3473524"/>
            <a:ext cx="8870" cy="2402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620356" y="3473524"/>
            <a:ext cx="152472" cy="2402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288758" y="3473524"/>
            <a:ext cx="40038" cy="2323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94753" y="4383086"/>
            <a:ext cx="156619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i="1" dirty="0" smtClean="0"/>
              <a:t>Kickers </a:t>
            </a:r>
            <a:br>
              <a:rPr lang="en-US" sz="2000" i="1" dirty="0" smtClean="0"/>
            </a:br>
            <a:r>
              <a:rPr lang="en-US" sz="2000" i="1" dirty="0" smtClean="0"/>
              <a:t>(background)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36861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552"/>
            <a:ext cx="7886700" cy="50992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Simulation method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4000" y="768251"/>
                <a:ext cx="8856000" cy="5953226"/>
              </a:xfrm>
            </p:spPr>
            <p:txBody>
              <a:bodyPr anchor="t">
                <a:normAutofit fontScale="92500" lnSpcReduction="10000"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Using </a:t>
                </a:r>
                <a:r>
                  <a:rPr lang="en-US" b="1" dirty="0" err="1" smtClean="0">
                    <a:solidFill>
                      <a:srgbClr val="0053A1"/>
                    </a:solidFill>
                  </a:rPr>
                  <a:t>BLonD</a:t>
                </a:r>
                <a:r>
                  <a:rPr lang="en-US" b="1" dirty="0" smtClean="0">
                    <a:solidFill>
                      <a:srgbClr val="0053A1"/>
                    </a:solidFill>
                  </a:rPr>
                  <a:t> simulation code </a:t>
                </a:r>
                <a:r>
                  <a:rPr lang="en-US" dirty="0" smtClean="0"/>
                  <a:t>[4]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Binomial profile at injection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fr-CH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fr-CH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CH" i="1" dirty="0" smtClean="0"/>
                  <a:t>: </a:t>
                </a:r>
                <a:r>
                  <a:rPr lang="fr-CH" i="1" dirty="0" err="1" smtClean="0"/>
                  <a:t>Parabolic</a:t>
                </a:r>
                <a:r>
                  <a:rPr lang="fr-CH" i="1" dirty="0" smtClean="0"/>
                  <a:t> line </a:t>
                </a:r>
                <a:r>
                  <a:rPr lang="fr-CH" i="1" dirty="0" err="1" smtClean="0"/>
                  <a:t>density</a:t>
                </a:r>
                <a:endParaRPr lang="fr-CH" i="1" dirty="0"/>
              </a:p>
              <a:p>
                <a:pPr marL="0" indent="0" algn="ctr">
                  <a:buNone/>
                </a:pPr>
                <a:endParaRPr lang="fr-CH" b="0" dirty="0" smtClean="0"/>
              </a:p>
              <a:p>
                <a:pPr marL="0" indent="0" algn="ctr">
                  <a:buNone/>
                </a:pPr>
                <a:endParaRPr lang="en-US" b="0" dirty="0" smtClean="0"/>
              </a:p>
              <a:p>
                <a:pPr algn="just"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The </a:t>
                </a:r>
                <a:r>
                  <a:rPr lang="en-US" b="1" dirty="0" smtClean="0">
                    <a:solidFill>
                      <a:srgbClr val="0053A1"/>
                    </a:solidFill>
                  </a:rPr>
                  <a:t>bunch length </a:t>
                </a:r>
                <a14:m>
                  <m:oMath xmlns:m="http://schemas.openxmlformats.org/officeDocument/2006/math">
                    <m:r>
                      <a:rPr lang="fr-CH" b="1" i="1" smtClean="0">
                        <a:solidFill>
                          <a:srgbClr val="0053A1"/>
                        </a:solidFill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b="1" dirty="0" smtClean="0">
                    <a:solidFill>
                      <a:srgbClr val="0053A1"/>
                    </a:solidFill>
                  </a:rPr>
                  <a:t>, the intensity and the momentum spread are scanned</a:t>
                </a:r>
                <a:r>
                  <a:rPr lang="en-US" dirty="0" smtClean="0"/>
                  <a:t>, in order to cover the full panel including measurements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000" y="768251"/>
                <a:ext cx="8856000" cy="5953226"/>
              </a:xfrm>
              <a:blipFill rotWithShape="0">
                <a:blip r:embed="rId2"/>
                <a:stretch>
                  <a:fillRect l="-1102" t="-2047" r="-1309" b="-1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05" y="1854925"/>
            <a:ext cx="4284695" cy="319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856"/>
            <a:ext cx="5624834" cy="4197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552"/>
            <a:ext cx="7886700" cy="50992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Simulation results – Q26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771" y="768250"/>
            <a:ext cx="3644229" cy="5824139"/>
          </a:xfrm>
        </p:spPr>
        <p:txBody>
          <a:bodyPr anchor="t"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 A </a:t>
            </a:r>
            <a:r>
              <a:rPr lang="en-US" sz="3600" b="1" dirty="0" smtClean="0">
                <a:solidFill>
                  <a:srgbClr val="0053A1"/>
                </a:solidFill>
              </a:rPr>
              <a:t>non monotonous dependency </a:t>
            </a:r>
            <a:r>
              <a:rPr lang="en-US" sz="3600" dirty="0" smtClean="0"/>
              <a:t>of the slope as a function of bunch length is observed in simulations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CH" sz="3600" dirty="0"/>
              <a:t> </a:t>
            </a:r>
            <a:r>
              <a:rPr lang="en-US" sz="3600" dirty="0" smtClean="0"/>
              <a:t>Slopes </a:t>
            </a:r>
            <a:r>
              <a:rPr lang="en-US" sz="3600" dirty="0"/>
              <a:t>were </a:t>
            </a:r>
            <a:r>
              <a:rPr lang="en-US" sz="3600" b="1" dirty="0">
                <a:solidFill>
                  <a:srgbClr val="0053A1"/>
                </a:solidFill>
              </a:rPr>
              <a:t>scaled to Q26 – 0.9MV</a:t>
            </a:r>
            <a:r>
              <a:rPr lang="en-US" sz="3600" dirty="0">
                <a:solidFill>
                  <a:srgbClr val="0053A1"/>
                </a:solidFill>
              </a:rPr>
              <a:t> </a:t>
            </a:r>
            <a:r>
              <a:rPr lang="en-US" sz="3600" dirty="0"/>
              <a:t>in order to be compared on the same plot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3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 The </a:t>
            </a:r>
            <a:r>
              <a:rPr lang="en-US" sz="3600" b="1" dirty="0" smtClean="0">
                <a:solidFill>
                  <a:srgbClr val="0053A1"/>
                </a:solidFill>
              </a:rPr>
              <a:t>error</a:t>
            </a:r>
            <a:r>
              <a:rPr lang="en-US" sz="3600" dirty="0" smtClean="0">
                <a:solidFill>
                  <a:srgbClr val="0053A1"/>
                </a:solidFill>
              </a:rPr>
              <a:t> </a:t>
            </a:r>
            <a:r>
              <a:rPr lang="en-US" sz="3600" b="1" dirty="0" smtClean="0">
                <a:solidFill>
                  <a:srgbClr val="0053A1"/>
                </a:solidFill>
              </a:rPr>
              <a:t>bars</a:t>
            </a:r>
            <a:r>
              <a:rPr lang="en-US" sz="3600" dirty="0" smtClean="0">
                <a:solidFill>
                  <a:srgbClr val="0053A1"/>
                </a:solidFill>
              </a:rPr>
              <a:t> </a:t>
            </a:r>
            <a:r>
              <a:rPr lang="en-US" sz="3600" dirty="0" smtClean="0"/>
              <a:t>in simulations are due to the range of </a:t>
            </a:r>
            <a:r>
              <a:rPr lang="en-US" sz="3600" b="1" dirty="0" smtClean="0">
                <a:solidFill>
                  <a:srgbClr val="0053A1"/>
                </a:solidFill>
              </a:rPr>
              <a:t>momentum</a:t>
            </a:r>
            <a:r>
              <a:rPr lang="en-US" sz="3600" dirty="0" smtClean="0">
                <a:solidFill>
                  <a:srgbClr val="0053A1"/>
                </a:solidFill>
              </a:rPr>
              <a:t> </a:t>
            </a:r>
            <a:r>
              <a:rPr lang="en-US" sz="3600" b="1" dirty="0" smtClean="0">
                <a:solidFill>
                  <a:srgbClr val="0053A1"/>
                </a:solidFill>
              </a:rPr>
              <a:t>spread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dirty="0" smtClean="0">
              <a:solidFill>
                <a:srgbClr val="0053A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 The simulations give a </a:t>
            </a:r>
            <a:r>
              <a:rPr lang="en-US" sz="3600" b="1" dirty="0" smtClean="0">
                <a:solidFill>
                  <a:srgbClr val="0053A1"/>
                </a:solidFill>
              </a:rPr>
              <a:t>good</a:t>
            </a:r>
            <a:r>
              <a:rPr lang="en-US" sz="3600" dirty="0" smtClean="0">
                <a:solidFill>
                  <a:srgbClr val="0053A1"/>
                </a:solidFill>
              </a:rPr>
              <a:t> </a:t>
            </a:r>
            <a:r>
              <a:rPr lang="en-US" sz="3600" b="1" dirty="0" smtClean="0">
                <a:solidFill>
                  <a:srgbClr val="0053A1"/>
                </a:solidFill>
              </a:rPr>
              <a:t>agreement</a:t>
            </a:r>
            <a:r>
              <a:rPr lang="en-US" sz="3600" dirty="0" smtClean="0">
                <a:solidFill>
                  <a:srgbClr val="0053A1"/>
                </a:solidFill>
              </a:rPr>
              <a:t> </a:t>
            </a:r>
            <a:r>
              <a:rPr lang="en-US" sz="3600" dirty="0" smtClean="0"/>
              <a:t>with measurements.</a:t>
            </a:r>
          </a:p>
        </p:txBody>
      </p:sp>
    </p:spTree>
    <p:extLst>
      <p:ext uri="{BB962C8B-B14F-4D97-AF65-F5344CB8AC3E}">
        <p14:creationId xmlns:p14="http://schemas.microsoft.com/office/powerpoint/2010/main" val="28543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552"/>
            <a:ext cx="7886700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Analytical work</a:t>
            </a:r>
            <a:endParaRPr lang="en-US"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4000" y="768251"/>
                <a:ext cx="8856000" cy="5953226"/>
              </a:xfrm>
            </p:spPr>
            <p:txBody>
              <a:bodyPr anchor="t">
                <a:no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2400" dirty="0" smtClean="0"/>
                  <a:t> Numerical computation of the </a:t>
                </a:r>
                <a:r>
                  <a:rPr lang="en-US" sz="2400" b="1" dirty="0" smtClean="0">
                    <a:solidFill>
                      <a:srgbClr val="0053A1"/>
                    </a:solidFill>
                  </a:rPr>
                  <a:t>incoherent frequency shift </a:t>
                </a:r>
                <a:r>
                  <a:rPr lang="en-US" sz="2400" dirty="0" smtClean="0"/>
                  <a:t>[5</a:t>
                </a:r>
                <a:r>
                  <a:rPr lang="en-US" sz="2400" dirty="0" smtClean="0"/>
                  <a:t>]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fr-CH" sz="2400" dirty="0"/>
                  <a:t> </a:t>
                </a:r>
                <a:r>
                  <a:rPr lang="fr-CH" sz="2400" dirty="0" smtClean="0"/>
                  <a:t>This shift </a:t>
                </a:r>
                <a:r>
                  <a:rPr lang="fr-CH" sz="2400" dirty="0" err="1" smtClean="0"/>
                  <a:t>is</a:t>
                </a:r>
                <a:r>
                  <a:rPr lang="fr-CH" sz="2400" dirty="0" smtClean="0"/>
                  <a:t> due to the </a:t>
                </a:r>
                <a:r>
                  <a:rPr lang="fr-CH" sz="2400" b="1" dirty="0" err="1" smtClean="0">
                    <a:solidFill>
                      <a:srgbClr val="0053A1"/>
                    </a:solidFill>
                  </a:rPr>
                  <a:t>stationary</a:t>
                </a:r>
                <a:r>
                  <a:rPr lang="fr-CH" sz="2400" b="1" dirty="0" smtClean="0">
                    <a:solidFill>
                      <a:srgbClr val="0053A1"/>
                    </a:solidFill>
                  </a:rPr>
                  <a:t> </a:t>
                </a:r>
                <a:r>
                  <a:rPr lang="fr-CH" sz="2400" b="1" dirty="0" err="1" smtClean="0">
                    <a:solidFill>
                      <a:srgbClr val="0053A1"/>
                    </a:solidFill>
                  </a:rPr>
                  <a:t>spectrum</a:t>
                </a:r>
                <a:r>
                  <a:rPr lang="fr-CH" sz="2400" b="1" dirty="0" smtClean="0">
                    <a:solidFill>
                      <a:srgbClr val="0053A1"/>
                    </a:solidFill>
                  </a:rPr>
                  <a:t> </a:t>
                </a:r>
                <a:r>
                  <a:rPr lang="fr-CH" sz="2400" dirty="0" smtClean="0"/>
                  <a:t>of the </a:t>
                </a:r>
                <a:r>
                  <a:rPr lang="fr-CH" sz="2400" dirty="0" err="1" smtClean="0"/>
                  <a:t>bunch</a:t>
                </a:r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≈2 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𝑑𝑓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ℑ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type m:val="li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den>
                          </m:f>
                        </m:e>
                      </m:nary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slope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b="0" dirty="0" smtClean="0"/>
              </a:p>
              <a:p>
                <a:pPr algn="just">
                  <a:buFont typeface="Wingdings" panose="05000000000000000000" pitchFamily="2" charset="2"/>
                  <a:buChar char="q"/>
                </a:pPr>
                <a:endParaRPr lang="en-US" sz="2400" b="0" dirty="0" smtClean="0"/>
              </a:p>
              <a:p>
                <a:pPr algn="just">
                  <a:buFont typeface="Wingdings" panose="05000000000000000000" pitchFamily="2" charset="2"/>
                  <a:buChar char="q"/>
                </a:pPr>
                <a:r>
                  <a:rPr lang="en-US" sz="2400" b="0" dirty="0" smtClean="0"/>
                  <a:t> In measurements, the bunch length oscillations mainly comes from </a:t>
                </a:r>
                <a:r>
                  <a:rPr lang="en-US" sz="2400" b="1" dirty="0" smtClean="0">
                    <a:solidFill>
                      <a:srgbClr val="0053A1"/>
                    </a:solidFill>
                  </a:rPr>
                  <a:t>tail particles (high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</m:acc>
                  </m:oMath>
                </a14:m>
                <a:r>
                  <a:rPr lang="en-US" sz="2400" b="1" dirty="0" smtClean="0">
                    <a:solidFill>
                      <a:srgbClr val="0053A1"/>
                    </a:solidFill>
                  </a:rPr>
                  <a:t>) </a:t>
                </a:r>
                <a:r>
                  <a:rPr lang="en-US" sz="2400" b="0" dirty="0" smtClean="0"/>
                  <a:t>for a small mismatch</a:t>
                </a:r>
                <a:endParaRPr lang="en-US" sz="2400" dirty="0"/>
              </a:p>
              <a:p>
                <a:pPr algn="just">
                  <a:buFont typeface="Wingdings" panose="05000000000000000000" pitchFamily="2" charset="2"/>
                  <a:buChar char="q"/>
                </a:pPr>
                <a:r>
                  <a:rPr lang="en-US" sz="2400" b="0" dirty="0" smtClean="0"/>
                  <a:t> Above transition,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53A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0053A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1" i="1" smtClean="0">
                        <a:solidFill>
                          <a:srgbClr val="0053A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0" dirty="0" smtClean="0"/>
                  <a:t>, so </a:t>
                </a:r>
                <a:r>
                  <a:rPr lang="en-US" sz="2400" b="1" dirty="0" smtClean="0">
                    <a:solidFill>
                      <a:srgbClr val="0053A1"/>
                    </a:solidFill>
                  </a:rPr>
                  <a:t>inductive impedance give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53A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1" i="1" smtClean="0">
                        <a:solidFill>
                          <a:srgbClr val="0053A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rgbClr val="0053A1"/>
                    </a:solidFill>
                  </a:rPr>
                  <a:t> </a:t>
                </a:r>
                <a:r>
                  <a:rPr lang="en-US" sz="2400" b="0" dirty="0" smtClean="0"/>
                  <a:t>so the </a:t>
                </a:r>
                <a:r>
                  <a:rPr lang="en-US" sz="2400" b="1" dirty="0" smtClean="0">
                    <a:solidFill>
                      <a:srgbClr val="0053A1"/>
                    </a:solidFill>
                  </a:rPr>
                  <a:t>slope is steeper </a:t>
                </a:r>
                <a:r>
                  <a:rPr lang="en-US" sz="2400" b="0" dirty="0" smtClean="0"/>
                  <a:t>(vice-versa for capacitive impedance</a:t>
                </a:r>
                <a:r>
                  <a:rPr lang="en-US" sz="2400" b="0" dirty="0" smtClean="0"/>
                  <a:t>)</a:t>
                </a:r>
                <a:endParaRPr lang="en-US" sz="2400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000" y="768251"/>
                <a:ext cx="8856000" cy="5953226"/>
              </a:xfrm>
              <a:blipFill rotWithShape="0">
                <a:blip r:embed="rId3"/>
                <a:stretch>
                  <a:fillRect l="-964" t="-1433" r="-1102" b="-3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738947" y="1852076"/>
                <a:ext cx="3036143" cy="3232039"/>
              </a:xfrm>
              <a:prstGeom prst="rect">
                <a:avLst/>
              </a:prstGeom>
              <a:ln w="57150">
                <a:solidFill>
                  <a:srgbClr val="0053A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d>
                          <m:dPr>
                            <m:ctrlPr>
                              <a:rPr lang="en-US" sz="2000" i="1">
                                <a:solidFill>
                                  <a:srgbClr val="0053A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53A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000" dirty="0">
                    <a:solidFill>
                      <a:srgbClr val="0053A1"/>
                    </a:solidFill>
                  </a:rPr>
                  <a:t> : synchrotron frequency</a:t>
                </a:r>
              </a:p>
              <a:p>
                <a:endParaRPr lang="fr-CH" sz="2000" i="1" dirty="0" smtClean="0">
                  <a:solidFill>
                    <a:srgbClr val="0053A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sz="2000" i="1" smtClean="0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CH" sz="2000" i="1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53A1"/>
                    </a:solidFill>
                  </a:rPr>
                  <a:t> : effective impedance</a:t>
                </a:r>
                <a:br>
                  <a:rPr lang="en-US" sz="2000" dirty="0" smtClean="0">
                    <a:solidFill>
                      <a:srgbClr val="0053A1"/>
                    </a:solidFill>
                  </a:rPr>
                </a:br>
                <a:endParaRPr lang="en-US" sz="2000" dirty="0" smtClean="0">
                  <a:solidFill>
                    <a:srgbClr val="0053A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53A1"/>
                    </a:solidFill>
                  </a:rPr>
                  <a:t> : stationary bunch spectrum</a:t>
                </a:r>
              </a:p>
              <a:p>
                <a:endParaRPr lang="fr-CH" sz="2000" dirty="0">
                  <a:solidFill>
                    <a:srgbClr val="0053A1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rgbClr val="0053A1"/>
                    </a:solidFill>
                  </a:rPr>
                  <a:t> : single particle oscillations amplitude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947" y="1852076"/>
                <a:ext cx="3036143" cy="3232039"/>
              </a:xfrm>
              <a:prstGeom prst="rect">
                <a:avLst/>
              </a:prstGeom>
              <a:blipFill rotWithShape="0">
                <a:blip r:embed="rId4"/>
                <a:stretch>
                  <a:fillRect l="-1183" b="-1484"/>
                </a:stretch>
              </a:blipFill>
              <a:ln w="57150">
                <a:solidFill>
                  <a:srgbClr val="0053A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3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4665</TotalTime>
  <Words>993</Words>
  <Application>Microsoft Office PowerPoint</Application>
  <PresentationFormat>On-screen Show (4:3)</PresentationFormat>
  <Paragraphs>155</Paragraphs>
  <Slides>19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Wingdings</vt:lpstr>
      <vt:lpstr>Office Theme</vt:lpstr>
      <vt:lpstr>Acrobat Document</vt:lpstr>
      <vt:lpstr>Synchrotron frequency shift as a probe of the CERN SPS reactive impedance s HB2014 – 11/13/14</vt:lpstr>
      <vt:lpstr>Introduction</vt:lpstr>
      <vt:lpstr>Outline</vt:lpstr>
      <vt:lpstr>Measurement method</vt:lpstr>
      <vt:lpstr>Measurement results</vt:lpstr>
      <vt:lpstr>Simulations – Impedance model</vt:lpstr>
      <vt:lpstr>Simulation method</vt:lpstr>
      <vt:lpstr>Simulation results – Q26</vt:lpstr>
      <vt:lpstr>Analytical work</vt:lpstr>
      <vt:lpstr>Analytical results</vt:lpstr>
      <vt:lpstr>Analytical results – Gaussian </vt:lpstr>
      <vt:lpstr>Analytical results – Parabolic </vt:lpstr>
      <vt:lpstr>Analytical results – Coherent shift </vt:lpstr>
      <vt:lpstr>Conclusions</vt:lpstr>
      <vt:lpstr>References</vt:lpstr>
      <vt:lpstr>Simulation results – Q26</vt:lpstr>
      <vt:lpstr>Simulation results – Q26</vt:lpstr>
      <vt:lpstr>Simulation results – Q20</vt:lpstr>
      <vt:lpstr>Removing flanges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Intensity effects in the longitudinal plane</dc:title>
  <dc:creator>Alexandre Lasheen</dc:creator>
  <cp:lastModifiedBy>Alexandre Lasheen</cp:lastModifiedBy>
  <cp:revision>1193</cp:revision>
  <cp:lastPrinted>2014-08-22T13:43:46Z</cp:lastPrinted>
  <dcterms:created xsi:type="dcterms:W3CDTF">2014-07-23T07:54:45Z</dcterms:created>
  <dcterms:modified xsi:type="dcterms:W3CDTF">2014-11-06T13:57:06Z</dcterms:modified>
</cp:coreProperties>
</file>