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75" r:id="rId2"/>
    <p:sldId id="346" r:id="rId3"/>
    <p:sldId id="369" r:id="rId4"/>
    <p:sldId id="367" r:id="rId5"/>
    <p:sldId id="373" r:id="rId6"/>
    <p:sldId id="374" r:id="rId7"/>
    <p:sldId id="375" r:id="rId8"/>
    <p:sldId id="377" r:id="rId9"/>
    <p:sldId id="368" r:id="rId10"/>
    <p:sldId id="380" r:id="rId11"/>
    <p:sldId id="378" r:id="rId12"/>
    <p:sldId id="372" r:id="rId13"/>
    <p:sldId id="381" r:id="rId14"/>
    <p:sldId id="3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584"/>
    <a:srgbClr val="22B6FF"/>
    <a:srgbClr val="E23FDD"/>
    <a:srgbClr val="DE33E6"/>
    <a:srgbClr val="0055A0"/>
    <a:srgbClr val="0E5396"/>
    <a:srgbClr val="6E0A49"/>
    <a:srgbClr val="3F062A"/>
    <a:srgbClr val="FFB2EB"/>
    <a:srgbClr val="16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>
        <p:scale>
          <a:sx n="100" d="100"/>
          <a:sy n="100" d="100"/>
        </p:scale>
        <p:origin x="-101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10/11/14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2014 scrubbing run: hot news from the CCC 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H. </a:t>
            </a:r>
            <a:r>
              <a:rPr lang="en-US" dirty="0">
                <a:solidFill>
                  <a:srgbClr val="FFFFFF"/>
                </a:solidFill>
              </a:rPr>
              <a:t>Bartosik, G. </a:t>
            </a:r>
            <a:r>
              <a:rPr lang="en-US" dirty="0" err="1" smtClean="0">
                <a:solidFill>
                  <a:srgbClr val="FFFFFF"/>
                </a:solidFill>
              </a:rPr>
              <a:t>Iadarola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G. </a:t>
            </a:r>
            <a:r>
              <a:rPr lang="en-US" dirty="0" err="1" smtClean="0">
                <a:solidFill>
                  <a:srgbClr val="FFFFFF"/>
                </a:solidFill>
              </a:rPr>
              <a:t>Rumolo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</a:p>
          <a:p>
            <a:pPr>
              <a:spcBef>
                <a:spcPts val="4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Many thanks to T. </a:t>
            </a:r>
            <a:r>
              <a:rPr lang="en-US" dirty="0" err="1" smtClean="0">
                <a:solidFill>
                  <a:srgbClr val="FFFFFF"/>
                </a:solidFill>
              </a:rPr>
              <a:t>Argyropoulos</a:t>
            </a:r>
            <a:r>
              <a:rPr lang="en-US" dirty="0" smtClean="0">
                <a:solidFill>
                  <a:srgbClr val="FFFFFF"/>
                </a:solidFill>
              </a:rPr>
              <a:t>, T. </a:t>
            </a:r>
            <a:r>
              <a:rPr lang="en-US" dirty="0" err="1" smtClean="0">
                <a:solidFill>
                  <a:srgbClr val="FFFFFF"/>
                </a:solidFill>
              </a:rPr>
              <a:t>Bohl</a:t>
            </a:r>
            <a:r>
              <a:rPr lang="en-US" dirty="0" smtClean="0">
                <a:solidFill>
                  <a:srgbClr val="FFFFFF"/>
                </a:solidFill>
              </a:rPr>
              <a:t>, E. </a:t>
            </a:r>
            <a:r>
              <a:rPr lang="en-US" dirty="0" err="1" smtClean="0">
                <a:solidFill>
                  <a:srgbClr val="FFFFFF"/>
                </a:solidFill>
              </a:rPr>
              <a:t>Carlier</a:t>
            </a:r>
            <a:r>
              <a:rPr lang="en-US" dirty="0" smtClean="0">
                <a:solidFill>
                  <a:srgbClr val="FFFFFF"/>
                </a:solidFill>
              </a:rPr>
              <a:t>, H.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J. Esteban Muller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B. Goddard, S. Hancock, W. </a:t>
            </a:r>
            <a:r>
              <a:rPr lang="en-US" dirty="0" err="1" smtClean="0">
                <a:solidFill>
                  <a:srgbClr val="FFFFFF"/>
                </a:solidFill>
              </a:rPr>
              <a:t>Höfle</a:t>
            </a:r>
            <a:r>
              <a:rPr lang="en-US" dirty="0" smtClean="0">
                <a:solidFill>
                  <a:srgbClr val="FFFFFF"/>
                </a:solidFill>
              </a:rPr>
              <a:t>, V. </a:t>
            </a:r>
            <a:r>
              <a:rPr lang="en-US" dirty="0" err="1" smtClean="0">
                <a:solidFill>
                  <a:srgbClr val="FFFFFF"/>
                </a:solidFill>
              </a:rPr>
              <a:t>Kain</a:t>
            </a:r>
            <a:r>
              <a:rPr lang="en-US" dirty="0">
                <a:solidFill>
                  <a:srgbClr val="FFFFFF"/>
                </a:solidFill>
              </a:rPr>
              <a:t>, G</a:t>
            </a:r>
            <a:r>
              <a:rPr lang="en-US" dirty="0" smtClean="0">
                <a:solidFill>
                  <a:srgbClr val="FFFFFF"/>
                </a:solidFill>
              </a:rPr>
              <a:t>. </a:t>
            </a:r>
            <a:r>
              <a:rPr lang="en-US" dirty="0" err="1" smtClean="0">
                <a:solidFill>
                  <a:srgbClr val="FFFFFF"/>
                </a:solidFill>
              </a:rPr>
              <a:t>Kotzian</a:t>
            </a:r>
            <a:r>
              <a:rPr lang="en-US" dirty="0">
                <a:solidFill>
                  <a:srgbClr val="FFFFFF"/>
                </a:solidFill>
              </a:rPr>
              <a:t>, K. </a:t>
            </a:r>
            <a:r>
              <a:rPr lang="en-US" dirty="0" err="1">
                <a:solidFill>
                  <a:srgbClr val="FFFFFF"/>
                </a:solidFill>
              </a:rPr>
              <a:t>Kornelis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K. Li, G. </a:t>
            </a:r>
            <a:r>
              <a:rPr lang="en-US" dirty="0" err="1" smtClean="0">
                <a:solidFill>
                  <a:srgbClr val="FFFFFF"/>
                </a:solidFill>
              </a:rPr>
              <a:t>Papotti</a:t>
            </a:r>
            <a:r>
              <a:rPr lang="en-US" dirty="0" smtClean="0">
                <a:solidFill>
                  <a:srgbClr val="FFFFFF"/>
                </a:solidFill>
              </a:rPr>
              <a:t>, M. Schenk, E. </a:t>
            </a:r>
            <a:r>
              <a:rPr lang="en-US" dirty="0" err="1" smtClean="0">
                <a:solidFill>
                  <a:srgbClr val="FFFFFF"/>
                </a:solidFill>
              </a:rPr>
              <a:t>Shaposhnikova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M. </a:t>
            </a:r>
            <a:r>
              <a:rPr lang="en-US" dirty="0" err="1" smtClean="0">
                <a:solidFill>
                  <a:srgbClr val="FFFFFF"/>
                </a:solidFill>
              </a:rPr>
              <a:t>Taborelli</a:t>
            </a:r>
            <a:r>
              <a:rPr lang="en-US" smtClean="0">
                <a:solidFill>
                  <a:srgbClr val="FFFFFF"/>
                </a:solidFill>
              </a:rPr>
              <a:t>, D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Valuch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and SPS OP crew</a:t>
            </a: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(</a:t>
            </a:r>
            <a:r>
              <a:rPr lang="en-US" dirty="0"/>
              <a:t>Nov. </a:t>
            </a:r>
            <a:r>
              <a:rPr lang="en-US" dirty="0" smtClean="0"/>
              <a:t>5)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277679"/>
            <a:ext cx="6680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2044700"/>
            <a:ext cx="8763034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Scrubbing with up to 5 batches nominal LHC beam</a:t>
            </a:r>
          </a:p>
          <a:p>
            <a:pPr lvl="2"/>
            <a:r>
              <a:rPr lang="en-US" dirty="0" smtClean="0"/>
              <a:t>Problems with heating TT2 magnets due to high duty cycle</a:t>
            </a:r>
          </a:p>
          <a:p>
            <a:pPr lvl="1"/>
            <a:r>
              <a:rPr lang="en-US" dirty="0" smtClean="0"/>
              <a:t>In parallel: SPS-LHC synchronization tests</a:t>
            </a:r>
          </a:p>
          <a:p>
            <a:pPr lvl="1"/>
            <a:r>
              <a:rPr lang="en-US" dirty="0" smtClean="0"/>
              <a:t>Tonight:</a:t>
            </a:r>
          </a:p>
          <a:p>
            <a:pPr lvl="2"/>
            <a:r>
              <a:rPr lang="en-US" dirty="0" smtClean="0"/>
              <a:t>Acceleration of as many batches as possible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ttangolo 7"/>
          <p:cNvSpPr/>
          <p:nvPr/>
        </p:nvSpPr>
        <p:spPr>
          <a:xfrm>
            <a:off x="43774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Monday</a:t>
            </a:r>
            <a:endParaRPr lang="en-US" sz="1600" dirty="0"/>
          </a:p>
        </p:txBody>
      </p:sp>
      <p:sp>
        <p:nvSpPr>
          <p:cNvPr id="5" name="Rettangolo 8"/>
          <p:cNvSpPr/>
          <p:nvPr/>
        </p:nvSpPr>
        <p:spPr>
          <a:xfrm>
            <a:off x="1333369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Tuesday</a:t>
            </a:r>
            <a:endParaRPr lang="en-US" sz="1600" dirty="0"/>
          </a:p>
        </p:txBody>
      </p:sp>
      <p:sp>
        <p:nvSpPr>
          <p:cNvPr id="6" name="Rettangolo 9"/>
          <p:cNvSpPr/>
          <p:nvPr/>
        </p:nvSpPr>
        <p:spPr>
          <a:xfrm>
            <a:off x="2631231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Wednesday</a:t>
            </a:r>
            <a:endParaRPr lang="en-US" sz="1600" dirty="0"/>
          </a:p>
        </p:txBody>
      </p:sp>
      <p:sp>
        <p:nvSpPr>
          <p:cNvPr id="7" name="Rettangolo 12"/>
          <p:cNvSpPr/>
          <p:nvPr/>
        </p:nvSpPr>
        <p:spPr>
          <a:xfrm>
            <a:off x="3912560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Thursday</a:t>
            </a:r>
            <a:endParaRPr lang="en-US" sz="1600" dirty="0"/>
          </a:p>
        </p:txBody>
      </p:sp>
      <p:sp>
        <p:nvSpPr>
          <p:cNvPr id="8" name="Rettangolo 14"/>
          <p:cNvSpPr/>
          <p:nvPr/>
        </p:nvSpPr>
        <p:spPr>
          <a:xfrm>
            <a:off x="5202155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Friday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42057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039920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3329515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599452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900438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ttangolo 12"/>
          <p:cNvSpPr/>
          <p:nvPr/>
        </p:nvSpPr>
        <p:spPr>
          <a:xfrm>
            <a:off x="6494830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Saturday</a:t>
            </a:r>
            <a:endParaRPr lang="en-US" sz="1600" dirty="0"/>
          </a:p>
        </p:txBody>
      </p:sp>
      <p:sp>
        <p:nvSpPr>
          <p:cNvPr id="16" name="Rettangolo 14"/>
          <p:cNvSpPr/>
          <p:nvPr/>
        </p:nvSpPr>
        <p:spPr>
          <a:xfrm>
            <a:off x="7784425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Sunday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181722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8482708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8063180" y="965543"/>
            <a:ext cx="101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45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2052" y="1221170"/>
            <a:ext cx="1498600" cy="53241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status: pressure gauge in Arc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0" t="2593" r="6807" b="4259"/>
          <a:stretch/>
        </p:blipFill>
        <p:spPr>
          <a:xfrm>
            <a:off x="1397000" y="1323732"/>
            <a:ext cx="6108700" cy="52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1" y="1277679"/>
            <a:ext cx="6680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status: </a:t>
            </a:r>
            <a:r>
              <a:rPr lang="en-US" dirty="0" err="1" smtClean="0"/>
              <a:t>Emittances</a:t>
            </a:r>
            <a:r>
              <a:rPr lang="en-US" dirty="0" smtClean="0"/>
              <a:t> 4 batches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753" t="10940" r="1274" b="3415"/>
          <a:stretch/>
        </p:blipFill>
        <p:spPr>
          <a:xfrm>
            <a:off x="4744645" y="1664753"/>
            <a:ext cx="4221588" cy="4335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639" t="10759" r="1389" b="3595"/>
          <a:stretch/>
        </p:blipFill>
        <p:spPr>
          <a:xfrm>
            <a:off x="203200" y="1664753"/>
            <a:ext cx="4221588" cy="43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9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2044700"/>
            <a:ext cx="8763034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Prepared machine for scrubbing</a:t>
            </a:r>
          </a:p>
          <a:p>
            <a:pPr lvl="1"/>
            <a:r>
              <a:rPr lang="en-US" dirty="0"/>
              <a:t>MKP4 vacuum </a:t>
            </a:r>
            <a:r>
              <a:rPr lang="en-US" dirty="0" smtClean="0"/>
              <a:t>interlocks optimized for scrubbing</a:t>
            </a:r>
          </a:p>
          <a:p>
            <a:pPr lvl="2"/>
            <a:r>
              <a:rPr lang="en-US" dirty="0"/>
              <a:t>During LS1 the MKP4 module was exchanged with a new one (E. </a:t>
            </a:r>
            <a:r>
              <a:rPr lang="en-US" dirty="0" err="1"/>
              <a:t>Carlier</a:t>
            </a:r>
            <a:r>
              <a:rPr lang="en-US" dirty="0"/>
              <a:t>) + intervention due to problem on water manifold in August</a:t>
            </a:r>
          </a:p>
          <a:p>
            <a:pPr lvl="2"/>
            <a:r>
              <a:rPr lang="en-US" dirty="0"/>
              <a:t>High static pressure level (~1e-7 mbar) since </a:t>
            </a:r>
            <a:r>
              <a:rPr lang="en-US" dirty="0" smtClean="0"/>
              <a:t>beginning of the run, </a:t>
            </a:r>
            <a:r>
              <a:rPr lang="en-US" dirty="0"/>
              <a:t>not significantly improving</a:t>
            </a:r>
          </a:p>
          <a:p>
            <a:pPr lvl="2"/>
            <a:r>
              <a:rPr lang="en-US" dirty="0"/>
              <a:t>Dynamic pressure rise with LHC beams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was expected to be limitation during scrubbing run</a:t>
            </a:r>
          </a:p>
          <a:p>
            <a:pPr lvl="2"/>
            <a:r>
              <a:rPr lang="en-US" dirty="0" smtClean="0">
                <a:sym typeface="Wingdings"/>
              </a:rPr>
              <a:t>Therefore, ABT suggested to raise </a:t>
            </a:r>
            <a:r>
              <a:rPr lang="en-US" dirty="0" smtClean="0"/>
              <a:t>SW interlock from </a:t>
            </a:r>
            <a:r>
              <a:rPr lang="en-US" dirty="0"/>
              <a:t>2e-7 mbar to 4e-7 </a:t>
            </a:r>
            <a:r>
              <a:rPr lang="en-US" dirty="0" smtClean="0"/>
              <a:t>mbar but decrease HW interlock from </a:t>
            </a:r>
            <a:r>
              <a:rPr lang="en-US" dirty="0"/>
              <a:t>1e-6 to 6e-7 </a:t>
            </a:r>
            <a:r>
              <a:rPr lang="en-US" dirty="0" smtClean="0"/>
              <a:t>mbar </a:t>
            </a:r>
          </a:p>
          <a:p>
            <a:pPr lvl="1"/>
            <a:r>
              <a:rPr lang="en-US" dirty="0" smtClean="0"/>
              <a:t>Scrubbing cycles setup</a:t>
            </a:r>
          </a:p>
          <a:p>
            <a:pPr lvl="1"/>
            <a:r>
              <a:rPr lang="en-US" dirty="0" smtClean="0"/>
              <a:t>COLDEX moved into IN position</a:t>
            </a:r>
          </a:p>
          <a:p>
            <a:pPr lvl="2"/>
            <a:r>
              <a:rPr lang="en-US" dirty="0" smtClean="0"/>
              <a:t>No impact on beam lifetime</a:t>
            </a:r>
          </a:p>
          <a:p>
            <a:pPr lvl="1"/>
            <a:r>
              <a:rPr lang="en-US" dirty="0" smtClean="0"/>
              <a:t>Started maximizing integrated beam intensity on scrubbing cycle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limited by TIDVG vacuum interlock </a:t>
            </a:r>
            <a:r>
              <a:rPr lang="en-US" dirty="0" smtClean="0"/>
              <a:t>(which is mainly there to protect the MKP</a:t>
            </a:r>
            <a:r>
              <a:rPr lang="en-US" dirty="0"/>
              <a:t>) — agreed with EN-STI and </a:t>
            </a:r>
            <a:r>
              <a:rPr lang="en-US" dirty="0" smtClean="0"/>
              <a:t>TE</a:t>
            </a:r>
            <a:r>
              <a:rPr lang="en-US" dirty="0"/>
              <a:t>-ABT to raise interlock from 4e-7 to 6e-7 mbar</a:t>
            </a:r>
            <a:endParaRPr lang="en-US" dirty="0" smtClean="0"/>
          </a:p>
        </p:txBody>
      </p:sp>
      <p:sp>
        <p:nvSpPr>
          <p:cNvPr id="4" name="Rettangolo 7"/>
          <p:cNvSpPr/>
          <p:nvPr/>
        </p:nvSpPr>
        <p:spPr>
          <a:xfrm>
            <a:off x="43774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Monday</a:t>
            </a:r>
            <a:endParaRPr lang="en-US" sz="1600" dirty="0"/>
          </a:p>
        </p:txBody>
      </p:sp>
      <p:sp>
        <p:nvSpPr>
          <p:cNvPr id="5" name="Rettangolo 8"/>
          <p:cNvSpPr/>
          <p:nvPr/>
        </p:nvSpPr>
        <p:spPr>
          <a:xfrm>
            <a:off x="1333369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Tuesday</a:t>
            </a:r>
            <a:endParaRPr lang="en-US" sz="1600" dirty="0"/>
          </a:p>
        </p:txBody>
      </p:sp>
      <p:sp>
        <p:nvSpPr>
          <p:cNvPr id="6" name="Rettangolo 9"/>
          <p:cNvSpPr/>
          <p:nvPr/>
        </p:nvSpPr>
        <p:spPr>
          <a:xfrm>
            <a:off x="2631231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Wednesday</a:t>
            </a:r>
            <a:endParaRPr lang="en-US" sz="1600" dirty="0"/>
          </a:p>
        </p:txBody>
      </p:sp>
      <p:sp>
        <p:nvSpPr>
          <p:cNvPr id="7" name="Rettangolo 12"/>
          <p:cNvSpPr/>
          <p:nvPr/>
        </p:nvSpPr>
        <p:spPr>
          <a:xfrm>
            <a:off x="3912560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Thursday</a:t>
            </a:r>
            <a:endParaRPr lang="en-US" sz="1600" dirty="0"/>
          </a:p>
        </p:txBody>
      </p:sp>
      <p:sp>
        <p:nvSpPr>
          <p:cNvPr id="8" name="Rettangolo 14"/>
          <p:cNvSpPr/>
          <p:nvPr/>
        </p:nvSpPr>
        <p:spPr>
          <a:xfrm>
            <a:off x="5202155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Friday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42057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039920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3329515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599452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900438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ttangolo 12"/>
          <p:cNvSpPr/>
          <p:nvPr/>
        </p:nvSpPr>
        <p:spPr>
          <a:xfrm>
            <a:off x="6494830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Saturday</a:t>
            </a:r>
            <a:endParaRPr lang="en-US" sz="1600" dirty="0"/>
          </a:p>
        </p:txBody>
      </p:sp>
      <p:sp>
        <p:nvSpPr>
          <p:cNvPr id="16" name="Rettangolo 14"/>
          <p:cNvSpPr/>
          <p:nvPr/>
        </p:nvSpPr>
        <p:spPr>
          <a:xfrm>
            <a:off x="7784425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Sunday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181722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8482708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8063180" y="965543"/>
            <a:ext cx="101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45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25400" y="1220185"/>
            <a:ext cx="1498600" cy="53241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(Nov.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287204"/>
            <a:ext cx="6667500" cy="50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2044700"/>
            <a:ext cx="8763034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transverse </a:t>
            </a:r>
            <a:r>
              <a:rPr lang="en-US" dirty="0" err="1"/>
              <a:t>emittance</a:t>
            </a:r>
            <a:r>
              <a:rPr lang="en-US" dirty="0"/>
              <a:t> around 3um for 1.2e11 p/b (3 batches)</a:t>
            </a:r>
          </a:p>
          <a:p>
            <a:pPr lvl="1"/>
            <a:r>
              <a:rPr lang="en-US" dirty="0"/>
              <a:t>setup of 200 MHz LL RF on acceleration cycle (1 batch</a:t>
            </a:r>
            <a:r>
              <a:rPr lang="en-US" dirty="0" smtClean="0"/>
              <a:t>) for 6h</a:t>
            </a:r>
            <a:endParaRPr lang="en-US" dirty="0"/>
          </a:p>
          <a:p>
            <a:pPr lvl="1"/>
            <a:r>
              <a:rPr lang="en-US" dirty="0"/>
              <a:t>reached 4 </a:t>
            </a:r>
            <a:r>
              <a:rPr lang="en-US" dirty="0" smtClean="0"/>
              <a:t>batches on FB with dump at </a:t>
            </a:r>
            <a:r>
              <a:rPr lang="en-US" dirty="0"/>
              <a:t>13s</a:t>
            </a:r>
          </a:p>
          <a:p>
            <a:pPr lvl="1"/>
            <a:r>
              <a:rPr lang="en-US" dirty="0" smtClean="0"/>
              <a:t>ZS </a:t>
            </a:r>
            <a:r>
              <a:rPr lang="en-US" dirty="0"/>
              <a:t>spark rate interlock reached a couple of times </a:t>
            </a:r>
          </a:p>
          <a:p>
            <a:pPr lvl="1"/>
            <a:r>
              <a:rPr lang="en-US" dirty="0"/>
              <a:t>now limited by MKP4 vacuum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related </a:t>
            </a:r>
            <a:r>
              <a:rPr lang="en-US" dirty="0"/>
              <a:t>also to the beam induced heating (presently MKP4 at ~</a:t>
            </a:r>
            <a:r>
              <a:rPr lang="en-US" dirty="0" smtClean="0"/>
              <a:t>44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reduced number of batches during the night due to vacuum interlocks on </a:t>
            </a:r>
            <a:r>
              <a:rPr lang="en-US" dirty="0" smtClean="0"/>
              <a:t>MKP4</a:t>
            </a:r>
          </a:p>
          <a:p>
            <a:pPr lvl="1"/>
            <a:r>
              <a:rPr lang="en-US" dirty="0" smtClean="0"/>
              <a:t>Measurements with lower chromaticity </a:t>
            </a:r>
          </a:p>
          <a:p>
            <a:pPr lvl="2"/>
            <a:r>
              <a:rPr lang="en-US" dirty="0" smtClean="0"/>
              <a:t>Acquisitions with high bandwidth pickups</a:t>
            </a:r>
          </a:p>
          <a:p>
            <a:pPr lvl="2"/>
            <a:r>
              <a:rPr lang="en-US" dirty="0" smtClean="0"/>
              <a:t>No clear evidence of e-cloud instability; due to Q20 …</a:t>
            </a:r>
          </a:p>
          <a:p>
            <a:pPr lvl="1"/>
            <a:r>
              <a:rPr lang="en-US" dirty="0" smtClean="0"/>
              <a:t>MKP4 </a:t>
            </a:r>
            <a:r>
              <a:rPr lang="en-US" dirty="0"/>
              <a:t>SW interlock reached several times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ttangolo 7"/>
          <p:cNvSpPr/>
          <p:nvPr/>
        </p:nvSpPr>
        <p:spPr>
          <a:xfrm>
            <a:off x="43774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Monday</a:t>
            </a:r>
            <a:endParaRPr lang="en-US" sz="1600" dirty="0"/>
          </a:p>
        </p:txBody>
      </p:sp>
      <p:sp>
        <p:nvSpPr>
          <p:cNvPr id="5" name="Rettangolo 8"/>
          <p:cNvSpPr/>
          <p:nvPr/>
        </p:nvSpPr>
        <p:spPr>
          <a:xfrm>
            <a:off x="1333369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Tuesday</a:t>
            </a:r>
            <a:endParaRPr lang="en-US" sz="1600" dirty="0"/>
          </a:p>
        </p:txBody>
      </p:sp>
      <p:sp>
        <p:nvSpPr>
          <p:cNvPr id="6" name="Rettangolo 9"/>
          <p:cNvSpPr/>
          <p:nvPr/>
        </p:nvSpPr>
        <p:spPr>
          <a:xfrm>
            <a:off x="2631231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Wednesday</a:t>
            </a:r>
            <a:endParaRPr lang="en-US" sz="1600" dirty="0"/>
          </a:p>
        </p:txBody>
      </p:sp>
      <p:sp>
        <p:nvSpPr>
          <p:cNvPr id="7" name="Rettangolo 12"/>
          <p:cNvSpPr/>
          <p:nvPr/>
        </p:nvSpPr>
        <p:spPr>
          <a:xfrm>
            <a:off x="3912560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Thursday</a:t>
            </a:r>
            <a:endParaRPr lang="en-US" sz="1600" dirty="0"/>
          </a:p>
        </p:txBody>
      </p:sp>
      <p:sp>
        <p:nvSpPr>
          <p:cNvPr id="8" name="Rettangolo 14"/>
          <p:cNvSpPr/>
          <p:nvPr/>
        </p:nvSpPr>
        <p:spPr>
          <a:xfrm>
            <a:off x="5202155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Friday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42057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039920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3329515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599452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900438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ttangolo 12"/>
          <p:cNvSpPr/>
          <p:nvPr/>
        </p:nvSpPr>
        <p:spPr>
          <a:xfrm>
            <a:off x="6494830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Saturday</a:t>
            </a:r>
            <a:endParaRPr lang="en-US" sz="1600" dirty="0"/>
          </a:p>
        </p:txBody>
      </p:sp>
      <p:sp>
        <p:nvSpPr>
          <p:cNvPr id="16" name="Rettangolo 14"/>
          <p:cNvSpPr/>
          <p:nvPr/>
        </p:nvSpPr>
        <p:spPr>
          <a:xfrm>
            <a:off x="7784425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Sunday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181722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8482708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8063180" y="965543"/>
            <a:ext cx="101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45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27120" y="1221170"/>
            <a:ext cx="1498600" cy="53241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(Nov. 4)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287204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(Nov. 4)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287204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(Nov. 4) – </a:t>
            </a:r>
            <a:r>
              <a:rPr lang="en-US" dirty="0" err="1" smtClean="0"/>
              <a:t>Ecloud</a:t>
            </a:r>
            <a:r>
              <a:rPr lang="en-US" dirty="0" smtClean="0"/>
              <a:t> monitor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83" t="2477" r="5922" b="4306"/>
          <a:stretch/>
        </p:blipFill>
        <p:spPr>
          <a:xfrm>
            <a:off x="1181100" y="1371600"/>
            <a:ext cx="6078945" cy="516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29540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MBA - </a:t>
            </a:r>
            <a:r>
              <a:rPr lang="en-US" sz="2000" b="1" dirty="0" err="1" smtClean="0"/>
              <a:t>StSt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311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(Nov. 4) – </a:t>
            </a:r>
            <a:r>
              <a:rPr lang="en-US" dirty="0" err="1" smtClean="0"/>
              <a:t>Ecloud</a:t>
            </a:r>
            <a:r>
              <a:rPr lang="en-US" dirty="0" smtClean="0"/>
              <a:t> monitor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29540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MBB - </a:t>
            </a:r>
            <a:r>
              <a:rPr lang="en-US" sz="2000" b="1" dirty="0" err="1" smtClean="0"/>
              <a:t>StST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783" t="2477" r="5922" b="4306"/>
          <a:stretch/>
        </p:blipFill>
        <p:spPr>
          <a:xfrm>
            <a:off x="1181099" y="1379539"/>
            <a:ext cx="6069609" cy="5160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4332" y="1301810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MBB - </a:t>
            </a:r>
            <a:r>
              <a:rPr lang="en-US" sz="2000" b="1" dirty="0" err="1" smtClean="0"/>
              <a:t>StSt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450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2044700"/>
            <a:ext cx="8763034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MD on 800 MHz (from 10:00 to 00:45)</a:t>
            </a:r>
          </a:p>
          <a:p>
            <a:pPr lvl="1"/>
            <a:r>
              <a:rPr lang="en-US" dirty="0" smtClean="0"/>
              <a:t>Meeting with TE-ABT about </a:t>
            </a:r>
            <a:r>
              <a:rPr lang="en-US" dirty="0"/>
              <a:t>the MKP4 </a:t>
            </a:r>
            <a:r>
              <a:rPr lang="en-US" dirty="0" smtClean="0"/>
              <a:t>threshold</a:t>
            </a:r>
          </a:p>
          <a:p>
            <a:pPr lvl="2"/>
            <a:r>
              <a:rPr lang="en-US" dirty="0" smtClean="0"/>
              <a:t>Raise MKP4 SW interlock to 5e-7 mbar</a:t>
            </a:r>
          </a:p>
          <a:p>
            <a:pPr lvl="2"/>
            <a:r>
              <a:rPr lang="en-US" dirty="0" smtClean="0"/>
              <a:t>Raise TIDVG interlock to 1.2e-6 mbar (agreed with EN-STI)</a:t>
            </a:r>
            <a:endParaRPr lang="en-US" dirty="0"/>
          </a:p>
          <a:p>
            <a:pPr lvl="1"/>
            <a:r>
              <a:rPr lang="en-US" dirty="0" smtClean="0"/>
              <a:t>started </a:t>
            </a:r>
            <a:r>
              <a:rPr lang="en-US" dirty="0"/>
              <a:t>setting up the doublet beam on MD1</a:t>
            </a:r>
          </a:p>
          <a:p>
            <a:pPr lvl="2"/>
            <a:r>
              <a:rPr lang="en-US" dirty="0" smtClean="0"/>
              <a:t>started </a:t>
            </a:r>
            <a:r>
              <a:rPr lang="en-US" dirty="0"/>
              <a:t>transverse damper setup on </a:t>
            </a:r>
            <a:r>
              <a:rPr lang="en-US" dirty="0" smtClean="0"/>
              <a:t>doublet</a:t>
            </a:r>
          </a:p>
          <a:p>
            <a:pPr lvl="1"/>
            <a:r>
              <a:rPr lang="en-US" dirty="0" smtClean="0"/>
              <a:t>mains tripped during the night (4h no beam)</a:t>
            </a:r>
          </a:p>
        </p:txBody>
      </p:sp>
      <p:sp>
        <p:nvSpPr>
          <p:cNvPr id="4" name="Rettangolo 7"/>
          <p:cNvSpPr/>
          <p:nvPr/>
        </p:nvSpPr>
        <p:spPr>
          <a:xfrm>
            <a:off x="43774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Monday</a:t>
            </a:r>
            <a:endParaRPr lang="en-US" sz="1600" dirty="0"/>
          </a:p>
        </p:txBody>
      </p:sp>
      <p:sp>
        <p:nvSpPr>
          <p:cNvPr id="5" name="Rettangolo 8"/>
          <p:cNvSpPr/>
          <p:nvPr/>
        </p:nvSpPr>
        <p:spPr>
          <a:xfrm>
            <a:off x="1333369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Tuesday</a:t>
            </a:r>
            <a:endParaRPr lang="en-US" sz="1600" dirty="0"/>
          </a:p>
        </p:txBody>
      </p:sp>
      <p:sp>
        <p:nvSpPr>
          <p:cNvPr id="6" name="Rettangolo 9"/>
          <p:cNvSpPr/>
          <p:nvPr/>
        </p:nvSpPr>
        <p:spPr>
          <a:xfrm>
            <a:off x="2631231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Wednesday</a:t>
            </a:r>
            <a:endParaRPr lang="en-US" sz="1600" dirty="0"/>
          </a:p>
        </p:txBody>
      </p:sp>
      <p:sp>
        <p:nvSpPr>
          <p:cNvPr id="7" name="Rettangolo 12"/>
          <p:cNvSpPr/>
          <p:nvPr/>
        </p:nvSpPr>
        <p:spPr>
          <a:xfrm>
            <a:off x="3912560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Thursday</a:t>
            </a:r>
            <a:endParaRPr lang="en-US" sz="1600" dirty="0"/>
          </a:p>
        </p:txBody>
      </p:sp>
      <p:sp>
        <p:nvSpPr>
          <p:cNvPr id="8" name="Rettangolo 14"/>
          <p:cNvSpPr/>
          <p:nvPr/>
        </p:nvSpPr>
        <p:spPr>
          <a:xfrm>
            <a:off x="5202155" y="133487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Friday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42057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039920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3329515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599452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900438" y="133487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ttangolo 12"/>
          <p:cNvSpPr/>
          <p:nvPr/>
        </p:nvSpPr>
        <p:spPr>
          <a:xfrm>
            <a:off x="6494830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Saturday</a:t>
            </a:r>
            <a:endParaRPr lang="en-US" sz="1600" dirty="0"/>
          </a:p>
        </p:txBody>
      </p:sp>
      <p:sp>
        <p:nvSpPr>
          <p:cNvPr id="16" name="Rettangolo 14"/>
          <p:cNvSpPr/>
          <p:nvPr/>
        </p:nvSpPr>
        <p:spPr>
          <a:xfrm>
            <a:off x="7784425" y="1334485"/>
            <a:ext cx="1289595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Sunday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181722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8482708" y="1334485"/>
            <a:ext cx="591311" cy="304800"/>
          </a:xfrm>
          <a:prstGeom prst="rect">
            <a:avLst/>
          </a:prstGeom>
          <a:solidFill>
            <a:srgbClr val="3366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8063180" y="965543"/>
            <a:ext cx="101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45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29415" y="1221170"/>
            <a:ext cx="1498600" cy="532415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31587</TotalTime>
  <Words>515</Words>
  <Application>Microsoft Macintosh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LIU_PowerPoint_Template</vt:lpstr>
      <vt:lpstr>2014 scrubbing run: hot news from the CCC  </vt:lpstr>
      <vt:lpstr>Scrubbing run</vt:lpstr>
      <vt:lpstr>Monday (Nov. 3)</vt:lpstr>
      <vt:lpstr>Scrubbing run</vt:lpstr>
      <vt:lpstr>Tuesday (Nov. 4) </vt:lpstr>
      <vt:lpstr>Tuesday (Nov. 4) </vt:lpstr>
      <vt:lpstr>Tuesday (Nov. 4) – Ecloud monitor </vt:lpstr>
      <vt:lpstr>Tuesday (Nov. 4) – Ecloud monitor </vt:lpstr>
      <vt:lpstr>Scrubbing run</vt:lpstr>
      <vt:lpstr>Wednesday (Nov. 5) </vt:lpstr>
      <vt:lpstr>Scrubbing run</vt:lpstr>
      <vt:lpstr>Present status: pressure gauge in Arc 5</vt:lpstr>
      <vt:lpstr>Present status</vt:lpstr>
      <vt:lpstr>Present status: Emittances 4 batches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964</cp:revision>
  <dcterms:created xsi:type="dcterms:W3CDTF">2013-04-17T22:56:34Z</dcterms:created>
  <dcterms:modified xsi:type="dcterms:W3CDTF">2014-11-10T03:14:32Z</dcterms:modified>
  <cp:category/>
</cp:coreProperties>
</file>