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3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30/05/2014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Document reference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37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30/05/2014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Document reference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58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30/05/2014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Document reference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88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79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58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75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35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30/05/2014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Document reference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66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CH" dirty="0" smtClean="0">
                <a:solidFill>
                  <a:srgbClr val="0055A0"/>
                </a:solidFill>
                <a:latin typeface="Arial"/>
              </a:rPr>
              <a:t>Click to edit Master title style</a:t>
            </a:r>
            <a:endParaRPr lang="en-US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7930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rmAutofit/>
          </a:bodyPr>
          <a:lstStyle>
            <a:lvl1pPr algn="ctr">
              <a:defRPr sz="2400" b="1" u="sng"/>
            </a:lvl1pPr>
          </a:lstStyle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5078628"/>
          </a:xfrm>
        </p:spPr>
        <p:txBody>
          <a:bodyPr/>
          <a:lstStyle>
            <a:lvl1pPr marL="313200" indent="-277200">
              <a:spcBef>
                <a:spcPts val="1900"/>
              </a:spcBef>
              <a:buFont typeface="Courier New"/>
              <a:buChar char="o"/>
              <a:defRPr sz="1800" b="0"/>
            </a:lvl1pPr>
            <a:lvl2pPr marL="633600" indent="-277200">
              <a:spcBef>
                <a:spcPts val="400"/>
              </a:spcBef>
              <a:spcAft>
                <a:spcPts val="400"/>
              </a:spcAft>
              <a:defRPr sz="1700"/>
            </a:lvl2pPr>
            <a:lvl3pPr marL="914400" indent="-252000">
              <a:spcBef>
                <a:spcPts val="0"/>
              </a:spcBef>
              <a:spcAft>
                <a:spcPts val="300"/>
              </a:spcAft>
              <a:buFont typeface="Lucida Grande"/>
              <a:buChar char="−"/>
              <a:defRPr sz="1600"/>
            </a:lvl3pPr>
          </a:lstStyle>
          <a:p>
            <a:pPr lvl="0" eaLnBrk="1" latinLnBrk="0" hangingPunct="1"/>
            <a:r>
              <a:rPr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lang="fr-CH" dirty="0" smtClean="0"/>
              <a:t>Deuxième niveau</a:t>
            </a:r>
          </a:p>
          <a:p>
            <a:pPr lvl="2" eaLnBrk="1" latinLnBrk="0" hangingPunct="1"/>
            <a:r>
              <a:rPr lang="fr-CH" dirty="0" smtClean="0"/>
              <a:t>Troisième niveau</a:t>
            </a:r>
          </a:p>
          <a:p>
            <a:pPr lvl="3" eaLnBrk="1" latinLnBrk="0" hangingPunct="1"/>
            <a:r>
              <a:rPr lang="fr-CH" dirty="0" smtClean="0"/>
              <a:t>Quatrième niveau</a:t>
            </a:r>
          </a:p>
          <a:p>
            <a:pPr lvl="4" eaLnBrk="1" latinLnBrk="0" hangingPunct="1"/>
            <a:r>
              <a:rPr lang="fr-CH" dirty="0" smtClean="0"/>
              <a:t>Cinquième niveau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LMC, 27. November 2013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32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30/05/2014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Document reference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59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30/05/2014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Document reference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49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LMC, 27. November 2013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 defTabSz="914400"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53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hyperlink" Target="https://ab-mgt-md-users.web.cern.ch/ab-mgt-md-users/2014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5-28 at 11.58.04.png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9541"/>
            <a:ext cx="8231225" cy="1298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0466"/>
            <a:ext cx="8350306" cy="89733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Preliminary planning for SPS MDs </a:t>
            </a:r>
            <a:br>
              <a:rPr lang="en-US" sz="3600" dirty="0" smtClean="0"/>
            </a:br>
            <a:r>
              <a:rPr lang="en-US" sz="3600" dirty="0" smtClean="0"/>
              <a:t>(a proposal to be discussed)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3457496"/>
            <a:ext cx="8060404" cy="1612082"/>
          </a:xfrm>
        </p:spPr>
        <p:txBody>
          <a:bodyPr>
            <a:normAutofit/>
          </a:bodyPr>
          <a:lstStyle/>
          <a:p>
            <a:r>
              <a:rPr lang="en-US" sz="1700" dirty="0" smtClean="0">
                <a:latin typeface="Arial"/>
                <a:cs typeface="Arial"/>
              </a:rPr>
              <a:t>G</a:t>
            </a:r>
            <a:r>
              <a:rPr lang="en-US" sz="1700" dirty="0" smtClean="0">
                <a:latin typeface="Arial"/>
                <a:cs typeface="Arial"/>
              </a:rPr>
              <a:t>. </a:t>
            </a:r>
            <a:r>
              <a:rPr lang="en-US" sz="1700" dirty="0" err="1" smtClean="0">
                <a:latin typeface="Arial"/>
                <a:cs typeface="Arial"/>
              </a:rPr>
              <a:t>Rumolo</a:t>
            </a:r>
            <a:r>
              <a:rPr lang="en-US" sz="1700" dirty="0" smtClean="0">
                <a:latin typeface="Arial"/>
                <a:cs typeface="Arial"/>
              </a:rPr>
              <a:t> and </a:t>
            </a:r>
            <a:r>
              <a:rPr lang="en-US" sz="1700" dirty="0" smtClean="0">
                <a:cs typeface="Arial"/>
              </a:rPr>
              <a:t>H. Bartosik</a:t>
            </a:r>
          </a:p>
          <a:p>
            <a:endParaRPr lang="en-US" sz="1700" b="1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LIU-SPS BD meeting, 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4</a:t>
            </a:r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 September </a:t>
            </a:r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2014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8588" y="1304348"/>
            <a:ext cx="6093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/>
                <a:hlinkClick r:id="rId3"/>
              </a:rPr>
              <a:t>https://ab-mgt-md-users.web.cern.ch/ab-mgt-md-users/2014/index.html</a:t>
            </a:r>
            <a:endParaRPr lang="en-US" sz="1400" dirty="0">
              <a:solidFill>
                <a:srgbClr val="0000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74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321515"/>
            <a:ext cx="8662933" cy="5834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10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171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2806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33909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46355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>
            <a:off x="52578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5816600" y="4972050"/>
            <a:ext cx="11557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</a:t>
            </a:r>
            <a:endParaRPr lang="en-US" sz="1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27006" y="4893"/>
            <a:ext cx="3609169" cy="52850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Schedule </a:t>
            </a:r>
            <a:r>
              <a:rPr lang="en-US" sz="2400" b="1" dirty="0" smtClean="0">
                <a:solidFill>
                  <a:srgbClr val="FF0000"/>
                </a:solidFill>
              </a:rPr>
              <a:t>v1.7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2512905" y="2501900"/>
            <a:ext cx="4216400" cy="980491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400" b="1" dirty="0" smtClean="0"/>
              <a:t>Week 47</a:t>
            </a:r>
          </a:p>
          <a:p>
            <a:pPr marL="360000" lvl="1" indent="-360000">
              <a:buFont typeface="Lucida Grande"/>
              <a:buChar char="→"/>
            </a:pPr>
            <a:r>
              <a:rPr lang="en-US" sz="2200" b="1" i="1" dirty="0" smtClean="0"/>
              <a:t>12h</a:t>
            </a:r>
            <a:r>
              <a:rPr lang="en-US" sz="2200" dirty="0" smtClean="0"/>
              <a:t>: 800 MHz commissioning, shift after performance recovery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2100" y="4521201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800 MHz</a:t>
            </a:r>
            <a:endParaRPr lang="en-US" sz="600" dirty="0"/>
          </a:p>
        </p:txBody>
      </p:sp>
      <p:sp>
        <p:nvSpPr>
          <p:cNvPr id="20" name="Rectangle 19"/>
          <p:cNvSpPr/>
          <p:nvPr/>
        </p:nvSpPr>
        <p:spPr>
          <a:xfrm>
            <a:off x="2171700" y="4521202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LHC beams</a:t>
            </a:r>
            <a:endParaRPr lang="en-US" sz="600" dirty="0"/>
          </a:p>
        </p:txBody>
      </p:sp>
      <p:sp>
        <p:nvSpPr>
          <p:cNvPr id="21" name="Rectangle 20"/>
          <p:cNvSpPr/>
          <p:nvPr/>
        </p:nvSpPr>
        <p:spPr>
          <a:xfrm>
            <a:off x="2798000" y="4521203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Coast</a:t>
            </a:r>
            <a:endParaRPr lang="en-US" sz="600" dirty="0"/>
          </a:p>
        </p:txBody>
      </p:sp>
      <p:sp>
        <p:nvSpPr>
          <p:cNvPr id="22" name="Rectangle 21"/>
          <p:cNvSpPr/>
          <p:nvPr/>
        </p:nvSpPr>
        <p:spPr>
          <a:xfrm>
            <a:off x="4626800" y="4534003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Doublet I</a:t>
            </a:r>
            <a:endParaRPr lang="en-US" sz="600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04/09/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9400" y="4051300"/>
            <a:ext cx="54229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Transverse measurements (optics, 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instabilities)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1549400" y="4279900"/>
            <a:ext cx="54229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 measurements (impedance,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 (CB,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/>
              <a:t>w) )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03460" y="3482391"/>
            <a:ext cx="0" cy="1018506"/>
          </a:xfrm>
          <a:prstGeom prst="straightConnector1">
            <a:avLst/>
          </a:prstGeom>
          <a:ln>
            <a:solidFill>
              <a:srgbClr val="00407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7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321515"/>
            <a:ext cx="8662933" cy="5834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11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171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2806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33909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46355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>
            <a:off x="52578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5816600" y="4972050"/>
            <a:ext cx="11557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</a:t>
            </a:r>
            <a:endParaRPr lang="en-US" sz="1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27006" y="4893"/>
            <a:ext cx="3609169" cy="52850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Schedule </a:t>
            </a:r>
            <a:r>
              <a:rPr lang="en-US" sz="2400" b="1" dirty="0" smtClean="0">
                <a:solidFill>
                  <a:srgbClr val="FF0000"/>
                </a:solidFill>
              </a:rPr>
              <a:t>v1.7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111500" y="2133600"/>
            <a:ext cx="5638800" cy="1348791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400" b="1" dirty="0" smtClean="0"/>
              <a:t>Week 48</a:t>
            </a:r>
          </a:p>
          <a:p>
            <a:pPr marL="360000" lvl="1" indent="-360000">
              <a:buFont typeface="Lucida Grande"/>
              <a:buChar char="→"/>
            </a:pPr>
            <a:r>
              <a:rPr lang="en-US" sz="2200" b="1" i="1" dirty="0" smtClean="0"/>
              <a:t>4h</a:t>
            </a:r>
            <a:r>
              <a:rPr lang="en-US" sz="2200" dirty="0" smtClean="0"/>
              <a:t>: Qualification of sponge material on UA9 set up</a:t>
            </a:r>
          </a:p>
          <a:p>
            <a:pPr marL="360000" lvl="1" indent="-360000">
              <a:buFont typeface="Lucida Grande"/>
              <a:buChar char="→"/>
            </a:pPr>
            <a:r>
              <a:rPr lang="en-US" sz="2200" b="1" i="1" dirty="0"/>
              <a:t>8</a:t>
            </a:r>
            <a:r>
              <a:rPr lang="en-US" sz="2200" b="1" i="1" dirty="0" smtClean="0"/>
              <a:t>h</a:t>
            </a:r>
            <a:r>
              <a:rPr lang="en-US" sz="2200" smtClean="0"/>
              <a:t>: Collimator </a:t>
            </a:r>
            <a:r>
              <a:rPr lang="en-US" sz="2200" dirty="0"/>
              <a:t>alignment with in-jaw </a:t>
            </a:r>
            <a:r>
              <a:rPr lang="en-US" sz="2200" dirty="0" smtClean="0"/>
              <a:t>BPMs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2100" y="4521201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800 MHz</a:t>
            </a:r>
            <a:endParaRPr lang="en-US" sz="600" dirty="0"/>
          </a:p>
        </p:txBody>
      </p:sp>
      <p:sp>
        <p:nvSpPr>
          <p:cNvPr id="20" name="Rectangle 19"/>
          <p:cNvSpPr/>
          <p:nvPr/>
        </p:nvSpPr>
        <p:spPr>
          <a:xfrm>
            <a:off x="2171700" y="4521202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LHC beams</a:t>
            </a:r>
            <a:endParaRPr lang="en-US" sz="600" dirty="0"/>
          </a:p>
        </p:txBody>
      </p:sp>
      <p:sp>
        <p:nvSpPr>
          <p:cNvPr id="21" name="Rectangle 20"/>
          <p:cNvSpPr/>
          <p:nvPr/>
        </p:nvSpPr>
        <p:spPr>
          <a:xfrm>
            <a:off x="2798000" y="4521203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Coast</a:t>
            </a:r>
            <a:endParaRPr lang="en-US" sz="600" dirty="0"/>
          </a:p>
        </p:txBody>
      </p:sp>
      <p:sp>
        <p:nvSpPr>
          <p:cNvPr id="22" name="Rectangle 21"/>
          <p:cNvSpPr/>
          <p:nvPr/>
        </p:nvSpPr>
        <p:spPr>
          <a:xfrm>
            <a:off x="4626800" y="4534003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Doublet I</a:t>
            </a:r>
            <a:endParaRPr lang="en-US" sz="600" dirty="0"/>
          </a:p>
        </p:txBody>
      </p:sp>
      <p:sp>
        <p:nvSpPr>
          <p:cNvPr id="23" name="Rectangle 22"/>
          <p:cNvSpPr/>
          <p:nvPr/>
        </p:nvSpPr>
        <p:spPr>
          <a:xfrm>
            <a:off x="5236400" y="4534006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800 MHz</a:t>
            </a:r>
            <a:endParaRPr lang="en-US" sz="600" dirty="0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04/09/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49400" y="4051300"/>
            <a:ext cx="54229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Transverse measurements (optics, 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instabilities)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549400" y="4279900"/>
            <a:ext cx="54229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 measurements (impedance,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 (CB,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/>
              <a:t>w) )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34100" y="3482391"/>
            <a:ext cx="673100" cy="1018506"/>
          </a:xfrm>
          <a:prstGeom prst="straightConnector1">
            <a:avLst/>
          </a:prstGeom>
          <a:ln>
            <a:solidFill>
              <a:srgbClr val="00407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71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321515"/>
            <a:ext cx="8662933" cy="5834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12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171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2806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33909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46355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>
            <a:off x="52578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5816600" y="4972050"/>
            <a:ext cx="11557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</a:t>
            </a:r>
            <a:endParaRPr lang="en-US" sz="1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27006" y="4893"/>
            <a:ext cx="3609169" cy="52850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Schedule </a:t>
            </a:r>
            <a:r>
              <a:rPr lang="en-US" sz="2400" b="1" dirty="0" smtClean="0">
                <a:solidFill>
                  <a:srgbClr val="FF0000"/>
                </a:solidFill>
              </a:rPr>
              <a:t>v1.7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4527997" y="1968500"/>
            <a:ext cx="4616002" cy="1513891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400" b="1" dirty="0" smtClean="0"/>
              <a:t>Week 49</a:t>
            </a:r>
          </a:p>
          <a:p>
            <a:pPr marL="360000" lvl="1" indent="-360000">
              <a:buFont typeface="Lucida Grande"/>
              <a:buChar char="→"/>
            </a:pPr>
            <a:r>
              <a:rPr lang="en-US" sz="2200" b="1" i="1" dirty="0"/>
              <a:t>6</a:t>
            </a:r>
            <a:r>
              <a:rPr lang="en-US" sz="2200" b="1" i="1" dirty="0" smtClean="0"/>
              <a:t>h</a:t>
            </a:r>
            <a:r>
              <a:rPr lang="en-US" sz="2200" dirty="0" smtClean="0"/>
              <a:t>: Doublet on long LHC cycle </a:t>
            </a:r>
            <a:r>
              <a:rPr lang="en-US" sz="2200" dirty="0" smtClean="0">
                <a:sym typeface="Wingdings"/>
              </a:rPr>
              <a:t> transverse set up</a:t>
            </a:r>
            <a:endParaRPr lang="en-US" sz="2200" dirty="0" smtClean="0"/>
          </a:p>
          <a:p>
            <a:pPr marL="360000" lvl="1" indent="-360000">
              <a:buFont typeface="Lucida Grande"/>
              <a:buChar char="→"/>
            </a:pPr>
            <a:r>
              <a:rPr lang="en-US" sz="2200" b="1" i="1" dirty="0" smtClean="0"/>
              <a:t>6h</a:t>
            </a:r>
            <a:r>
              <a:rPr lang="en-US" sz="2200" dirty="0" smtClean="0"/>
              <a:t>: Doublet on long LHC cycle </a:t>
            </a:r>
            <a:r>
              <a:rPr lang="en-US" sz="2200" dirty="0" smtClean="0">
                <a:sym typeface="Wingdings"/>
              </a:rPr>
              <a:t> longitudinal set up</a:t>
            </a:r>
            <a:endParaRPr lang="en-US" sz="2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562100" y="4521201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800 MHz</a:t>
            </a:r>
            <a:endParaRPr lang="en-US" sz="600" dirty="0"/>
          </a:p>
        </p:txBody>
      </p:sp>
      <p:sp>
        <p:nvSpPr>
          <p:cNvPr id="20" name="Rectangle 19"/>
          <p:cNvSpPr/>
          <p:nvPr/>
        </p:nvSpPr>
        <p:spPr>
          <a:xfrm>
            <a:off x="2171700" y="4521202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LHC beams</a:t>
            </a:r>
            <a:endParaRPr lang="en-US" sz="600" dirty="0"/>
          </a:p>
        </p:txBody>
      </p:sp>
      <p:sp>
        <p:nvSpPr>
          <p:cNvPr id="21" name="Rectangle 20"/>
          <p:cNvSpPr/>
          <p:nvPr/>
        </p:nvSpPr>
        <p:spPr>
          <a:xfrm>
            <a:off x="2798000" y="4521203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Coast</a:t>
            </a:r>
            <a:endParaRPr lang="en-US" sz="600" dirty="0"/>
          </a:p>
        </p:txBody>
      </p:sp>
      <p:sp>
        <p:nvSpPr>
          <p:cNvPr id="22" name="Rectangle 21"/>
          <p:cNvSpPr/>
          <p:nvPr/>
        </p:nvSpPr>
        <p:spPr>
          <a:xfrm>
            <a:off x="4626800" y="4534003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Doublet I</a:t>
            </a:r>
            <a:endParaRPr lang="en-US" sz="600" dirty="0"/>
          </a:p>
        </p:txBody>
      </p:sp>
      <p:sp>
        <p:nvSpPr>
          <p:cNvPr id="23" name="Rectangle 22"/>
          <p:cNvSpPr/>
          <p:nvPr/>
        </p:nvSpPr>
        <p:spPr>
          <a:xfrm>
            <a:off x="5236400" y="4534006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800 MHz</a:t>
            </a:r>
            <a:endParaRPr lang="en-US" sz="600" dirty="0"/>
          </a:p>
        </p:txBody>
      </p:sp>
      <p:sp>
        <p:nvSpPr>
          <p:cNvPr id="24" name="Rectangle 23"/>
          <p:cNvSpPr/>
          <p:nvPr/>
        </p:nvSpPr>
        <p:spPr>
          <a:xfrm>
            <a:off x="5855879" y="4534003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Coast</a:t>
            </a:r>
            <a:endParaRPr lang="en-US" sz="600" dirty="0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04/09/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49400" y="4051300"/>
            <a:ext cx="54229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Transverse measurements (optics, 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instabilities)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549400" y="4279900"/>
            <a:ext cx="54229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 measurements (impedance,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 (CB,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/>
              <a:t>w) )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01240" y="3482391"/>
            <a:ext cx="647700" cy="1018506"/>
          </a:xfrm>
          <a:prstGeom prst="straightConnector1">
            <a:avLst/>
          </a:prstGeom>
          <a:ln>
            <a:solidFill>
              <a:srgbClr val="00407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56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321515"/>
            <a:ext cx="8662933" cy="5834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13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171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2806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33909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46355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>
            <a:off x="52578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5816600" y="4972050"/>
            <a:ext cx="11557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</a:t>
            </a:r>
            <a:endParaRPr lang="en-US" sz="1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27006" y="4893"/>
            <a:ext cx="3609169" cy="52850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Schedule </a:t>
            </a:r>
            <a:r>
              <a:rPr lang="en-US" sz="2400" b="1" dirty="0" smtClean="0">
                <a:solidFill>
                  <a:srgbClr val="FF0000"/>
                </a:solidFill>
              </a:rPr>
              <a:t>v1.7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5236400" y="2501900"/>
            <a:ext cx="3729800" cy="980491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400" b="1" dirty="0" smtClean="0"/>
              <a:t>Week 50</a:t>
            </a:r>
          </a:p>
          <a:p>
            <a:pPr marL="360000" lvl="1" indent="-360000">
              <a:buFont typeface="Lucida Grande"/>
              <a:buChar char="→"/>
            </a:pPr>
            <a:r>
              <a:rPr lang="en-US" sz="2200" b="1" i="1" dirty="0" smtClean="0"/>
              <a:t>12h</a:t>
            </a:r>
            <a:r>
              <a:rPr lang="en-US" sz="2200" dirty="0" smtClean="0"/>
              <a:t>: Doublet optimization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15200" y="3482391"/>
            <a:ext cx="647700" cy="1018506"/>
          </a:xfrm>
          <a:prstGeom prst="straightConnector1">
            <a:avLst/>
          </a:prstGeom>
          <a:ln>
            <a:solidFill>
              <a:srgbClr val="00407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51993" y="4527604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Doublet II</a:t>
            </a:r>
            <a:endParaRPr lang="en-US" sz="600" dirty="0"/>
          </a:p>
        </p:txBody>
      </p:sp>
      <p:sp>
        <p:nvSpPr>
          <p:cNvPr id="28" name="Rectangle 27"/>
          <p:cNvSpPr/>
          <p:nvPr/>
        </p:nvSpPr>
        <p:spPr>
          <a:xfrm>
            <a:off x="1562100" y="4521201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800 MHz</a:t>
            </a:r>
            <a:endParaRPr lang="en-US" sz="600" dirty="0"/>
          </a:p>
        </p:txBody>
      </p:sp>
      <p:sp>
        <p:nvSpPr>
          <p:cNvPr id="30" name="Rectangle 29"/>
          <p:cNvSpPr/>
          <p:nvPr/>
        </p:nvSpPr>
        <p:spPr>
          <a:xfrm>
            <a:off x="2171700" y="4521202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LHC beams</a:t>
            </a:r>
            <a:endParaRPr lang="en-US" sz="600" dirty="0"/>
          </a:p>
        </p:txBody>
      </p:sp>
      <p:sp>
        <p:nvSpPr>
          <p:cNvPr id="31" name="Rectangle 30"/>
          <p:cNvSpPr/>
          <p:nvPr/>
        </p:nvSpPr>
        <p:spPr>
          <a:xfrm>
            <a:off x="2798000" y="4521203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Coast</a:t>
            </a:r>
            <a:endParaRPr lang="en-US" sz="600" dirty="0"/>
          </a:p>
        </p:txBody>
      </p:sp>
      <p:sp>
        <p:nvSpPr>
          <p:cNvPr id="32" name="Rectangle 31"/>
          <p:cNvSpPr/>
          <p:nvPr/>
        </p:nvSpPr>
        <p:spPr>
          <a:xfrm>
            <a:off x="4626800" y="4534003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Doublet I</a:t>
            </a:r>
            <a:endParaRPr lang="en-US" sz="600" dirty="0"/>
          </a:p>
        </p:txBody>
      </p:sp>
      <p:sp>
        <p:nvSpPr>
          <p:cNvPr id="33" name="Rectangle 32"/>
          <p:cNvSpPr/>
          <p:nvPr/>
        </p:nvSpPr>
        <p:spPr>
          <a:xfrm>
            <a:off x="5236400" y="4534006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800 MHz</a:t>
            </a:r>
            <a:endParaRPr lang="en-US" sz="600" dirty="0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04/09/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49400" y="4051300"/>
            <a:ext cx="54229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Transverse measurements (optics, 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instabilities)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1549400" y="4279900"/>
            <a:ext cx="54229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 measurements (impedance,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 (CB,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/>
              <a:t>w) )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5855879" y="4534003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Coast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5175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321515"/>
            <a:ext cx="8662933" cy="5834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2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7006" y="4893"/>
            <a:ext cx="3609169" cy="52850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Schedule </a:t>
            </a:r>
            <a:r>
              <a:rPr lang="en-US" sz="2400" b="1" dirty="0" smtClean="0">
                <a:solidFill>
                  <a:srgbClr val="FF0000"/>
                </a:solidFill>
              </a:rPr>
              <a:t>v1.7 (29/08/14)</a:t>
            </a:r>
            <a:endParaRPr lang="en-US" sz="2400" b="1" u="none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01697" y="795077"/>
            <a:ext cx="825684" cy="2487929"/>
          </a:xfrm>
          <a:prstGeom prst="roundRect">
            <a:avLst/>
          </a:prstGeom>
          <a:noFill/>
          <a:ln w="57150" cmpd="sng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9402440">
            <a:off x="7737172" y="2058935"/>
            <a:ext cx="1484153" cy="33855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Scrubbing run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3860030" y="3488270"/>
            <a:ext cx="766977" cy="2487929"/>
          </a:xfrm>
          <a:prstGeom prst="roundRect">
            <a:avLst/>
          </a:prstGeom>
          <a:noFill/>
          <a:ln w="57150" cmpd="sng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9402440">
            <a:off x="3509600" y="5293147"/>
            <a:ext cx="1484153" cy="33855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Scrubbing run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stCxn id="23" idx="1"/>
          </p:cNvCxnSpPr>
          <p:nvPr/>
        </p:nvCxnSpPr>
        <p:spPr>
          <a:xfrm flipH="1">
            <a:off x="1819233" y="3488270"/>
            <a:ext cx="498143" cy="505361"/>
          </a:xfrm>
          <a:prstGeom prst="straightConnector1">
            <a:avLst/>
          </a:prstGeom>
          <a:ln w="28575" cmpd="sng">
            <a:solidFill>
              <a:srgbClr val="00407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7376" y="3165104"/>
            <a:ext cx="1580964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Start of MDs @SPS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384300" y="4356100"/>
            <a:ext cx="6350000" cy="527756"/>
          </a:xfrm>
          <a:prstGeom prst="roundRect">
            <a:avLst/>
          </a:prstGeom>
          <a:noFill/>
          <a:ln w="57150" cmpd="sng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04872" y="5053278"/>
            <a:ext cx="2586729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96h dedicated MD time @SPS + 2 x 24h UA9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5917" y="5699609"/>
            <a:ext cx="2003050" cy="769441"/>
          </a:xfrm>
          <a:prstGeom prst="rect">
            <a:avLst/>
          </a:prstGeom>
          <a:solidFill>
            <a:schemeClr val="bg1"/>
          </a:solidFill>
          <a:ln>
            <a:solidFill>
              <a:srgbClr val="0D3883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Wednesday slots to be moved: from 06:00-18:00 to avoid shift handover and late machine recovery after MDs</a:t>
            </a:r>
            <a:endParaRPr lang="en-US" sz="110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04/09/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7975072" y="-65470"/>
            <a:ext cx="1066872" cy="4238254"/>
          </a:xfrm>
          <a:prstGeom prst="mathMultiply">
            <a:avLst>
              <a:gd name="adj1" fmla="val 11247"/>
            </a:avLst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321515"/>
            <a:ext cx="8662933" cy="5834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3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7006" y="4893"/>
            <a:ext cx="3609169" cy="52850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Schedule </a:t>
            </a:r>
            <a:r>
              <a:rPr lang="en-US" sz="2400" b="1" dirty="0" smtClean="0">
                <a:solidFill>
                  <a:srgbClr val="FF0000"/>
                </a:solidFill>
              </a:rPr>
              <a:t>v1.7</a:t>
            </a:r>
            <a:endParaRPr lang="en-US" sz="2400" b="1" u="none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78466" y="3679423"/>
            <a:ext cx="825684" cy="877301"/>
          </a:xfrm>
          <a:prstGeom prst="roundRect">
            <a:avLst/>
          </a:prstGeom>
          <a:noFill/>
          <a:ln w="57150" cmpd="sng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433776">
            <a:off x="6996169" y="3469206"/>
            <a:ext cx="1573077" cy="33855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Mini-s</a:t>
            </a:r>
            <a:r>
              <a:rPr lang="en-US" sz="1600" dirty="0" smtClean="0"/>
              <a:t>crubbing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3860030" y="3488270"/>
            <a:ext cx="766977" cy="2487929"/>
          </a:xfrm>
          <a:prstGeom prst="roundRect">
            <a:avLst/>
          </a:prstGeom>
          <a:noFill/>
          <a:ln w="57150" cmpd="sng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9402440">
            <a:off x="3509600" y="5293147"/>
            <a:ext cx="1484153" cy="33855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Scrubbing run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stCxn id="23" idx="1"/>
          </p:cNvCxnSpPr>
          <p:nvPr/>
        </p:nvCxnSpPr>
        <p:spPr>
          <a:xfrm flipH="1">
            <a:off x="1819233" y="3488270"/>
            <a:ext cx="498143" cy="505361"/>
          </a:xfrm>
          <a:prstGeom prst="straightConnector1">
            <a:avLst/>
          </a:prstGeom>
          <a:ln w="28575" cmpd="sng">
            <a:solidFill>
              <a:srgbClr val="00407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7376" y="3165104"/>
            <a:ext cx="1580964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Start of MDs @SPS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384300" y="4356100"/>
            <a:ext cx="6350000" cy="527756"/>
          </a:xfrm>
          <a:prstGeom prst="roundRect">
            <a:avLst/>
          </a:prstGeom>
          <a:noFill/>
          <a:ln w="57150" cmpd="sng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04872" y="5053278"/>
            <a:ext cx="2586729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407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96h dedicated MD time @SPS + 2 x 24h UA9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5917" y="5699609"/>
            <a:ext cx="2003050" cy="769441"/>
          </a:xfrm>
          <a:prstGeom prst="rect">
            <a:avLst/>
          </a:prstGeom>
          <a:solidFill>
            <a:schemeClr val="bg1"/>
          </a:solidFill>
          <a:ln>
            <a:solidFill>
              <a:srgbClr val="0D3883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Wednesday slots to be moved: from 06:00-18:00 to avoid shift handover and late machine recovery after MDs</a:t>
            </a:r>
            <a:endParaRPr lang="en-US" sz="110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04/09/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77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321515"/>
            <a:ext cx="8662933" cy="5834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4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171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2806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33909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46355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>
            <a:off x="52578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4" name="Oval 3"/>
          <p:cNvSpPr/>
          <p:nvPr/>
        </p:nvSpPr>
        <p:spPr>
          <a:xfrm>
            <a:off x="1219200" y="4267200"/>
            <a:ext cx="4978400" cy="1308100"/>
          </a:xfrm>
          <a:prstGeom prst="ellipse">
            <a:avLst/>
          </a:prstGeom>
          <a:noFill/>
          <a:ln w="28575" cmpd="sng"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627006" y="4893"/>
            <a:ext cx="3609169" cy="52850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Schedule </a:t>
            </a:r>
            <a:r>
              <a:rPr lang="en-US" sz="2400" b="1" dirty="0" smtClean="0">
                <a:solidFill>
                  <a:srgbClr val="FF0000"/>
                </a:solidFill>
              </a:rPr>
              <a:t>v1.7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04/09/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60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321515"/>
            <a:ext cx="8662933" cy="5834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5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171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2806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33909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46355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>
            <a:off x="52578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>
          <a:xfrm>
            <a:off x="1549400" y="4051300"/>
            <a:ext cx="54229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Transverse measurements (optics, 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instabilities)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549400" y="4279900"/>
            <a:ext cx="54229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 measurements (impedance,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 (CB,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/>
              <a:t>w) )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816600" y="4972050"/>
            <a:ext cx="11557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</a:t>
            </a:r>
            <a:endParaRPr lang="en-US" sz="1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27006" y="4893"/>
            <a:ext cx="3609169" cy="52850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Schedule </a:t>
            </a:r>
            <a:r>
              <a:rPr lang="en-US" sz="2400" b="1" dirty="0" smtClean="0">
                <a:solidFill>
                  <a:srgbClr val="FF0000"/>
                </a:solidFill>
              </a:rPr>
              <a:t>v1.7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04/09/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76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321515"/>
            <a:ext cx="8662933" cy="5834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6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171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2806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33909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46355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>
            <a:off x="52578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5816600" y="4972050"/>
            <a:ext cx="11557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</a:t>
            </a:r>
            <a:endParaRPr lang="en-US" sz="1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27006" y="4893"/>
            <a:ext cx="3609169" cy="52850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Schedule </a:t>
            </a:r>
            <a:r>
              <a:rPr lang="en-US" sz="2400" b="1" dirty="0" smtClean="0">
                <a:solidFill>
                  <a:srgbClr val="FF0000"/>
                </a:solidFill>
              </a:rPr>
              <a:t>v1.7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0" y="1610394"/>
            <a:ext cx="5638800" cy="1861803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400" b="1" dirty="0" smtClean="0"/>
              <a:t>Week 41</a:t>
            </a:r>
          </a:p>
          <a:p>
            <a:pPr marL="360000" lvl="1" indent="-360000">
              <a:buFont typeface="Lucida Grande"/>
              <a:buChar char="→"/>
            </a:pPr>
            <a:r>
              <a:rPr lang="en-US" sz="2200" b="1" i="1" dirty="0" smtClean="0"/>
              <a:t>8h</a:t>
            </a:r>
            <a:r>
              <a:rPr lang="en-US" sz="2200" dirty="0" smtClean="0"/>
              <a:t>: 800 MHz commissioning with beam (shift before performance recovery)</a:t>
            </a:r>
          </a:p>
          <a:p>
            <a:pPr marL="360000" lvl="1" indent="-360000">
              <a:buFont typeface="Lucida Grande"/>
              <a:buChar char="→"/>
            </a:pPr>
            <a:r>
              <a:rPr lang="en-US" sz="2200" b="1" i="1" dirty="0" smtClean="0"/>
              <a:t>4h</a:t>
            </a:r>
            <a:r>
              <a:rPr lang="en-US" sz="2200" dirty="0" smtClean="0"/>
              <a:t>: LHC beams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1500" y="3479800"/>
            <a:ext cx="977900" cy="1028700"/>
          </a:xfrm>
          <a:prstGeom prst="straightConnector1">
            <a:avLst/>
          </a:prstGeom>
          <a:ln>
            <a:solidFill>
              <a:srgbClr val="00407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04/09/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49400" y="4051300"/>
            <a:ext cx="54229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Transverse measurements (optics, 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instabilities)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1549400" y="4279900"/>
            <a:ext cx="54229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 measurements (impedance,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 (CB,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/>
              <a:t>w)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477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321515"/>
            <a:ext cx="8662933" cy="5834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171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2806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33909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46355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>
            <a:off x="52578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5816600" y="4972050"/>
            <a:ext cx="11557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</a:t>
            </a:r>
            <a:endParaRPr lang="en-US" sz="1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27006" y="4893"/>
            <a:ext cx="3609169" cy="52850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Schedule </a:t>
            </a:r>
            <a:r>
              <a:rPr lang="en-US" sz="2400" b="1" dirty="0" smtClean="0">
                <a:solidFill>
                  <a:srgbClr val="FF0000"/>
                </a:solidFill>
              </a:rPr>
              <a:t>v1.7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711200" y="2032000"/>
            <a:ext cx="5638800" cy="1450391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400" b="1" dirty="0" smtClean="0"/>
              <a:t>Week 42</a:t>
            </a:r>
          </a:p>
          <a:p>
            <a:pPr marL="360000" lvl="1" indent="-360000">
              <a:buFont typeface="Lucida Grande"/>
              <a:buChar char="→"/>
            </a:pPr>
            <a:r>
              <a:rPr lang="en-US" sz="2200" b="1" i="1" dirty="0" smtClean="0"/>
              <a:t>12h</a:t>
            </a:r>
            <a:r>
              <a:rPr lang="en-US" sz="2200" dirty="0" smtClean="0"/>
              <a:t>: 50 ns and 25 ns performance recovery (</a:t>
            </a:r>
            <a:r>
              <a:rPr lang="en-US" sz="2200" dirty="0" err="1" smtClean="0"/>
              <a:t>std</a:t>
            </a:r>
            <a:r>
              <a:rPr lang="en-US" sz="2200" dirty="0" smtClean="0"/>
              <a:t> and BCMS). Electron cloud studies (effect of filling pattern, bunch intensity, BCMS vs. </a:t>
            </a:r>
            <a:r>
              <a:rPr lang="en-US" sz="2200" dirty="0" err="1" smtClean="0"/>
              <a:t>std</a:t>
            </a:r>
            <a:r>
              <a:rPr lang="en-US" sz="2200" dirty="0" smtClean="0"/>
              <a:t>, etc.). In parallel, doublet @26 </a:t>
            </a:r>
            <a:r>
              <a:rPr lang="en-US" sz="2200" dirty="0" err="1" smtClean="0"/>
              <a:t>GeV</a:t>
            </a:r>
            <a:r>
              <a:rPr lang="en-US" sz="2200" dirty="0" smtClean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2100" y="4521201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800 MHz</a:t>
            </a:r>
            <a:endParaRPr lang="en-US" sz="600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04/09/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49400" y="4051300"/>
            <a:ext cx="54229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Transverse measurements (optics, 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instabilities)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1549400" y="4279900"/>
            <a:ext cx="54229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 measurements (impedance,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 (CB,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/>
              <a:t>w) )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87600" y="3472197"/>
            <a:ext cx="0" cy="1028700"/>
          </a:xfrm>
          <a:prstGeom prst="straightConnector1">
            <a:avLst/>
          </a:prstGeom>
          <a:ln>
            <a:solidFill>
              <a:srgbClr val="00407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6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321515"/>
            <a:ext cx="8662933" cy="5834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8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171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2806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33909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46355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>
            <a:off x="52578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5816600" y="4972050"/>
            <a:ext cx="11557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</a:t>
            </a:r>
            <a:endParaRPr lang="en-US" sz="1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27006" y="4893"/>
            <a:ext cx="3609169" cy="52850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Schedule </a:t>
            </a:r>
            <a:r>
              <a:rPr lang="en-US" sz="2400" b="1" dirty="0" smtClean="0">
                <a:solidFill>
                  <a:srgbClr val="FF0000"/>
                </a:solidFill>
              </a:rPr>
              <a:t>v1.7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1193800" y="2032000"/>
            <a:ext cx="5638800" cy="1450391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>
            <a:normAutofit fontScale="925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400" b="1" dirty="0" smtClean="0"/>
              <a:t>Week 43</a:t>
            </a:r>
          </a:p>
          <a:p>
            <a:pPr marL="360000" lvl="1" indent="-360000">
              <a:buFont typeface="Lucida Grande"/>
              <a:buChar char="→"/>
            </a:pPr>
            <a:r>
              <a:rPr lang="en-US" sz="2200" b="1" i="1" dirty="0"/>
              <a:t>4</a:t>
            </a:r>
            <a:r>
              <a:rPr lang="en-US" sz="2200" b="1" i="1" dirty="0" smtClean="0"/>
              <a:t>h</a:t>
            </a:r>
            <a:r>
              <a:rPr lang="en-US" sz="2200" dirty="0" smtClean="0"/>
              <a:t>: Set up coast (UA9 in Week 44)</a:t>
            </a:r>
          </a:p>
          <a:p>
            <a:pPr marL="360000" lvl="1" indent="-360000">
              <a:buFont typeface="Lucida Grande"/>
              <a:buChar char="→"/>
            </a:pPr>
            <a:r>
              <a:rPr lang="en-US" sz="2200" b="1" i="1" dirty="0" smtClean="0"/>
              <a:t>8h</a:t>
            </a:r>
            <a:r>
              <a:rPr lang="en-US" sz="2200" dirty="0" smtClean="0"/>
              <a:t>: Collimator alignment with in-jaw BPMs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2100" y="4521201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800 MHz</a:t>
            </a:r>
            <a:endParaRPr lang="en-US" sz="600" dirty="0"/>
          </a:p>
        </p:txBody>
      </p:sp>
      <p:sp>
        <p:nvSpPr>
          <p:cNvPr id="20" name="Rectangle 19"/>
          <p:cNvSpPr/>
          <p:nvPr/>
        </p:nvSpPr>
        <p:spPr>
          <a:xfrm>
            <a:off x="2171700" y="4521202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LHC beams</a:t>
            </a:r>
            <a:endParaRPr lang="en-US" sz="600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04/09/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49400" y="4051300"/>
            <a:ext cx="54229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Transverse measurements (optics, 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instabilities)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1549400" y="4279900"/>
            <a:ext cx="54229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 measurements (impedance,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 (CB,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/>
              <a:t>w) )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3472197"/>
            <a:ext cx="0" cy="1028700"/>
          </a:xfrm>
          <a:prstGeom prst="straightConnector1">
            <a:avLst/>
          </a:prstGeom>
          <a:ln>
            <a:solidFill>
              <a:srgbClr val="00407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77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321515"/>
            <a:ext cx="8662933" cy="5834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9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171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28067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33909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46355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>
            <a:off x="5257800" y="4768850"/>
            <a:ext cx="495300" cy="431800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Ar</a:t>
            </a:r>
            <a:r>
              <a:rPr lang="en-US" sz="1000" dirty="0"/>
              <a:t> </a:t>
            </a:r>
            <a:r>
              <a:rPr lang="en-US" sz="1000" dirty="0" smtClean="0"/>
              <a:t>setup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5816600" y="4972050"/>
            <a:ext cx="11557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</a:t>
            </a:r>
            <a:endParaRPr lang="en-US" sz="1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27006" y="4893"/>
            <a:ext cx="3609169" cy="52850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Schedule </a:t>
            </a:r>
            <a:r>
              <a:rPr lang="en-US" sz="2400" b="1" dirty="0" smtClean="0">
                <a:solidFill>
                  <a:srgbClr val="FF0000"/>
                </a:solidFill>
              </a:rPr>
              <a:t>v1.7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2628900" y="2032000"/>
            <a:ext cx="5638800" cy="1450391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>
            <a:normAutofit fontScale="925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400" b="1" dirty="0" smtClean="0"/>
              <a:t>Week 46</a:t>
            </a:r>
          </a:p>
          <a:p>
            <a:pPr marL="360000" lvl="1" indent="-360000">
              <a:buFont typeface="Lucida Grande"/>
              <a:buChar char="→"/>
            </a:pPr>
            <a:r>
              <a:rPr lang="en-US" sz="2200" b="1" i="1" dirty="0" smtClean="0"/>
              <a:t>12h</a:t>
            </a:r>
            <a:r>
              <a:rPr lang="en-US" sz="2200" dirty="0" smtClean="0"/>
              <a:t>: Doublet on standard LHC cycle </a:t>
            </a:r>
            <a:r>
              <a:rPr lang="en-US" sz="2200" dirty="0" smtClean="0">
                <a:sym typeface="Wingdings"/>
              </a:rPr>
              <a:t> from single bunch to two batches, attempt to accelerate. Test LHC electronics on BPMs</a:t>
            </a:r>
            <a:r>
              <a:rPr lang="en-US" sz="2200" dirty="0">
                <a:sym typeface="Wingdings"/>
              </a:rPr>
              <a:t>.</a:t>
            </a:r>
            <a:endParaRPr lang="en-US" sz="2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562100" y="4521201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800 MHz</a:t>
            </a:r>
            <a:endParaRPr lang="en-US" sz="600" dirty="0"/>
          </a:p>
        </p:txBody>
      </p:sp>
      <p:sp>
        <p:nvSpPr>
          <p:cNvPr id="20" name="Rectangle 19"/>
          <p:cNvSpPr/>
          <p:nvPr/>
        </p:nvSpPr>
        <p:spPr>
          <a:xfrm>
            <a:off x="2171700" y="4521202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LHC beams</a:t>
            </a:r>
            <a:endParaRPr lang="en-US" sz="600" dirty="0"/>
          </a:p>
        </p:txBody>
      </p:sp>
      <p:sp>
        <p:nvSpPr>
          <p:cNvPr id="21" name="Rectangle 20"/>
          <p:cNvSpPr/>
          <p:nvPr/>
        </p:nvSpPr>
        <p:spPr>
          <a:xfrm>
            <a:off x="2798000" y="4521203"/>
            <a:ext cx="504000" cy="21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Coast</a:t>
            </a:r>
            <a:endParaRPr lang="en-US" sz="600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3036" y="6356350"/>
            <a:ext cx="3275320" cy="365125"/>
          </a:xfrm>
        </p:spPr>
        <p:txBody>
          <a:bodyPr/>
          <a:lstStyle/>
          <a:p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LIU-SPS BD  meeting, 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04/09/</a:t>
            </a:r>
            <a:r>
              <a:rPr lang="en-US" dirty="0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2014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49400" y="4051300"/>
            <a:ext cx="54229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Transverse measurements (optics, 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instabilities)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1549400" y="4279900"/>
            <a:ext cx="54229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Longitudinal measurements (impedance, </a:t>
            </a:r>
            <a:r>
              <a:rPr lang="en-US" sz="1200" dirty="0" smtClean="0"/>
              <a:t>SC</a:t>
            </a:r>
            <a:r>
              <a:rPr lang="en-US" sz="1200" dirty="0" smtClean="0"/>
              <a:t>, </a:t>
            </a:r>
            <a:r>
              <a:rPr lang="en-US" sz="1200" dirty="0" smtClean="0"/>
              <a:t>instabilities (CB,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/>
              <a:t>w) )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76800" y="3472197"/>
            <a:ext cx="0" cy="1028700"/>
          </a:xfrm>
          <a:prstGeom prst="straightConnector1">
            <a:avLst/>
          </a:prstGeom>
          <a:ln>
            <a:solidFill>
              <a:srgbClr val="00407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87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888</Words>
  <Application>Microsoft Macintosh PowerPoint</Application>
  <PresentationFormat>On-screen Show (4:3)</PresentationFormat>
  <Paragraphs>187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1_CERNCorporate4-3</vt:lpstr>
      <vt:lpstr>Preliminary planning for SPS MDs  (a proposal to be discussed)</vt:lpstr>
      <vt:lpstr>Schedule v1.7 (29/08/14)</vt:lpstr>
      <vt:lpstr>Schedule v1.7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planning for SPS MDs</dc:title>
  <dc:creator>Giovanni Rumolo</dc:creator>
  <cp:lastModifiedBy>Giovanni Rumolo</cp:lastModifiedBy>
  <cp:revision>40</cp:revision>
  <dcterms:created xsi:type="dcterms:W3CDTF">2014-08-19T15:06:14Z</dcterms:created>
  <dcterms:modified xsi:type="dcterms:W3CDTF">2014-08-30T14:34:57Z</dcterms:modified>
</cp:coreProperties>
</file>